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69" r:id="rId5"/>
    <p:sldId id="257" r:id="rId6"/>
    <p:sldId id="277" r:id="rId7"/>
    <p:sldId id="278" r:id="rId8"/>
    <p:sldId id="279" r:id="rId9"/>
    <p:sldId id="280" r:id="rId10"/>
    <p:sldId id="281" r:id="rId11"/>
    <p:sldId id="285" r:id="rId12"/>
    <p:sldId id="283" r:id="rId13"/>
    <p:sldId id="282" r:id="rId14"/>
    <p:sldId id="284" r:id="rId15"/>
    <p:sldId id="286" r:id="rId16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75" autoAdjust="0"/>
  </p:normalViewPr>
  <p:slideViewPr>
    <p:cSldViewPr>
      <p:cViewPr>
        <p:scale>
          <a:sx n="90" d="100"/>
          <a:sy n="90" d="100"/>
        </p:scale>
        <p:origin x="-2148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82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3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3511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GCR-SP transmits GCR group addressed frames at intervals, where the interval between transmissions</a:t>
            </a:r>
            <a:r>
              <a:rPr lang="en-US" baseline="0" dirty="0" smtClean="0"/>
              <a:t> </a:t>
            </a:r>
            <a:r>
              <a:rPr lang="en-US" dirty="0" smtClean="0"/>
              <a:t>might be smaller than the beacon interval. Compared to non-GCR-SP, GCR-SP might provide lower delay</a:t>
            </a:r>
            <a:r>
              <a:rPr lang="en-US" baseline="0" dirty="0" smtClean="0"/>
              <a:t> </a:t>
            </a:r>
            <a:r>
              <a:rPr lang="en-US" dirty="0" smtClean="0"/>
              <a:t>and jitter.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5997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802.11-15/0150r6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GCR using SYNRA for GLK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84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2015-03-09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396379"/>
              </p:ext>
            </p:extLst>
          </p:nvPr>
        </p:nvGraphicFramePr>
        <p:xfrm>
          <a:off x="509588" y="2636838"/>
          <a:ext cx="7634287" cy="3890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4" name="Document" r:id="rId4" imgW="9660261" imgH="4918550" progId="Word.Document.8">
                  <p:embed/>
                </p:oleObj>
              </mc:Choice>
              <mc:Fallback>
                <p:oleObj name="Document" r:id="rId4" imgW="9660261" imgH="4918550" progId="Word.Document.8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636838"/>
                        <a:ext cx="7634287" cy="3890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204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</a:t>
            </a:r>
            <a:r>
              <a:rPr lang="en-US" dirty="0" err="1" smtClean="0"/>
              <a:t>Groupcast</a:t>
            </a:r>
            <a:r>
              <a:rPr lang="en-US" dirty="0" smtClean="0"/>
              <a:t> Mode Change </a:t>
            </a:r>
            <a:r>
              <a:rPr lang="en-US" dirty="0"/>
              <a:t>Notification </a:t>
            </a:r>
            <a:r>
              <a:rPr lang="en-US" dirty="0" smtClean="0"/>
              <a:t>frame (GLK Action Frame)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7176961"/>
              </p:ext>
            </p:extLst>
          </p:nvPr>
        </p:nvGraphicFramePr>
        <p:xfrm>
          <a:off x="899592" y="2204864"/>
          <a:ext cx="734481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456"/>
                <a:gridCol w="1740456"/>
                <a:gridCol w="1740456"/>
                <a:gridCol w="2123448"/>
              </a:tblGrid>
              <a:tr h="370840">
                <a:tc gridSpan="2"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Category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Public</a:t>
                      </a:r>
                      <a:r>
                        <a:rPr lang="en-US" sz="1200" b="0" baseline="0" dirty="0" smtClean="0"/>
                        <a:t> Action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GLK-GCR</a:t>
                      </a:r>
                      <a:r>
                        <a:rPr lang="en-US" sz="1200" b="0" baseline="0" dirty="0" smtClean="0"/>
                        <a:t> element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octets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 or 8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049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72400" cy="1066800"/>
          </a:xfrm>
        </p:spPr>
        <p:txBody>
          <a:bodyPr/>
          <a:lstStyle/>
          <a:p>
            <a:r>
              <a:rPr lang="en-US" dirty="0" smtClean="0"/>
              <a:t>Questions from the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824536"/>
          </a:xfrm>
        </p:spPr>
        <p:txBody>
          <a:bodyPr/>
          <a:lstStyle/>
          <a:p>
            <a:r>
              <a:rPr lang="en-US" sz="1800" dirty="0" smtClean="0"/>
              <a:t>GLK-GCR may not be good for some applications</a:t>
            </a:r>
          </a:p>
          <a:p>
            <a:pPr lvl="1"/>
            <a:r>
              <a:rPr lang="en-US" sz="1600" dirty="0" smtClean="0"/>
              <a:t>Like video where unsolicited retransmissions will be wasteful of the bandwidth and Block ACK based retransmissions may be too late. So we need a mode for STAs to choose not to do GLK-GCR</a:t>
            </a:r>
          </a:p>
          <a:p>
            <a:pPr lvl="1"/>
            <a:r>
              <a:rPr lang="en-US" sz="1600" dirty="0" smtClean="0"/>
              <a:t>Might need a hybrid model where legacy multicast is used with GLK STAs that choose not to do GLK-GCR; SYNRA may not be useful with these GLK STAs</a:t>
            </a:r>
          </a:p>
          <a:p>
            <a:r>
              <a:rPr lang="en-US" sz="1800" dirty="0" smtClean="0"/>
              <a:t>What if a device desires GCR for some applications and non-GCR for others?</a:t>
            </a:r>
          </a:p>
          <a:p>
            <a:pPr lvl="1"/>
            <a:r>
              <a:rPr lang="en-US" sz="1600" dirty="0" smtClean="0"/>
              <a:t>Use different </a:t>
            </a:r>
            <a:r>
              <a:rPr lang="en-US" sz="1600" dirty="0" err="1" smtClean="0"/>
              <a:t>Groupcast</a:t>
            </a:r>
            <a:r>
              <a:rPr lang="en-US" sz="1600" dirty="0" smtClean="0"/>
              <a:t> Addresses</a:t>
            </a:r>
          </a:p>
          <a:p>
            <a:r>
              <a:rPr lang="en-US" sz="1800" dirty="0" smtClean="0"/>
              <a:t>What if a GLK device desires GLK-GCR for some applications and non-GLK-GCR for others?</a:t>
            </a:r>
          </a:p>
          <a:p>
            <a:pPr lvl="1"/>
            <a:r>
              <a:rPr lang="en-US" sz="1600" dirty="0" smtClean="0"/>
              <a:t>Do not use </a:t>
            </a:r>
            <a:r>
              <a:rPr lang="en-US" sz="1600" dirty="0" smtClean="0"/>
              <a:t>GLK-GCR</a:t>
            </a:r>
          </a:p>
          <a:p>
            <a:r>
              <a:rPr lang="en-US" sz="1800" dirty="0" smtClean="0"/>
              <a:t>What happens when a GLK STA that does not support GLK-GCR joins the BSS?</a:t>
            </a:r>
          </a:p>
          <a:p>
            <a:pPr lvl="1"/>
            <a:r>
              <a:rPr lang="en-US" sz="1400" dirty="0" smtClean="0"/>
              <a:t>The AP terminates GLK-GCR by sending a Retransmission Policy Change Notification where the GLK-GCR Retransmission Policy is set to GLK-GCR Not Operational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262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85800"/>
            <a:ext cx="8712968" cy="1066800"/>
          </a:xfrm>
        </p:spPr>
        <p:txBody>
          <a:bodyPr/>
          <a:lstStyle/>
          <a:p>
            <a:r>
              <a:rPr lang="en-US" dirty="0" smtClean="0"/>
              <a:t>How is the </a:t>
            </a:r>
            <a:r>
              <a:rPr lang="en-US" dirty="0" err="1" smtClean="0"/>
              <a:t>BlockAckRequest</a:t>
            </a:r>
            <a:r>
              <a:rPr lang="en-US" dirty="0" smtClean="0"/>
              <a:t> and the corresponding Block Ack tied to GLK-GCR?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 the GCR bit in the BlockAckReq and BlockAck Control fields with a 2-bit field to allow for signaling GCR or GLK-GCR</a:t>
            </a:r>
          </a:p>
          <a:p>
            <a:r>
              <a:rPr lang="en-US" dirty="0" smtClean="0"/>
              <a:t>Modify Cl. 9.24.6 accordingly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6917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990656" cy="4040088"/>
          </a:xfrm>
          <a:noFill/>
          <a:ln/>
        </p:spPr>
        <p:txBody>
          <a:bodyPr/>
          <a:lstStyle/>
          <a:p>
            <a:pPr>
              <a:buNone/>
            </a:pPr>
            <a:r>
              <a:rPr lang="en-CA" dirty="0" smtClean="0"/>
              <a:t>	Describes a GLK-GCR which is a simplified GCR service for GLK. </a:t>
            </a:r>
          </a:p>
          <a:p>
            <a:pPr>
              <a:buNone/>
            </a:pPr>
            <a:endParaRPr lang="en-CA" dirty="0"/>
          </a:p>
          <a:p>
            <a:pPr marL="1085850" lvl="1"/>
            <a:endParaRPr lang="en-CA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3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altLang="zh-CN" dirty="0" smtClean="0"/>
              <a:t>Overview of the GLK-GCR Protocol</a:t>
            </a:r>
            <a:endParaRPr lang="en-CA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37316" y="1916832"/>
            <a:ext cx="0" cy="42484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5045828" y="1905799"/>
            <a:ext cx="0" cy="42484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79512" y="1628800"/>
            <a:ext cx="504056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13780" y="162880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AP/MAP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431540" y="2060848"/>
            <a:ext cx="4614288" cy="720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437316" y="2420888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076056" y="1988840"/>
            <a:ext cx="302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Request with GLK Cap element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76056" y="2287905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Response with GLK-GCR Response Element</a:t>
            </a:r>
            <a:endParaRPr lang="en-US" dirty="0"/>
          </a:p>
        </p:txBody>
      </p:sp>
      <p:sp>
        <p:nvSpPr>
          <p:cNvPr id="18" name="Right Brace 17"/>
          <p:cNvSpPr/>
          <p:nvPr/>
        </p:nvSpPr>
        <p:spPr bwMode="auto">
          <a:xfrm>
            <a:off x="7944944" y="1988840"/>
            <a:ext cx="155448" cy="529208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00392" y="2026625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GLK Link Setup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27584" y="5816297"/>
            <a:ext cx="4051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Teardown when the STA disassociates from the AP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 flipH="1">
            <a:off x="467544" y="2780928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H="1">
            <a:off x="467544" y="3068960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flipH="1">
            <a:off x="467544" y="3717032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483768" y="3325195"/>
            <a:ext cx="293808" cy="463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sz="1800" b="1" dirty="0" smtClean="0"/>
              <a:t>.</a:t>
            </a:r>
          </a:p>
          <a:p>
            <a:pPr>
              <a:lnSpc>
                <a:spcPts val="900"/>
              </a:lnSpc>
            </a:pPr>
            <a:r>
              <a:rPr lang="en-US" sz="1800" b="1" dirty="0" smtClean="0"/>
              <a:t>.</a:t>
            </a:r>
          </a:p>
          <a:p>
            <a:pPr>
              <a:lnSpc>
                <a:spcPts val="900"/>
              </a:lnSpc>
            </a:pPr>
            <a:r>
              <a:rPr lang="en-US" sz="1800" b="1" dirty="0"/>
              <a:t>.</a:t>
            </a:r>
          </a:p>
        </p:txBody>
      </p:sp>
      <p:sp>
        <p:nvSpPr>
          <p:cNvPr id="27" name="Right Brace 26"/>
          <p:cNvSpPr/>
          <p:nvPr/>
        </p:nvSpPr>
        <p:spPr bwMode="auto">
          <a:xfrm>
            <a:off x="5148064" y="2749570"/>
            <a:ext cx="329812" cy="118348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93419" y="3205419"/>
            <a:ext cx="2980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transmission of MSDU/A-MSDU</a:t>
            </a:r>
          </a:p>
          <a:p>
            <a:pPr algn="ctr"/>
            <a:r>
              <a:rPr lang="en-US" dirty="0" smtClean="0"/>
              <a:t>(with </a:t>
            </a:r>
            <a:r>
              <a:rPr lang="en-US" dirty="0" err="1" smtClean="0"/>
              <a:t>BlockACK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 bwMode="auto">
          <a:xfrm flipH="1">
            <a:off x="410650" y="4149080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5091170" y="4005064"/>
            <a:ext cx="2706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retransmission policy change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 bwMode="auto">
          <a:xfrm flipH="1">
            <a:off x="425764" y="4437112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flipH="1">
            <a:off x="433321" y="4581128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H="1">
            <a:off x="425764" y="5373216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2411760" y="4581128"/>
            <a:ext cx="293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.</a:t>
            </a:r>
          </a:p>
          <a:p>
            <a:r>
              <a:rPr lang="en-US" sz="1800" b="1" dirty="0" smtClean="0"/>
              <a:t>.</a:t>
            </a:r>
          </a:p>
          <a:p>
            <a:r>
              <a:rPr lang="en-US" sz="1800" b="1" dirty="0"/>
              <a:t>.</a:t>
            </a:r>
          </a:p>
        </p:txBody>
      </p:sp>
      <p:sp>
        <p:nvSpPr>
          <p:cNvPr id="46" name="Right Brace 45"/>
          <p:cNvSpPr/>
          <p:nvPr/>
        </p:nvSpPr>
        <p:spPr bwMode="auto">
          <a:xfrm>
            <a:off x="5076056" y="4405754"/>
            <a:ext cx="329812" cy="118348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21411" y="4861603"/>
            <a:ext cx="2980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transmission of MSDU/A-MSDU</a:t>
            </a:r>
          </a:p>
          <a:p>
            <a:pPr algn="ctr"/>
            <a:r>
              <a:rPr lang="en-US" dirty="0" smtClean="0"/>
              <a:t>(with Unsolicited Retransmissions)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33321" y="2917387"/>
            <a:ext cx="3063381" cy="259585"/>
            <a:chOff x="433321" y="2917387"/>
            <a:chExt cx="3063381" cy="259585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9" name="Straight Arrow Connector 48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50" name="Group 49"/>
          <p:cNvGrpSpPr/>
          <p:nvPr/>
        </p:nvGrpSpPr>
        <p:grpSpPr>
          <a:xfrm>
            <a:off x="437316" y="3212976"/>
            <a:ext cx="3063381" cy="259585"/>
            <a:chOff x="433321" y="2917387"/>
            <a:chExt cx="3063381" cy="259585"/>
          </a:xfrm>
        </p:grpSpPr>
        <p:cxnSp>
          <p:nvCxnSpPr>
            <p:cNvPr id="51" name="Straight Arrow Connector 50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2" name="Straight Arrow Connector 51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3" name="Straight Arrow Connector 52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54" name="Group 53"/>
          <p:cNvGrpSpPr/>
          <p:nvPr/>
        </p:nvGrpSpPr>
        <p:grpSpPr>
          <a:xfrm>
            <a:off x="428499" y="3889495"/>
            <a:ext cx="3063381" cy="259585"/>
            <a:chOff x="433321" y="2917387"/>
            <a:chExt cx="3063381" cy="259585"/>
          </a:xfrm>
        </p:grpSpPr>
        <p:cxnSp>
          <p:nvCxnSpPr>
            <p:cNvPr id="55" name="Straight Arrow Connector 54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6" name="Straight Arrow Connector 55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3043458" y="4491271"/>
            <a:ext cx="1999635" cy="116523"/>
            <a:chOff x="3043458" y="4491271"/>
            <a:chExt cx="1999635" cy="116523"/>
          </a:xfrm>
        </p:grpSpPr>
        <p:cxnSp>
          <p:nvCxnSpPr>
            <p:cNvPr id="58" name="Straight Arrow Connector 57"/>
            <p:cNvCxnSpPr/>
            <p:nvPr/>
          </p:nvCxnSpPr>
          <p:spPr bwMode="auto">
            <a:xfrm flipH="1">
              <a:off x="3059832" y="4491271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 bwMode="auto">
            <a:xfrm flipH="1">
              <a:off x="3043458" y="4517937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0" name="Group 59"/>
          <p:cNvGrpSpPr/>
          <p:nvPr/>
        </p:nvGrpSpPr>
        <p:grpSpPr>
          <a:xfrm>
            <a:off x="3059832" y="4635287"/>
            <a:ext cx="1999635" cy="116523"/>
            <a:chOff x="3043458" y="4491271"/>
            <a:chExt cx="1999635" cy="116523"/>
          </a:xfrm>
        </p:grpSpPr>
        <p:cxnSp>
          <p:nvCxnSpPr>
            <p:cNvPr id="61" name="Straight Arrow Connector 60"/>
            <p:cNvCxnSpPr/>
            <p:nvPr/>
          </p:nvCxnSpPr>
          <p:spPr bwMode="auto">
            <a:xfrm flipH="1">
              <a:off x="3059832" y="4491271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 bwMode="auto">
            <a:xfrm flipH="1">
              <a:off x="3043458" y="4517937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3" name="Group 62"/>
          <p:cNvGrpSpPr/>
          <p:nvPr/>
        </p:nvGrpSpPr>
        <p:grpSpPr>
          <a:xfrm>
            <a:off x="3059832" y="5427375"/>
            <a:ext cx="1999635" cy="116523"/>
            <a:chOff x="3043458" y="4491271"/>
            <a:chExt cx="1999635" cy="116523"/>
          </a:xfrm>
        </p:grpSpPr>
        <p:cxnSp>
          <p:nvCxnSpPr>
            <p:cNvPr id="64" name="Straight Arrow Connector 63"/>
            <p:cNvCxnSpPr/>
            <p:nvPr/>
          </p:nvCxnSpPr>
          <p:spPr bwMode="auto">
            <a:xfrm flipH="1">
              <a:off x="3059832" y="4491271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5" name="Straight Arrow Connector 64"/>
            <p:cNvCxnSpPr/>
            <p:nvPr/>
          </p:nvCxnSpPr>
          <p:spPr bwMode="auto">
            <a:xfrm flipH="1">
              <a:off x="3043458" y="4517937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6" name="Group 65"/>
          <p:cNvGrpSpPr/>
          <p:nvPr/>
        </p:nvGrpSpPr>
        <p:grpSpPr>
          <a:xfrm>
            <a:off x="433321" y="4264649"/>
            <a:ext cx="3063381" cy="259585"/>
            <a:chOff x="433321" y="2917387"/>
            <a:chExt cx="3063381" cy="259585"/>
          </a:xfrm>
        </p:grpSpPr>
        <p:cxnSp>
          <p:nvCxnSpPr>
            <p:cNvPr id="67" name="Straight Arrow Connector 66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8" name="Straight Arrow Connector 67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9" name="Straight Arrow Connector 68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2" name="TextBox 1"/>
          <p:cNvSpPr txBox="1"/>
          <p:nvPr/>
        </p:nvSpPr>
        <p:spPr>
          <a:xfrm>
            <a:off x="5477876" y="5919663"/>
            <a:ext cx="3342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Messages shown in black are unicast. Messages in red and blue are multicast</a:t>
            </a:r>
            <a:endParaRPr lang="en-US" dirty="0"/>
          </a:p>
        </p:txBody>
      </p:sp>
      <p:grpSp>
        <p:nvGrpSpPr>
          <p:cNvPr id="70" name="Group 69"/>
          <p:cNvGrpSpPr/>
          <p:nvPr/>
        </p:nvGrpSpPr>
        <p:grpSpPr>
          <a:xfrm rot="10800000">
            <a:off x="1979712" y="2791561"/>
            <a:ext cx="3063381" cy="259585"/>
            <a:chOff x="433321" y="2917387"/>
            <a:chExt cx="3063381" cy="259585"/>
          </a:xfrm>
        </p:grpSpPr>
        <p:cxnSp>
          <p:nvCxnSpPr>
            <p:cNvPr id="71" name="Straight Arrow Connector 70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2" name="Straight Arrow Connector 71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3" name="Straight Arrow Connector 72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74" name="Group 73"/>
          <p:cNvGrpSpPr/>
          <p:nvPr/>
        </p:nvGrpSpPr>
        <p:grpSpPr>
          <a:xfrm rot="10800000">
            <a:off x="1979712" y="3079593"/>
            <a:ext cx="3063381" cy="259585"/>
            <a:chOff x="433321" y="2917387"/>
            <a:chExt cx="3063381" cy="259585"/>
          </a:xfrm>
        </p:grpSpPr>
        <p:cxnSp>
          <p:nvCxnSpPr>
            <p:cNvPr id="75" name="Straight Arrow Connector 74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6" name="Straight Arrow Connector 75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7" name="Straight Arrow Connector 76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78" name="Group 77"/>
          <p:cNvGrpSpPr/>
          <p:nvPr/>
        </p:nvGrpSpPr>
        <p:grpSpPr>
          <a:xfrm rot="10800000">
            <a:off x="1979713" y="3756111"/>
            <a:ext cx="3063381" cy="259585"/>
            <a:chOff x="433321" y="2917387"/>
            <a:chExt cx="3063381" cy="259585"/>
          </a:xfrm>
        </p:grpSpPr>
        <p:cxnSp>
          <p:nvCxnSpPr>
            <p:cNvPr id="79" name="Straight Arrow Connector 78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0" name="Straight Arrow Connector 79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1" name="Straight Arrow Connector 80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82" name="Group 81"/>
          <p:cNvGrpSpPr/>
          <p:nvPr/>
        </p:nvGrpSpPr>
        <p:grpSpPr>
          <a:xfrm rot="10800000">
            <a:off x="1979713" y="4156261"/>
            <a:ext cx="3063381" cy="259585"/>
            <a:chOff x="433321" y="2917387"/>
            <a:chExt cx="3063381" cy="259585"/>
          </a:xfrm>
        </p:grpSpPr>
        <p:cxnSp>
          <p:nvCxnSpPr>
            <p:cNvPr id="83" name="Straight Arrow Connector 82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4" name="Straight Arrow Connector 83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5" name="Straight Arrow Connector 84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90623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70992"/>
          </a:xfrm>
        </p:spPr>
        <p:txBody>
          <a:bodyPr/>
          <a:lstStyle/>
          <a:p>
            <a:r>
              <a:rPr lang="en-US" dirty="0" smtClean="0"/>
              <a:t>AP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7772400" cy="5040560"/>
          </a:xfrm>
        </p:spPr>
        <p:txBody>
          <a:bodyPr/>
          <a:lstStyle/>
          <a:p>
            <a:r>
              <a:rPr lang="en-US" dirty="0" smtClean="0"/>
              <a:t>A GLK-GCR Service is setup implicitly by the AP for all SYNRA</a:t>
            </a:r>
          </a:p>
          <a:p>
            <a:pPr lvl="1"/>
            <a:r>
              <a:rPr lang="en-US" dirty="0" smtClean="0"/>
              <a:t>What is the choice of retransmission policy? </a:t>
            </a:r>
          </a:p>
          <a:p>
            <a:pPr lvl="2"/>
            <a:r>
              <a:rPr lang="en-US" dirty="0" smtClean="0"/>
              <a:t>Depends on the traffic load for GLK links at the AP</a:t>
            </a:r>
          </a:p>
          <a:p>
            <a:pPr lvl="2"/>
            <a:r>
              <a:rPr lang="en-US" sz="1600" dirty="0" smtClean="0"/>
              <a:t>E.g. Block ACK when SYNRA represents a small (&lt; 10) GLK STAs; unsolicited retries, otherwise.</a:t>
            </a:r>
          </a:p>
          <a:p>
            <a:pPr lvl="1"/>
            <a:r>
              <a:rPr lang="en-US" dirty="0" smtClean="0"/>
              <a:t>AP implicitly does the GLK-GCR Service setup for all SYNRA 	</a:t>
            </a:r>
          </a:p>
          <a:p>
            <a:pPr lvl="2"/>
            <a:r>
              <a:rPr lang="en-US" dirty="0" smtClean="0"/>
              <a:t>The retransmission policy may be modified if the AP decides to move between Block ACKs and Unsolicited Retries</a:t>
            </a:r>
          </a:p>
          <a:p>
            <a:pPr lvl="2"/>
            <a:r>
              <a:rPr lang="en-US" dirty="0" smtClean="0"/>
              <a:t>[Re]Association response include the GLK-GCR Response element</a:t>
            </a:r>
          </a:p>
          <a:p>
            <a:pPr lvl="3"/>
            <a:r>
              <a:rPr lang="en-US" dirty="0" smtClean="0"/>
              <a:t>may also include a BA Agreement element if the GLK-GCR retransmission policy is Block ACK</a:t>
            </a:r>
          </a:p>
          <a:p>
            <a:pPr lvl="2"/>
            <a:r>
              <a:rPr lang="en-US" dirty="0" smtClean="0"/>
              <a:t>The GCR Delivery Method is non-GCR-SP (See Cl. </a:t>
            </a:r>
            <a:r>
              <a:rPr lang="en-US" b="1" dirty="0" smtClean="0"/>
              <a:t>10.24.16.3.1)</a:t>
            </a:r>
            <a:endParaRPr lang="en-US" dirty="0" smtClean="0"/>
          </a:p>
          <a:p>
            <a:pPr lvl="2"/>
            <a:r>
              <a:rPr lang="en-US" dirty="0" smtClean="0"/>
              <a:t>Notifications can be </a:t>
            </a:r>
            <a:r>
              <a:rPr lang="en-US" dirty="0" err="1" smtClean="0"/>
              <a:t>groupcast</a:t>
            </a:r>
            <a:r>
              <a:rPr lang="en-US" dirty="0" smtClean="0"/>
              <a:t> to all affected GLK STAs using current GLK-GCR retransmission policy</a:t>
            </a:r>
          </a:p>
          <a:p>
            <a:pPr lvl="3"/>
            <a:r>
              <a:rPr lang="en-US" dirty="0" smtClean="0"/>
              <a:t>Useful when GLK-GCR retransmission policy changes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774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one or more GLK STAs go into PS mode, the AP will not buffer GLK-GCR frames destined to those GLK STAs</a:t>
            </a:r>
          </a:p>
          <a:p>
            <a:pPr lvl="1"/>
            <a:r>
              <a:rPr lang="en-US" dirty="0" smtClean="0"/>
              <a:t>But send the corresponding frames as unicasts to the GLK STA.</a:t>
            </a:r>
          </a:p>
          <a:p>
            <a:r>
              <a:rPr lang="en-US" dirty="0" smtClean="0"/>
              <a:t>AP needs to </a:t>
            </a:r>
            <a:r>
              <a:rPr lang="en-US" dirty="0" err="1" smtClean="0"/>
              <a:t>advertize</a:t>
            </a:r>
            <a:r>
              <a:rPr lang="en-US" dirty="0" smtClean="0"/>
              <a:t> (via the GLK Capabilities element) if GLK-GCR is active or otherwise</a:t>
            </a:r>
          </a:p>
          <a:p>
            <a:pPr lvl="1"/>
            <a:r>
              <a:rPr lang="en-US" dirty="0" smtClean="0"/>
              <a:t>Helps a STA to decide if it should associate with the AP or look for a different AP.</a:t>
            </a:r>
          </a:p>
          <a:p>
            <a:pPr lvl="1"/>
            <a:r>
              <a:rPr lang="en-US" dirty="0" smtClean="0"/>
              <a:t>GLK-GCR bits in the GLK Capabilities element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440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STA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r>
              <a:rPr lang="en-US" dirty="0" smtClean="0"/>
              <a:t>Set internal state based on the contents of the GLK-GCR Response element in [Re]Association Response frames and in  that include a GLK-GCR Response element</a:t>
            </a:r>
          </a:p>
          <a:p>
            <a:pPr lvl="1"/>
            <a:r>
              <a:rPr lang="en-US" dirty="0" smtClean="0"/>
              <a:t>Handle corresponding GLK-GCR frames received appropriately</a:t>
            </a:r>
          </a:p>
          <a:p>
            <a:pPr lvl="2"/>
            <a:r>
              <a:rPr lang="en-US" dirty="0" smtClean="0"/>
              <a:t>Drop duplicates, respond to BARs,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035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frames/elements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GLK Capabilities Element</a:t>
            </a:r>
          </a:p>
          <a:p>
            <a:r>
              <a:rPr lang="en-US" dirty="0" smtClean="0"/>
              <a:t>GLK-GCR Response element</a:t>
            </a:r>
          </a:p>
          <a:p>
            <a:r>
              <a:rPr lang="en-US" dirty="0" smtClean="0"/>
              <a:t>Retransmission Policy Change Notification frame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910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Capabilities Element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304011"/>
              </p:ext>
            </p:extLst>
          </p:nvPr>
        </p:nvGraphicFramePr>
        <p:xfrm>
          <a:off x="1451654" y="1645513"/>
          <a:ext cx="6000666" cy="1351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640071"/>
                <a:gridCol w="640071"/>
                <a:gridCol w="1088121"/>
                <a:gridCol w="896100"/>
                <a:gridCol w="624069"/>
                <a:gridCol w="704078"/>
                <a:gridCol w="832092"/>
              </a:tblGrid>
              <a:tr h="139040">
                <a:tc gridSpan="3">
                  <a:txBody>
                    <a:bodyPr/>
                    <a:lstStyle/>
                    <a:p>
                      <a:r>
                        <a:rPr lang="en-US" sz="1200" dirty="0" smtClean="0"/>
                        <a:t>GLK-Capabilities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GLK Capability</a:t>
                      </a:r>
                      <a:r>
                        <a:rPr lang="en-US" sz="1600" b="0" baseline="0" dirty="0" smtClean="0"/>
                        <a:t> field</a:t>
                      </a:r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Element</a:t>
                      </a:r>
                      <a:r>
                        <a:rPr lang="en-US" sz="1200" baseline="0" dirty="0" smtClean="0"/>
                        <a:t> ID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Length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DNSB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DNSU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DNSM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GLK-GCR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84639"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Octets</a:t>
                      </a:r>
                    </a:p>
                    <a:p>
                      <a:r>
                        <a:rPr lang="en-US" sz="1200" dirty="0" smtClean="0"/>
                        <a:t>bits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25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b0:1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b1:1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b2:1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b3,4:2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b,5,6,7:2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435555"/>
              </p:ext>
            </p:extLst>
          </p:nvPr>
        </p:nvGraphicFramePr>
        <p:xfrm>
          <a:off x="539552" y="3501008"/>
          <a:ext cx="6912769" cy="238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92"/>
                <a:gridCol w="653248"/>
                <a:gridCol w="5687929"/>
              </a:tblGrid>
              <a:tr h="149736">
                <a:tc>
                  <a:txBody>
                    <a:bodyPr/>
                    <a:lstStyle/>
                    <a:p>
                      <a:r>
                        <a:rPr lang="en-US" dirty="0" smtClean="0"/>
                        <a:t>b3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GLK-GCR</a:t>
                      </a:r>
                      <a:r>
                        <a:rPr lang="en-US" baseline="0" dirty="0" smtClean="0"/>
                        <a:t> not supported/implemented/activated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GLK-GCR</a:t>
                      </a:r>
                      <a:r>
                        <a:rPr lang="en-US" baseline="0" dirty="0" smtClean="0"/>
                        <a:t> not operational (reserved in STA)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 in GLK-GCR unsolicited</a:t>
                      </a:r>
                      <a:r>
                        <a:rPr lang="en-US" baseline="0" dirty="0" smtClean="0"/>
                        <a:t> retransmission mode (reserved in STA)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en-US" dirty="0" smtClean="0"/>
                        <a:t>GLK-GCR Block ACK mode (reserved in STA)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 flipH="1">
            <a:off x="611560" y="2996952"/>
            <a:ext cx="5328592" cy="5040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6588224" y="2996952"/>
            <a:ext cx="864096" cy="5040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21024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GLK-GCR element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9</a:t>
            </a:fld>
            <a:endParaRPr lang="en-CA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254513"/>
              </p:ext>
            </p:extLst>
          </p:nvPr>
        </p:nvGraphicFramePr>
        <p:xfrm>
          <a:off x="539552" y="1628800"/>
          <a:ext cx="5904656" cy="1534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720080"/>
                <a:gridCol w="720080"/>
                <a:gridCol w="1224136"/>
                <a:gridCol w="864096"/>
                <a:gridCol w="792088"/>
                <a:gridCol w="936104"/>
              </a:tblGrid>
              <a:tr h="139040">
                <a:tc gridSpan="3">
                  <a:txBody>
                    <a:bodyPr/>
                    <a:lstStyle/>
                    <a:p>
                      <a:r>
                        <a:rPr lang="en-US" sz="1200" dirty="0" smtClean="0"/>
                        <a:t>GLK-GCR Response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optional</a:t>
                      </a:r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Element</a:t>
                      </a:r>
                      <a:r>
                        <a:rPr lang="en-US" sz="1200" baseline="0" dirty="0" smtClean="0"/>
                        <a:t> ID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Length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GLK-GCR Retransmission Policy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Reorder Buffer Size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Block Ack Timeout Value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84639"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Octets</a:t>
                      </a:r>
                    </a:p>
                    <a:p>
                      <a:r>
                        <a:rPr lang="en-US" sz="1200" dirty="0" smtClean="0"/>
                        <a:t>bits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25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564018"/>
              </p:ext>
            </p:extLst>
          </p:nvPr>
        </p:nvGraphicFramePr>
        <p:xfrm>
          <a:off x="539552" y="3849712"/>
          <a:ext cx="6912769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92"/>
                <a:gridCol w="653248"/>
                <a:gridCol w="5687929"/>
              </a:tblGrid>
              <a:tr h="149736">
                <a:tc>
                  <a:txBody>
                    <a:bodyPr/>
                    <a:lstStyle/>
                    <a:p>
                      <a:r>
                        <a:rPr lang="en-US" dirty="0" smtClean="0"/>
                        <a:t>b0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Reserved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GLK-GCR</a:t>
                      </a:r>
                      <a:r>
                        <a:rPr lang="en-US" baseline="0" dirty="0" smtClean="0"/>
                        <a:t> not </a:t>
                      </a:r>
                      <a:r>
                        <a:rPr lang="en-US" baseline="0" dirty="0" smtClean="0"/>
                        <a:t>operational (implies </a:t>
                      </a:r>
                      <a:r>
                        <a:rPr lang="en-US" baseline="0" dirty="0" err="1" smtClean="0"/>
                        <a:t>groupcast</a:t>
                      </a:r>
                      <a:r>
                        <a:rPr lang="en-US" baseline="0" dirty="0" smtClean="0"/>
                        <a:t> using directed multicast)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 in GLK-GCR unsolicited</a:t>
                      </a:r>
                      <a:r>
                        <a:rPr lang="en-US" baseline="0" dirty="0" smtClean="0"/>
                        <a:t> retransmission mode (reserved in STA)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en-US" dirty="0" smtClean="0"/>
                        <a:t>GLK-GCR Block ACK mode (reserved in STA)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 flipH="1">
            <a:off x="539552" y="3140968"/>
            <a:ext cx="2088232" cy="7200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3851920" y="3140968"/>
            <a:ext cx="3600400" cy="7200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52892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9AC9DA-9D82-48CF-B50F-54B18938746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dcmitype/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15940</TotalTime>
  <Words>853</Words>
  <Application>Microsoft Office PowerPoint</Application>
  <PresentationFormat>On-screen Show (4:3)</PresentationFormat>
  <Paragraphs>195</Paragraphs>
  <Slides>12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</vt:lpstr>
      <vt:lpstr>Microsoft Word 97 - 2003 Document</vt:lpstr>
      <vt:lpstr>GCR using SYNRA for GLK</vt:lpstr>
      <vt:lpstr>Abstract</vt:lpstr>
      <vt:lpstr>Overview of the GLK-GCR Protocol</vt:lpstr>
      <vt:lpstr>AP functions</vt:lpstr>
      <vt:lpstr>AP Functions</vt:lpstr>
      <vt:lpstr>GLK STA functions</vt:lpstr>
      <vt:lpstr>Overview of the frames/elements</vt:lpstr>
      <vt:lpstr>GLK Capabilities Element</vt:lpstr>
      <vt:lpstr>GLK-GCR element</vt:lpstr>
      <vt:lpstr>GLK Groupcast Mode Change Notification frame (GLK Action Frame)</vt:lpstr>
      <vt:lpstr>Questions from the discussion</vt:lpstr>
      <vt:lpstr>How is the BlockAckRequest and the corresponding Block Ack tied to GLK-GCR?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lastModifiedBy>gvenkate</cp:lastModifiedBy>
  <cp:revision>262</cp:revision>
  <cp:lastPrinted>1998-02-10T13:28:06Z</cp:lastPrinted>
  <dcterms:created xsi:type="dcterms:W3CDTF">2013-01-06T12:40:29Z</dcterms:created>
  <dcterms:modified xsi:type="dcterms:W3CDTF">2015-03-12T07:11:42Z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_AdHocReviewCycleID">
    <vt:i4>-1474561345</vt:i4>
  </property>
  <property fmtid="{D5CDD505-2E9C-101B-9397-08002B2CF9AE}" pid="7" name="_EmailSubject">
    <vt:lpwstr>(2nd) Huawei+MediaTek HEW SG discussion</vt:lpwstr>
  </property>
  <property fmtid="{D5CDD505-2E9C-101B-9397-08002B2CF9AE}" pid="8" name="_AuthorEmail">
    <vt:lpwstr>james.yee@mediatek.com</vt:lpwstr>
  </property>
  <property fmtid="{D5CDD505-2E9C-101B-9397-08002B2CF9AE}" pid="9" name="_AuthorEmailDisplayName">
    <vt:lpwstr>James Yee (易志熹)</vt:lpwstr>
  </property>
  <property fmtid="{D5CDD505-2E9C-101B-9397-08002B2CF9AE}" pid="10" name="sflag">
    <vt:lpwstr>1368405942</vt:lpwstr>
  </property>
</Properties>
</file>