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257" r:id="rId6"/>
    <p:sldId id="278" r:id="rId7"/>
    <p:sldId id="279" r:id="rId8"/>
    <p:sldId id="280" r:id="rId9"/>
    <p:sldId id="277" r:id="rId10"/>
    <p:sldId id="281" r:id="rId11"/>
    <p:sldId id="283" r:id="rId12"/>
    <p:sldId id="282" r:id="rId13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75" autoAdjust="0"/>
  </p:normalViewPr>
  <p:slideViewPr>
    <p:cSldViewPr>
      <p:cViewPr>
        <p:scale>
          <a:sx n="126" d="100"/>
          <a:sy n="126" d="100"/>
        </p:scale>
        <p:origin x="-10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3822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6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05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2015-01-13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749751"/>
              </p:ext>
            </p:extLst>
          </p:nvPr>
        </p:nvGraphicFramePr>
        <p:xfrm>
          <a:off x="506413" y="2636838"/>
          <a:ext cx="7723187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8" name="Document" r:id="rId4" imgW="9660261" imgH="4921789" progId="Word.Document.8">
                  <p:embed/>
                </p:oleObj>
              </mc:Choice>
              <mc:Fallback>
                <p:oleObj name="Document" r:id="rId4" imgW="9660261" imgH="4921789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36838"/>
                        <a:ext cx="7723187" cy="393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0400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</a:t>
            </a:r>
            <a:r>
              <a:rPr lang="en-CA" dirty="0" smtClean="0"/>
              <a:t>Describes a </a:t>
            </a:r>
            <a:r>
              <a:rPr lang="en-CA" dirty="0" smtClean="0"/>
              <a:t>GLK-</a:t>
            </a:r>
            <a:r>
              <a:rPr lang="en-CA" dirty="0" smtClean="0"/>
              <a:t>GCR which is a simplified GCR service for GLK</a:t>
            </a:r>
            <a:r>
              <a:rPr lang="en-CA" dirty="0" smtClean="0"/>
              <a:t>. </a:t>
            </a:r>
          </a:p>
          <a:p>
            <a:pPr>
              <a:buNone/>
            </a:pPr>
            <a:endParaRPr lang="en-CA" dirty="0"/>
          </a:p>
          <a:p>
            <a:pPr marL="1085850" lvl="1"/>
            <a:endParaRPr lang="en-CA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 smtClean="0"/>
              <a:t>AP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752528"/>
          </a:xfrm>
        </p:spPr>
        <p:txBody>
          <a:bodyPr/>
          <a:lstStyle/>
          <a:p>
            <a:r>
              <a:rPr lang="en-US" dirty="0" smtClean="0"/>
              <a:t>A GLK-GCR </a:t>
            </a:r>
            <a:r>
              <a:rPr lang="en-US" dirty="0" smtClean="0"/>
              <a:t>Service is setup for every SYNRA</a:t>
            </a:r>
          </a:p>
          <a:p>
            <a:pPr lvl="1"/>
            <a:r>
              <a:rPr lang="en-US" dirty="0" smtClean="0"/>
              <a:t>What is the choice of retransmission policy? </a:t>
            </a:r>
            <a:endParaRPr lang="en-US" dirty="0" smtClean="0"/>
          </a:p>
          <a:p>
            <a:pPr lvl="2"/>
            <a:r>
              <a:rPr lang="en-US" sz="1600" dirty="0" smtClean="0"/>
              <a:t>Block </a:t>
            </a:r>
            <a:r>
              <a:rPr lang="en-US" sz="1600" dirty="0" smtClean="0"/>
              <a:t>ACK when SYNRA represents a small (&lt; 10) GLK STAs; </a:t>
            </a:r>
            <a:r>
              <a:rPr lang="en-US" sz="1600" dirty="0" smtClean="0"/>
              <a:t>unsolicited </a:t>
            </a:r>
            <a:r>
              <a:rPr lang="en-US" sz="1600" dirty="0" smtClean="0"/>
              <a:t>retries, otherwise.</a:t>
            </a:r>
          </a:p>
          <a:p>
            <a:pPr lvl="1"/>
            <a:r>
              <a:rPr lang="en-US" dirty="0" smtClean="0"/>
              <a:t>AP implicitly does the </a:t>
            </a:r>
            <a:r>
              <a:rPr lang="en-US" dirty="0" smtClean="0"/>
              <a:t>GLK-GCR </a:t>
            </a:r>
            <a:r>
              <a:rPr lang="en-US" dirty="0" smtClean="0"/>
              <a:t>Service setup </a:t>
            </a:r>
            <a:r>
              <a:rPr lang="en-US" dirty="0" smtClean="0"/>
              <a:t>for each SYNRA which </a:t>
            </a:r>
            <a:r>
              <a:rPr lang="en-US" dirty="0" smtClean="0"/>
              <a:t>may be modified if the AP decides to move between Block ACKs and Unsolicited </a:t>
            </a:r>
            <a:r>
              <a:rPr lang="en-US" dirty="0" smtClean="0"/>
              <a:t>Retries</a:t>
            </a:r>
          </a:p>
          <a:p>
            <a:pPr lvl="2"/>
            <a:r>
              <a:rPr lang="en-US" dirty="0" smtClean="0"/>
              <a:t>[Re]Association response include the GLK-GCR Response element</a:t>
            </a:r>
          </a:p>
          <a:p>
            <a:pPr lvl="3"/>
            <a:r>
              <a:rPr lang="en-US" dirty="0" smtClean="0"/>
              <a:t>may also include a BA Agreement element if the GLK-GCR retransmission policy is </a:t>
            </a:r>
            <a:r>
              <a:rPr lang="en-US" dirty="0" err="1" smtClean="0"/>
              <a:t>BlockACK</a:t>
            </a:r>
            <a:endParaRPr lang="en-US" dirty="0" smtClean="0"/>
          </a:p>
          <a:p>
            <a:pPr lvl="2"/>
            <a:r>
              <a:rPr lang="en-US" dirty="0" smtClean="0"/>
              <a:t>Notifications can be </a:t>
            </a:r>
            <a:r>
              <a:rPr lang="en-US" dirty="0" err="1" smtClean="0"/>
              <a:t>groupcast</a:t>
            </a:r>
            <a:r>
              <a:rPr lang="en-US" dirty="0" smtClean="0"/>
              <a:t> to all affected GLK STAs using current GLK-GCR retransmission policy</a:t>
            </a:r>
          </a:p>
          <a:p>
            <a:pPr lvl="3"/>
            <a:r>
              <a:rPr lang="en-US" dirty="0" smtClean="0"/>
              <a:t>Useful when GLK-GCR retransmission policy changes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smtClean="0"/>
              <a:t>one or more GLK STAs go into PS mode, the AP will not buffer </a:t>
            </a:r>
            <a:r>
              <a:rPr lang="en-US" dirty="0" smtClean="0"/>
              <a:t>GLK-GCR </a:t>
            </a:r>
            <a:r>
              <a:rPr lang="en-US" dirty="0" smtClean="0"/>
              <a:t>frame</a:t>
            </a:r>
            <a:r>
              <a:rPr lang="en-US" dirty="0" smtClean="0"/>
              <a:t>s </a:t>
            </a:r>
            <a:r>
              <a:rPr lang="en-US" dirty="0" smtClean="0"/>
              <a:t>destined to those GLK STAs</a:t>
            </a:r>
          </a:p>
          <a:p>
            <a:pPr lvl="1"/>
            <a:r>
              <a:rPr lang="en-US" dirty="0" smtClean="0"/>
              <a:t>But send the corresponding frames as unicasts to the GLK STA.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dirty="0" smtClean="0"/>
              <a:t>Set internal state based on the contents of </a:t>
            </a:r>
            <a:r>
              <a:rPr lang="en-US" dirty="0" smtClean="0"/>
              <a:t>the GLK-</a:t>
            </a:r>
            <a:r>
              <a:rPr lang="en-US" dirty="0" smtClean="0"/>
              <a:t>GCR </a:t>
            </a:r>
            <a:r>
              <a:rPr lang="en-US" dirty="0" smtClean="0"/>
              <a:t>Response </a:t>
            </a:r>
            <a:r>
              <a:rPr lang="en-US" dirty="0" smtClean="0"/>
              <a:t>element in [Re]Association Response frames and in  </a:t>
            </a:r>
            <a:r>
              <a:rPr lang="en-US" dirty="0" smtClean="0"/>
              <a:t>that include a </a:t>
            </a:r>
            <a:r>
              <a:rPr lang="en-US" dirty="0" smtClean="0"/>
              <a:t>GLK-GCR </a:t>
            </a:r>
            <a:r>
              <a:rPr lang="en-US" dirty="0" smtClean="0"/>
              <a:t>Response element</a:t>
            </a:r>
          </a:p>
          <a:p>
            <a:pPr lvl="1"/>
            <a:r>
              <a:rPr lang="en-US" dirty="0" smtClean="0"/>
              <a:t>Handle corresponding </a:t>
            </a:r>
            <a:r>
              <a:rPr lang="en-US" dirty="0" smtClean="0"/>
              <a:t>GLK-GCR </a:t>
            </a:r>
            <a:r>
              <a:rPr lang="en-US" dirty="0" smtClean="0"/>
              <a:t>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6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</a:t>
            </a:r>
            <a:r>
              <a:rPr lang="en-US" altLang="zh-CN" dirty="0" smtClean="0"/>
              <a:t>GLK-GCR </a:t>
            </a:r>
            <a:r>
              <a:rPr lang="en-US" altLang="zh-CN" dirty="0" smtClean="0"/>
              <a:t>Protocol</a:t>
            </a:r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Request with GLK Cap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Association </a:t>
            </a:r>
            <a:r>
              <a:rPr lang="en-US" dirty="0" smtClean="0"/>
              <a:t>Response with </a:t>
            </a:r>
            <a:r>
              <a:rPr lang="en-US" dirty="0" smtClean="0"/>
              <a:t>GLK-GCR </a:t>
            </a:r>
            <a:r>
              <a:rPr lang="en-US" dirty="0" smtClean="0"/>
              <a:t>Response </a:t>
            </a:r>
            <a:r>
              <a:rPr lang="en-US" dirty="0" smtClean="0"/>
              <a:t>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02662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GLK Link Setup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27584" y="5816297"/>
            <a:ext cx="4051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Teardown when the STA disassociates from the AP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27809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06896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371703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3325195"/>
            <a:ext cx="293808" cy="46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 smtClean="0"/>
              <a:t>.</a:t>
            </a:r>
          </a:p>
          <a:p>
            <a:pPr>
              <a:lnSpc>
                <a:spcPts val="900"/>
              </a:lnSpc>
            </a:pPr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2749570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3205419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</a:t>
            </a:r>
            <a:r>
              <a:rPr lang="en-US" dirty="0" smtClean="0"/>
              <a:t>transmission of </a:t>
            </a:r>
            <a:r>
              <a:rPr lang="en-US" dirty="0" smtClean="0"/>
              <a:t>MSDU/A-MSDU</a:t>
            </a:r>
          </a:p>
          <a:p>
            <a:pPr algn="ctr"/>
            <a:r>
              <a:rPr lang="en-US" dirty="0" smtClean="0"/>
              <a:t>(with </a:t>
            </a:r>
            <a:r>
              <a:rPr lang="en-US" dirty="0" err="1" smtClean="0"/>
              <a:t>BlockACK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 flipH="1">
            <a:off x="410650" y="41490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5091170" y="4005064"/>
            <a:ext cx="27061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retransmission policy change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425764" y="443711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 flipH="1">
            <a:off x="433321" y="458112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>
            <a:off x="425764" y="537321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F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2411760" y="4581128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46" name="Right Brace 45"/>
          <p:cNvSpPr/>
          <p:nvPr/>
        </p:nvSpPr>
        <p:spPr bwMode="auto">
          <a:xfrm>
            <a:off x="5076056" y="4405754"/>
            <a:ext cx="329812" cy="118348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21411" y="4861603"/>
            <a:ext cx="2980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GLK-GCR </a:t>
            </a:r>
            <a:r>
              <a:rPr lang="en-US" dirty="0" smtClean="0"/>
              <a:t>transmission of </a:t>
            </a:r>
            <a:r>
              <a:rPr lang="en-US" dirty="0" smtClean="0"/>
              <a:t>MSDU/A-MSDU</a:t>
            </a:r>
          </a:p>
          <a:p>
            <a:pPr algn="ctr"/>
            <a:r>
              <a:rPr lang="en-US" dirty="0" smtClean="0"/>
              <a:t>(with Unsolicited Retransmissions)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33321" y="2917387"/>
            <a:ext cx="3063381" cy="259585"/>
            <a:chOff x="433321" y="2917387"/>
            <a:chExt cx="3063381" cy="259585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8" name="Straight Arrow Connector 4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49" name="Straight Arrow Connector 4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437316" y="3212976"/>
            <a:ext cx="3063381" cy="259585"/>
            <a:chOff x="433321" y="2917387"/>
            <a:chExt cx="3063381" cy="259585"/>
          </a:xfrm>
        </p:grpSpPr>
        <p:cxnSp>
          <p:nvCxnSpPr>
            <p:cNvPr id="51" name="Straight Arrow Connector 50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2" name="Straight Arrow Connector 51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3" name="Straight Arrow Connector 52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54" name="Group 53"/>
          <p:cNvGrpSpPr/>
          <p:nvPr/>
        </p:nvGrpSpPr>
        <p:grpSpPr>
          <a:xfrm>
            <a:off x="428499" y="3889495"/>
            <a:ext cx="3063381" cy="259585"/>
            <a:chOff x="433321" y="2917387"/>
            <a:chExt cx="3063381" cy="259585"/>
          </a:xfrm>
        </p:grpSpPr>
        <p:cxnSp>
          <p:nvCxnSpPr>
            <p:cNvPr id="55" name="Straight Arrow Connector 54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6" name="Straight Arrow Connector 55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7" name="Straight Arrow Connector 56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15" name="Group 14"/>
          <p:cNvGrpSpPr/>
          <p:nvPr/>
        </p:nvGrpSpPr>
        <p:grpSpPr>
          <a:xfrm>
            <a:off x="3043458" y="4491271"/>
            <a:ext cx="1999635" cy="116523"/>
            <a:chOff x="3043458" y="4491271"/>
            <a:chExt cx="1999635" cy="116523"/>
          </a:xfrm>
        </p:grpSpPr>
        <p:cxnSp>
          <p:nvCxnSpPr>
            <p:cNvPr id="58" name="Straight Arrow Connector 57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59" name="Straight Arrow Connector 58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0" name="Group 59"/>
          <p:cNvGrpSpPr/>
          <p:nvPr/>
        </p:nvGrpSpPr>
        <p:grpSpPr>
          <a:xfrm>
            <a:off x="3059832" y="4635287"/>
            <a:ext cx="1999635" cy="116523"/>
            <a:chOff x="3043458" y="4491271"/>
            <a:chExt cx="1999635" cy="116523"/>
          </a:xfrm>
        </p:grpSpPr>
        <p:cxnSp>
          <p:nvCxnSpPr>
            <p:cNvPr id="61" name="Straight Arrow Connector 60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2" name="Straight Arrow Connector 61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3" name="Group 62"/>
          <p:cNvGrpSpPr/>
          <p:nvPr/>
        </p:nvGrpSpPr>
        <p:grpSpPr>
          <a:xfrm>
            <a:off x="3059832" y="5427375"/>
            <a:ext cx="1999635" cy="116523"/>
            <a:chOff x="3043458" y="4491271"/>
            <a:chExt cx="1999635" cy="116523"/>
          </a:xfrm>
        </p:grpSpPr>
        <p:cxnSp>
          <p:nvCxnSpPr>
            <p:cNvPr id="64" name="Straight Arrow Connector 63"/>
            <p:cNvCxnSpPr/>
            <p:nvPr/>
          </p:nvCxnSpPr>
          <p:spPr bwMode="auto">
            <a:xfrm flipH="1">
              <a:off x="3059832" y="4491271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5" name="Straight Arrow Connector 64"/>
            <p:cNvCxnSpPr/>
            <p:nvPr/>
          </p:nvCxnSpPr>
          <p:spPr bwMode="auto">
            <a:xfrm flipH="1">
              <a:off x="3043458" y="4517937"/>
              <a:ext cx="1983261" cy="898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grpSp>
        <p:nvGrpSpPr>
          <p:cNvPr id="66" name="Group 65"/>
          <p:cNvGrpSpPr/>
          <p:nvPr/>
        </p:nvGrpSpPr>
        <p:grpSpPr>
          <a:xfrm>
            <a:off x="433321" y="4264649"/>
            <a:ext cx="3063381" cy="259585"/>
            <a:chOff x="433321" y="2917387"/>
            <a:chExt cx="3063381" cy="259585"/>
          </a:xfrm>
        </p:grpSpPr>
        <p:cxnSp>
          <p:nvCxnSpPr>
            <p:cNvPr id="67" name="Straight Arrow Connector 66"/>
            <p:cNvCxnSpPr/>
            <p:nvPr/>
          </p:nvCxnSpPr>
          <p:spPr bwMode="auto">
            <a:xfrm flipV="1">
              <a:off x="437316" y="2996952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8" name="Straight Arrow Connector 67"/>
            <p:cNvCxnSpPr/>
            <p:nvPr/>
          </p:nvCxnSpPr>
          <p:spPr bwMode="auto">
            <a:xfrm flipV="1">
              <a:off x="433321" y="2960948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69" name="Straight Arrow Connector 68"/>
            <p:cNvCxnSpPr/>
            <p:nvPr/>
          </p:nvCxnSpPr>
          <p:spPr bwMode="auto">
            <a:xfrm flipV="1">
              <a:off x="442138" y="2917387"/>
              <a:ext cx="3054564" cy="18002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</a:t>
            </a:r>
            <a:r>
              <a:rPr lang="en-US" dirty="0" smtClean="0"/>
              <a:t>frames/elements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GLK-GCR Response element</a:t>
            </a:r>
          </a:p>
          <a:p>
            <a:r>
              <a:rPr lang="en-US" dirty="0" smtClean="0"/>
              <a:t>Retransmission Policy Change Notification frame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GLK-GCR Response element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793958"/>
              </p:ext>
            </p:extLst>
          </p:nvPr>
        </p:nvGraphicFramePr>
        <p:xfrm>
          <a:off x="539552" y="1628800"/>
          <a:ext cx="8136904" cy="1534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720080"/>
                <a:gridCol w="720080"/>
                <a:gridCol w="1224136"/>
                <a:gridCol w="1008112"/>
                <a:gridCol w="864096"/>
                <a:gridCol w="792088"/>
                <a:gridCol w="936104"/>
                <a:gridCol w="1224136"/>
              </a:tblGrid>
              <a:tr h="139040">
                <a:tc gridSpan="3">
                  <a:txBody>
                    <a:bodyPr/>
                    <a:lstStyle/>
                    <a:p>
                      <a:r>
                        <a:rPr lang="en-US" sz="1200" dirty="0" smtClean="0"/>
                        <a:t>GLK-GCR </a:t>
                      </a:r>
                      <a:r>
                        <a:rPr lang="en-US" sz="1200" dirty="0" smtClean="0"/>
                        <a:t>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optional</a:t>
                      </a:r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Element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smtClean="0"/>
                        <a:t>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GLK-GCR </a:t>
                      </a:r>
                      <a:r>
                        <a:rPr lang="en-US" sz="1200" dirty="0" smtClean="0"/>
                        <a:t>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A-MSDU Supported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Reserved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Reorder Buffer 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Block Ack Timeout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Starting Sequence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28463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</a:p>
                    <a:p>
                      <a:r>
                        <a:rPr lang="en-US" sz="1200" dirty="0" smtClean="0"/>
                        <a:t>bits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25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Policy Change Notification </a:t>
            </a:r>
            <a:r>
              <a:rPr lang="en-US" dirty="0" smtClean="0"/>
              <a:t>frame (GLK Action Frame)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176961"/>
              </p:ext>
            </p:extLst>
          </p:nvPr>
        </p:nvGraphicFramePr>
        <p:xfrm>
          <a:off x="899592" y="2204864"/>
          <a:ext cx="734481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456"/>
                <a:gridCol w="1740456"/>
                <a:gridCol w="1740456"/>
                <a:gridCol w="2123448"/>
              </a:tblGrid>
              <a:tr h="370840">
                <a:tc gridSpan="2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Category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Public</a:t>
                      </a:r>
                      <a:r>
                        <a:rPr lang="en-US" sz="1200" b="0" baseline="0" dirty="0" smtClean="0"/>
                        <a:t> Action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GLK-GCR</a:t>
                      </a:r>
                      <a:r>
                        <a:rPr lang="en-US" sz="1200" b="0" baseline="0" dirty="0" smtClean="0"/>
                        <a:t> element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octets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or 8</a:t>
                      </a:r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 2015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Ganesh Venkatesan (Intel Corporation)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purl.org/dc/elements/1.1/"/>
    <ds:schemaRef ds:uri="http://purl.org/dc/terms/"/>
    <ds:schemaRef ds:uri="http://schemas.microsoft.com/sharepoint/v3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10642</TotalTime>
  <Words>509</Words>
  <Application>Microsoft Office PowerPoint</Application>
  <PresentationFormat>On-screen Show (4:3)</PresentationFormat>
  <Paragraphs>120</Paragraphs>
  <Slides>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GCR using SYNRA for GLK</vt:lpstr>
      <vt:lpstr>Abstract</vt:lpstr>
      <vt:lpstr>AP functions</vt:lpstr>
      <vt:lpstr>AP Functions</vt:lpstr>
      <vt:lpstr>GLK STA functions</vt:lpstr>
      <vt:lpstr>Overview of the GLK-GCR Protocol</vt:lpstr>
      <vt:lpstr>Overview of the frames/elements</vt:lpstr>
      <vt:lpstr>GLK-GCR Response element</vt:lpstr>
      <vt:lpstr>Retransmission Policy Change Notification frame (GLK Action Frame)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251</cp:revision>
  <cp:lastPrinted>1998-02-10T13:28:06Z</cp:lastPrinted>
  <dcterms:created xsi:type="dcterms:W3CDTF">2013-01-06T12:40:29Z</dcterms:created>
  <dcterms:modified xsi:type="dcterms:W3CDTF">2015-01-15T14:07:32Z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