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69" r:id="rId5"/>
    <p:sldId id="257" r:id="rId6"/>
    <p:sldId id="278" r:id="rId7"/>
    <p:sldId id="279" r:id="rId8"/>
    <p:sldId id="280" r:id="rId9"/>
    <p:sldId id="284" r:id="rId10"/>
    <p:sldId id="277" r:id="rId11"/>
    <p:sldId id="281" r:id="rId12"/>
    <p:sldId id="282" r:id="rId13"/>
    <p:sldId id="283" r:id="rId14"/>
  </p:sldIdLst>
  <p:sldSz cx="9144000" cy="6858000" type="screen4x3"/>
  <p:notesSz cx="7099300" cy="10234613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diatek" initials="M" lastIdx="4" clrIdx="0"/>
  <p:cmAuthor id="1" name="mtk30123" initials="m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20"/>
    <p:restoredTop sz="91575" autoAdjust="0"/>
  </p:normalViewPr>
  <p:slideViewPr>
    <p:cSldViewPr>
      <p:cViewPr>
        <p:scale>
          <a:sx n="126" d="100"/>
          <a:sy n="126" d="100"/>
        </p:scale>
        <p:origin x="-1098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6840" y="199841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11880" y="199841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17592" y="9905482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11939" y="9905482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97858">
              <a:defRPr/>
            </a:lvl1pPr>
          </a:lstStyle>
          <a:p>
            <a:r>
              <a:rPr lang="en-CA"/>
              <a:t>Page </a:t>
            </a:r>
            <a:fld id="{AB7C97AC-AEAF-4E2E-8E67-E6E35D24FC2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10256" y="427172"/>
            <a:ext cx="567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10256" y="9905482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97858"/>
            <a:r>
              <a:rPr lang="en-CA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10256" y="9893226"/>
            <a:ext cx="583644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5975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0723" y="112306"/>
            <a:ext cx="2350580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97858">
              <a:defRPr sz="1500" b="1"/>
            </a:lvl1pPr>
          </a:lstStyle>
          <a:p>
            <a:r>
              <a:rPr lang="en-CA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9622" y="112306"/>
            <a:ext cx="981423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97858">
              <a:defRPr sz="1500" b="1"/>
            </a:lvl1pPr>
          </a:lstStyle>
          <a:p>
            <a:r>
              <a:rPr lang="en-CA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25" y="773113"/>
            <a:ext cx="5099050" cy="38258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5923" y="4861704"/>
            <a:ext cx="5207454" cy="4606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0125" tIns="49215" rIns="100125" bIns="492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86486" y="9908983"/>
            <a:ext cx="214481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88747" lvl="4" algn="r" defTabSz="997858">
              <a:defRPr/>
            </a:lvl5pPr>
          </a:lstStyle>
          <a:p>
            <a:pPr lvl="4"/>
            <a:r>
              <a:rPr lang="en-CA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06558" y="9908983"/>
            <a:ext cx="5177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97858">
              <a:defRPr/>
            </a:lvl1pPr>
          </a:lstStyle>
          <a:p>
            <a:r>
              <a:rPr lang="en-CA"/>
              <a:t>Page </a:t>
            </a:r>
            <a:fld id="{D7BBE521-9050-4CCC-AD4E-E8F28ADB7B94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41136" y="990898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136" y="9907232"/>
            <a:ext cx="561702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122" y="327382"/>
            <a:ext cx="57730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7749" tIns="48875" rIns="97749" bIns="48875" anchor="ctr"/>
          <a:lstStyle/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740218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3B0B417B-7E77-4527-A78A-722D3B0A809E}" type="slidenum">
              <a:rPr lang="en-CA"/>
              <a:pPr/>
              <a:t>1</a:t>
            </a:fld>
            <a:endParaRPr lang="en-CA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2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SYNRA type-2 or</a:t>
            </a:r>
            <a:r>
              <a:rPr lang="en-US" baseline="0" dirty="0" smtClean="0"/>
              <a:t> type-3; why can’t type-3 use a longer  (bits 26 thru 39 are available); If SYNRA is the RA where does the Extended SYNRA Information Vector for Type-1 and the Extended SYNRA Information sequence of two-byte octets go in the frame/frame header?</a:t>
            </a:r>
          </a:p>
          <a:p>
            <a:endParaRPr lang="en-US" baseline="0" dirty="0" smtClean="0"/>
          </a:p>
          <a:p>
            <a:r>
              <a:rPr lang="en-US" baseline="0" dirty="0" smtClean="0"/>
              <a:t>Block ACK for GCR could be used but it may not be effective is the number of GLK STAs represented by the corresponding SYNRA is large.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135114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GCR-SP transmits GCR group addressed frames at intervals, where the interval between transmissions</a:t>
            </a:r>
            <a:r>
              <a:rPr lang="en-US" baseline="0" dirty="0" smtClean="0"/>
              <a:t> </a:t>
            </a:r>
            <a:r>
              <a:rPr lang="en-US" dirty="0" smtClean="0"/>
              <a:t>might be smaller than the beacon interval. Compared to non-GCR-SP, GCR-SP might provide lower delay</a:t>
            </a:r>
            <a:r>
              <a:rPr lang="en-US" baseline="0" dirty="0" smtClean="0"/>
              <a:t> </a:t>
            </a:r>
            <a:r>
              <a:rPr lang="en-US" dirty="0" smtClean="0"/>
              <a:t>and jitter.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802.11-yy/xxxxr0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CA" smtClean="0"/>
              <a:t>Month Year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John Doe, Some Company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D7BBE521-9050-4CCC-AD4E-E8F28ADB7B94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05997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CA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CA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CA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409150" y="9908983"/>
            <a:ext cx="415177" cy="184666"/>
          </a:xfrm>
          <a:ln/>
        </p:spPr>
        <p:txBody>
          <a:bodyPr/>
          <a:lstStyle/>
          <a:p>
            <a:r>
              <a:rPr lang="en-CA"/>
              <a:t>Page </a:t>
            </a:r>
            <a:fld id="{5F348C83-9B11-4C7B-B765-BB95660D5123}" type="slidenum">
              <a:rPr lang="en-CA"/>
              <a:pPr/>
              <a:t>7</a:t>
            </a:fld>
            <a:endParaRPr lang="en-CA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25" y="773113"/>
            <a:ext cx="5099050" cy="3825875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101822" rIns="101822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950E1B80-1137-4CD8-B711-9BD30C9C028B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6C6C1AD-AC61-4C0F-9776-CB69EC346EA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37C3055-0FD7-48D3-B938-4E7B5FDBD74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02FDE5AF-557C-4D9E-9BE3-8A50977121B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10790EDF-FA07-41D0-B3E5-92490857216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2013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B9FF250A-B65A-444E-9C06-3DCAD7C68C6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2013</a:t>
            </a:r>
            <a:endParaRPr lang="en-CA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A0539E92-7ADD-4BA4-97A1-231ED78958E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2013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D17D1661-6B3F-4764-B842-0D10F53BE4C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2013</a:t>
            </a:r>
            <a:endParaRPr lang="en-CA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86207338-6D17-4C33-B1C7-C4329894A8A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2013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5C1B3BE6-3529-46B9-A25A-C5F787C1410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May 2013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/>
              <a:t>Slide </a:t>
            </a:r>
            <a:fld id="{CB58CADE-F4C1-4118-B10B-4EA3909AB3B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050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May2013</a:t>
            </a:r>
            <a:endParaRPr lang="en-CA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135189" y="6475413"/>
            <a:ext cx="240873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CA" dirty="0" smtClean="0"/>
              <a:t>Ganesh </a:t>
            </a:r>
            <a:r>
              <a:rPr lang="en-CA" dirty="0" err="1" smtClean="0"/>
              <a:t>Venkatesan</a:t>
            </a:r>
            <a:r>
              <a:rPr lang="en-CA" dirty="0" smtClean="0"/>
              <a:t> (Intel Corporation)</a:t>
            </a:r>
            <a:endParaRPr lang="en-CA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CA"/>
              <a:t>Slide </a:t>
            </a:r>
            <a:fld id="{D6883C6F-FA36-47F5-88FE-969F9408B6F7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CA" sz="1800" b="1" dirty="0"/>
              <a:t>doc.: IEEE </a:t>
            </a:r>
            <a:r>
              <a:rPr lang="en-CA" sz="1800" b="1" dirty="0" smtClean="0"/>
              <a:t>802.11-15/0150r0</a:t>
            </a:r>
            <a:endParaRPr lang="en-CA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r>
              <a:rPr lang="en-CA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</a:t>
            </a:r>
            <a:r>
              <a:rPr lang="en-US" altLang="zh-CN" dirty="0" smtClean="0"/>
              <a:t>ay</a:t>
            </a:r>
            <a:r>
              <a:rPr lang="en-US" dirty="0" smtClean="0"/>
              <a:t> 2013</a:t>
            </a:r>
            <a:endParaRPr lang="en-CA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48A76A33-492B-4794-AA09-478639124AC1}" type="slidenum">
              <a:rPr lang="en-CA"/>
              <a:pPr/>
              <a:t>1</a:t>
            </a:fld>
            <a:endParaRPr lang="en-CA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 dirty="0" smtClean="0"/>
              <a:t>GCR using SYNRA for GLK</a:t>
            </a:r>
            <a:endParaRPr lang="en-CA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9848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CA" sz="2000" dirty="0"/>
              <a:t>Date:</a:t>
            </a:r>
            <a:r>
              <a:rPr lang="en-CA" sz="2000" b="0" dirty="0"/>
              <a:t> </a:t>
            </a:r>
            <a:r>
              <a:rPr lang="en-CA" sz="2000" b="0" dirty="0" smtClean="0"/>
              <a:t>2015-01-13</a:t>
            </a:r>
            <a:endParaRPr lang="en-CA" sz="2000" b="0" dirty="0"/>
          </a:p>
        </p:txBody>
      </p:sp>
      <p:graphicFrame>
        <p:nvGraphicFramePr>
          <p:cNvPr id="30731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1749751"/>
              </p:ext>
            </p:extLst>
          </p:nvPr>
        </p:nvGraphicFramePr>
        <p:xfrm>
          <a:off x="506413" y="2636838"/>
          <a:ext cx="7723187" cy="393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3" name="Document" r:id="rId4" imgW="9660261" imgH="4921789" progId="Word.Document.8">
                  <p:embed/>
                </p:oleObj>
              </mc:Choice>
              <mc:Fallback>
                <p:oleObj name="Document" r:id="rId4" imgW="9660261" imgH="4921789" progId="Word.Document.8">
                  <p:embed/>
                  <p:pic>
                    <p:nvPicPr>
                      <p:cNvPr id="0" name="Picture 1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6413" y="2636838"/>
                        <a:ext cx="7723187" cy="3937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611560" y="220486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CA" sz="2000" b="1" dirty="0"/>
              <a:t>Authors: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DMS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375792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DMSID – </a:t>
            </a:r>
            <a:r>
              <a:rPr lang="en-US" sz="1200" dirty="0" smtClean="0"/>
              <a:t>An </a:t>
            </a:r>
            <a:r>
              <a:rPr lang="en-US" sz="1200" dirty="0"/>
              <a:t>AP assigned DMSID is used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 smtClean="0"/>
              <a:t>Response </a:t>
            </a:r>
            <a:r>
              <a:rPr lang="en-US" sz="1200" dirty="0"/>
              <a:t>Type – </a:t>
            </a:r>
            <a:r>
              <a:rPr lang="en-US" sz="1200" dirty="0" err="1" smtClean="0"/>
              <a:t>Accpt</a:t>
            </a:r>
            <a:r>
              <a:rPr lang="en-US" sz="1200" dirty="0" smtClean="0"/>
              <a:t>/Denied/Terminate/GCR Advertise</a:t>
            </a:r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TCLAS elements – one or more if the Request Type is ‘add’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Optional subelements – GCR </a:t>
            </a:r>
            <a:r>
              <a:rPr lang="en-US" sz="1200" dirty="0" smtClean="0"/>
              <a:t>Response</a:t>
            </a:r>
            <a:endParaRPr lang="en-US" sz="12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GATS Retransmission Policy – DMS/GCR Unsolicited Retries/GCR Block 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GCR Delivery Method – no preference/non-GCR-SP/GCR-SP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10</a:t>
            </a:fld>
            <a:endParaRPr lang="en-CA"/>
          </a:p>
        </p:txBody>
      </p:sp>
      <p:graphicFrame>
        <p:nvGraphicFramePr>
          <p:cNvPr id="8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8796624"/>
              </p:ext>
            </p:extLst>
          </p:nvPr>
        </p:nvGraphicFramePr>
        <p:xfrm>
          <a:off x="688032" y="3520544"/>
          <a:ext cx="7772400" cy="1651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3600"/>
                <a:gridCol w="863600"/>
                <a:gridCol w="863600"/>
                <a:gridCol w="717104"/>
                <a:gridCol w="792088"/>
                <a:gridCol w="936104"/>
                <a:gridCol w="864096"/>
                <a:gridCol w="864096"/>
                <a:gridCol w="1008112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sz="1200" b="0" dirty="0" smtClean="0"/>
                        <a:t>DMS Status</a:t>
                      </a:r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Zero</a:t>
                      </a:r>
                      <a:r>
                        <a:rPr lang="en-US" sz="1200" b="0" baseline="0" dirty="0" smtClean="0"/>
                        <a:t> or </a:t>
                      </a:r>
                      <a:r>
                        <a:rPr lang="en-US" sz="1200" b="0" baseline="0" dirty="0" err="1" smtClean="0"/>
                        <a:t>moe</a:t>
                      </a:r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DMSID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DMS Length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Request Type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Last Sequence Control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TCLAS elements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TCLAS processing element (optional)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TSPEC element (optional)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Optional subelements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octets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variable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r>
                        <a:rPr lang="en-US" baseline="0" dirty="0" smtClean="0"/>
                        <a:t> or 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 or 57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variable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6509116"/>
              </p:ext>
            </p:extLst>
          </p:nvPr>
        </p:nvGraphicFramePr>
        <p:xfrm>
          <a:off x="683568" y="5301208"/>
          <a:ext cx="7776867" cy="1102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10981"/>
                <a:gridCol w="905243"/>
                <a:gridCol w="720080"/>
                <a:gridCol w="1584176"/>
                <a:gridCol w="1080120"/>
                <a:gridCol w="1265286"/>
                <a:gridCol w="1110981"/>
              </a:tblGrid>
              <a:tr h="139040">
                <a:tc gridSpan="2">
                  <a:txBody>
                    <a:bodyPr/>
                    <a:lstStyle/>
                    <a:p>
                      <a:r>
                        <a:rPr lang="en-US" sz="1200" dirty="0" smtClean="0"/>
                        <a:t>GCR Response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Subelement</a:t>
                      </a:r>
                      <a:r>
                        <a:rPr lang="en-US" sz="1200" baseline="0" dirty="0" smtClean="0"/>
                        <a:t> ID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Length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GATS Retransmission Policy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GCR Delivery Method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bg2"/>
                          </a:solidFill>
                        </a:rPr>
                        <a:t>GCR Concealed</a:t>
                      </a:r>
                      <a:r>
                        <a:rPr lang="en-US" sz="1200" baseline="0" dirty="0" smtClean="0">
                          <a:solidFill>
                            <a:schemeClr val="bg2"/>
                          </a:solidFill>
                        </a:rPr>
                        <a:t> Address</a:t>
                      </a:r>
                      <a:endParaRPr lang="en-US" sz="1200" dirty="0">
                        <a:solidFill>
                          <a:schemeClr val="bg2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Schedule Element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Octets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 or 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 or 1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 or 6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 or 14</a:t>
                      </a:r>
                      <a:endParaRPr lang="en-US" sz="12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8921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2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CA"/>
              <a:t>Abstract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2132856"/>
            <a:ext cx="7990656" cy="3536032"/>
          </a:xfrm>
          <a:noFill/>
          <a:ln/>
        </p:spPr>
        <p:txBody>
          <a:bodyPr/>
          <a:lstStyle/>
          <a:p>
            <a:pPr>
              <a:buNone/>
            </a:pPr>
            <a:r>
              <a:rPr lang="en-CA" dirty="0" smtClean="0"/>
              <a:t>	</a:t>
            </a:r>
            <a:r>
              <a:rPr lang="en-CA" dirty="0" smtClean="0"/>
              <a:t>Described the GCR protocol and proposes changes that makes GCR use SYNRA and hence support GLK. </a:t>
            </a:r>
          </a:p>
          <a:p>
            <a:pPr>
              <a:buNone/>
            </a:pPr>
            <a:endParaRPr lang="en-CA" dirty="0"/>
          </a:p>
          <a:p>
            <a:pPr indent="0">
              <a:buNone/>
            </a:pPr>
            <a:r>
              <a:rPr lang="en-CA" dirty="0" smtClean="0"/>
              <a:t>Note that </a:t>
            </a:r>
          </a:p>
          <a:p>
            <a:pPr marL="685800"/>
            <a:r>
              <a:rPr lang="en-CA" sz="2000" dirty="0" smtClean="0"/>
              <a:t>DMG STAs do not support GCR (Cl. 4.3.20, Cl. 10.24.16.1)</a:t>
            </a:r>
          </a:p>
          <a:p>
            <a:pPr marL="685800"/>
            <a:r>
              <a:rPr lang="en-CA" sz="2000" dirty="0" smtClean="0"/>
              <a:t>GCR is only supported if </a:t>
            </a:r>
            <a:r>
              <a:rPr lang="en-US" sz="2000" dirty="0" smtClean="0"/>
              <a:t>dot11RobustAVStreamingImplemented </a:t>
            </a:r>
            <a:r>
              <a:rPr lang="en-US" sz="2000" dirty="0"/>
              <a:t>is </a:t>
            </a:r>
            <a:r>
              <a:rPr lang="en-US" sz="2000" dirty="0" smtClean="0"/>
              <a:t>true, which is true if and only if dot11DMSImplemented </a:t>
            </a:r>
            <a:r>
              <a:rPr lang="en-US" sz="2000" dirty="0"/>
              <a:t>and dot11HighThroughputOptionImplemented </a:t>
            </a:r>
            <a:r>
              <a:rPr lang="en-US" sz="2000" dirty="0" smtClean="0"/>
              <a:t>are </a:t>
            </a:r>
            <a:r>
              <a:rPr lang="en-US" sz="2000" dirty="0"/>
              <a:t>true.</a:t>
            </a:r>
            <a:endParaRPr lang="en-CA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functions – GCR modifications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628800"/>
            <a:ext cx="7772400" cy="4752528"/>
          </a:xfrm>
        </p:spPr>
        <p:txBody>
          <a:bodyPr/>
          <a:lstStyle/>
          <a:p>
            <a:r>
              <a:rPr lang="en-US" sz="1800" dirty="0" smtClean="0"/>
              <a:t>A SYNRA is constructed every time a GLK STA associates. The SYNRA represents an RA that excludes the STA but includes all other STAs in the BSS</a:t>
            </a:r>
          </a:p>
          <a:p>
            <a:pPr lvl="1"/>
            <a:r>
              <a:rPr lang="en-US" sz="1600" dirty="0" smtClean="0"/>
              <a:t>AP constructs as many SYNRAs as there are GLK STAs associated with the AP</a:t>
            </a:r>
          </a:p>
          <a:p>
            <a:pPr lvl="1"/>
            <a:r>
              <a:rPr lang="en-US" sz="1600" dirty="0" smtClean="0"/>
              <a:t>STA’s Group membership is known to the AP (no need to exchange Group Membership Request/Response frames)</a:t>
            </a:r>
          </a:p>
          <a:p>
            <a:pPr lvl="1"/>
            <a:r>
              <a:rPr lang="en-US" sz="1600" dirty="0" smtClean="0"/>
              <a:t>The AP deletes the SYNRA corresponding to the GLK STA when the GLK STA gets disassociated from the BSS </a:t>
            </a:r>
          </a:p>
          <a:p>
            <a:r>
              <a:rPr lang="en-US" sz="1800" dirty="0" smtClean="0"/>
              <a:t>A GCR Service is setup for every SYNRA</a:t>
            </a:r>
          </a:p>
          <a:p>
            <a:pPr lvl="1"/>
            <a:r>
              <a:rPr lang="en-US" sz="1600" dirty="0" smtClean="0"/>
              <a:t>What is the choice of retransmission policy? </a:t>
            </a:r>
            <a:r>
              <a:rPr lang="en-US" sz="1400" dirty="0" smtClean="0"/>
              <a:t>Block ACK when SYNRA represents a small (&lt; 10) GLK STAs; </a:t>
            </a:r>
            <a:r>
              <a:rPr lang="en-US" sz="1400" dirty="0" err="1" smtClean="0"/>
              <a:t>unsolitied</a:t>
            </a:r>
            <a:r>
              <a:rPr lang="en-US" sz="1400" dirty="0" smtClean="0"/>
              <a:t> retries, otherwise.</a:t>
            </a:r>
          </a:p>
          <a:p>
            <a:pPr lvl="1"/>
            <a:r>
              <a:rPr lang="en-US" sz="1600" dirty="0" smtClean="0"/>
              <a:t>AP implicitly does the GCR Service setup which may be modified if the AP decides to move between Block ACKs and Unsolicited Retries</a:t>
            </a:r>
          </a:p>
          <a:p>
            <a:pPr lvl="1"/>
            <a:r>
              <a:rPr lang="en-US" sz="1800" dirty="0" smtClean="0"/>
              <a:t>Since GCR Service setup is implicit (no explicit DMS Request from GLK STAs), unsolicited transmission of DMS Response that includes a GCR Response element  is needed (this tells the member STAs what retransmission policy is used for the GCR) – Cl. 10.24.16.3.3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677476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 Functions – GCR Modifications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Support for GLK should imply support for GCR</a:t>
            </a:r>
          </a:p>
          <a:p>
            <a:pPr lvl="1"/>
            <a:r>
              <a:rPr lang="en-US" dirty="0"/>
              <a:t>The spec mandates it only for dot11GCRActivated </a:t>
            </a:r>
            <a:r>
              <a:rPr lang="en-US" dirty="0" smtClean="0"/>
              <a:t>implementations</a:t>
            </a:r>
          </a:p>
          <a:p>
            <a:r>
              <a:rPr lang="en-US" dirty="0" smtClean="0"/>
              <a:t>If one or more GLK STAs go into PS mode, the AP will not buffer packets destined to those GLK STAs</a:t>
            </a:r>
          </a:p>
          <a:p>
            <a:pPr lvl="1"/>
            <a:r>
              <a:rPr lang="en-US" dirty="0" smtClean="0"/>
              <a:t>Should buffering be enabled conditionally based on the knowledge AP has on PS?</a:t>
            </a:r>
          </a:p>
          <a:p>
            <a:pPr lvl="2"/>
            <a:r>
              <a:rPr lang="en-US" dirty="0" smtClean="0"/>
              <a:t>Buffer if the PS Duration is short and skip buffering otherwise?</a:t>
            </a:r>
          </a:p>
          <a:p>
            <a:pPr lvl="2"/>
            <a:r>
              <a:rPr lang="en-US" dirty="0" smtClean="0"/>
              <a:t>AP will advertise what it considers is a short PS Duration</a:t>
            </a:r>
          </a:p>
          <a:p>
            <a:pPr lvl="2"/>
            <a:r>
              <a:rPr lang="en-US" dirty="0" smtClean="0"/>
              <a:t>If buffering is enabled GCR-SP delivery allows for low latency delivery of buffered frames.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4409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GLK STA functions – GCR Modifications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Support for GLK should imply support for GCR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spec mandates it only for </a:t>
            </a:r>
            <a:r>
              <a:rPr lang="en-US" dirty="0" smtClean="0"/>
              <a:t>dot11GCRActivated implementations</a:t>
            </a:r>
            <a:endParaRPr lang="en-US" dirty="0"/>
          </a:p>
          <a:p>
            <a:r>
              <a:rPr lang="en-US" dirty="0" smtClean="0"/>
              <a:t>Receive and process autonomous DMS Response frames that include a GCR Response element</a:t>
            </a:r>
          </a:p>
          <a:p>
            <a:pPr lvl="1"/>
            <a:r>
              <a:rPr lang="en-US" dirty="0" smtClean="0"/>
              <a:t>Handle corresponding GCR frames received appropriately</a:t>
            </a:r>
          </a:p>
          <a:p>
            <a:pPr lvl="2"/>
            <a:r>
              <a:rPr lang="en-US" dirty="0" smtClean="0"/>
              <a:t>Drop duplicates, respond to BARs,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No need for a GCR Concealment Address</a:t>
            </a:r>
          </a:p>
          <a:p>
            <a:pPr lvl="1"/>
            <a:r>
              <a:rPr lang="en-US" dirty="0" smtClean="0"/>
              <a:t>The non-AP STA need not pay attention to the GCR Concealed Address field in the GCR Response from the AP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03500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72816"/>
            <a:ext cx="7772400" cy="4680520"/>
          </a:xfrm>
        </p:spPr>
        <p:txBody>
          <a:bodyPr/>
          <a:lstStyle/>
          <a:p>
            <a:r>
              <a:rPr lang="en-US" dirty="0" smtClean="0"/>
              <a:t>DMS – directed multicast</a:t>
            </a:r>
          </a:p>
          <a:p>
            <a:r>
              <a:rPr lang="en-US" dirty="0" smtClean="0"/>
              <a:t>GCR – unsolicited retries</a:t>
            </a:r>
          </a:p>
          <a:p>
            <a:r>
              <a:rPr lang="en-US" dirty="0" smtClean="0"/>
              <a:t>GCR Advanced – block ACK and GCR-SP</a:t>
            </a:r>
          </a:p>
          <a:p>
            <a:r>
              <a:rPr lang="en-US" dirty="0" smtClean="0"/>
              <a:t>GCR for Mesh</a:t>
            </a:r>
          </a:p>
          <a:p>
            <a:r>
              <a:rPr lang="en-US" dirty="0"/>
              <a:t>GCR phases -- announcement, setup, modification, and </a:t>
            </a:r>
            <a:r>
              <a:rPr lang="en-US" dirty="0" smtClean="0"/>
              <a:t>teardown</a:t>
            </a:r>
          </a:p>
          <a:p>
            <a:r>
              <a:rPr lang="en-US" dirty="0"/>
              <a:t>GCR group addressed MSDUs shall be sent in an A-MSDU when </a:t>
            </a:r>
          </a:p>
          <a:p>
            <a:pPr lvl="1"/>
            <a:r>
              <a:rPr lang="en-US" dirty="0" smtClean="0"/>
              <a:t>Retransmitted </a:t>
            </a:r>
            <a:r>
              <a:rPr lang="en-US" dirty="0"/>
              <a:t>via the GCR unsolicited retry or GCR block </a:t>
            </a:r>
            <a:r>
              <a:rPr lang="en-US" dirty="0" err="1" smtClean="0"/>
              <a:t>ack</a:t>
            </a:r>
            <a:r>
              <a:rPr lang="en-US" dirty="0"/>
              <a:t> </a:t>
            </a:r>
            <a:r>
              <a:rPr lang="en-US" dirty="0" smtClean="0"/>
              <a:t>retransmission </a:t>
            </a:r>
            <a:r>
              <a:rPr lang="en-US" dirty="0"/>
              <a:t>policies or</a:t>
            </a:r>
          </a:p>
          <a:p>
            <a:pPr lvl="1"/>
            <a:r>
              <a:rPr lang="en-US" dirty="0" smtClean="0"/>
              <a:t>Transmitted </a:t>
            </a:r>
            <a:r>
              <a:rPr lang="en-US" dirty="0"/>
              <a:t>via the GCR-SP delivery method.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268525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/>
              <a:t>Slide </a:t>
            </a:r>
            <a:fld id="{5754A3E8-371D-417B-9D40-4450DFC8F105}" type="slidenum">
              <a:rPr lang="en-CA"/>
              <a:pPr/>
              <a:t>7</a:t>
            </a:fld>
            <a:endParaRPr lang="en-CA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pPr algn="l"/>
            <a:r>
              <a:rPr lang="en-US" altLang="zh-CN" dirty="0" smtClean="0"/>
              <a:t>Overview of the GCR Protocol</a:t>
            </a:r>
            <a:endParaRPr lang="en-CA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en-US" dirty="0" smtClean="0"/>
              <a:t>May 2013</a:t>
            </a:r>
            <a:endParaRPr lang="en-CA" dirty="0"/>
          </a:p>
        </p:txBody>
      </p:sp>
      <p:cxnSp>
        <p:nvCxnSpPr>
          <p:cNvPr id="4" name="Straight Connector 3"/>
          <p:cNvCxnSpPr/>
          <p:nvPr/>
        </p:nvCxnSpPr>
        <p:spPr bwMode="auto">
          <a:xfrm>
            <a:off x="437316" y="1916832"/>
            <a:ext cx="0" cy="42484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5045828" y="1905799"/>
            <a:ext cx="0" cy="4248472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8" name="TextBox 7"/>
          <p:cNvSpPr txBox="1"/>
          <p:nvPr/>
        </p:nvSpPr>
        <p:spPr>
          <a:xfrm>
            <a:off x="179512" y="1628800"/>
            <a:ext cx="504056" cy="2880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STA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13780" y="1628800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AP/MAP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 bwMode="auto">
          <a:xfrm>
            <a:off x="431540" y="2060848"/>
            <a:ext cx="4614288" cy="72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H="1">
            <a:off x="437316" y="2420888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5076056" y="1988840"/>
            <a:ext cx="302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DMS Request with GCR Request Element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076056" y="2287905"/>
            <a:ext cx="302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DMS Response with GCR Response Element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431540" y="5589240"/>
            <a:ext cx="4614288" cy="72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22" name="Straight Arrow Connector 21"/>
          <p:cNvCxnSpPr/>
          <p:nvPr/>
        </p:nvCxnSpPr>
        <p:spPr bwMode="auto">
          <a:xfrm flipH="1">
            <a:off x="437316" y="5949280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5076056" y="5517232"/>
            <a:ext cx="302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DMS Request with GCR Request Element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076056" y="5816297"/>
            <a:ext cx="302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DMS Response with GCR Response Element</a:t>
            </a:r>
            <a:endParaRPr lang="en-US" dirty="0"/>
          </a:p>
        </p:txBody>
      </p:sp>
      <p:sp>
        <p:nvSpPr>
          <p:cNvPr id="18" name="Right Brace 17"/>
          <p:cNvSpPr/>
          <p:nvPr/>
        </p:nvSpPr>
        <p:spPr bwMode="auto">
          <a:xfrm>
            <a:off x="7944944" y="1988840"/>
            <a:ext cx="155448" cy="52920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ight Brace 25"/>
          <p:cNvSpPr/>
          <p:nvPr/>
        </p:nvSpPr>
        <p:spPr bwMode="auto">
          <a:xfrm>
            <a:off x="7956376" y="5517232"/>
            <a:ext cx="155448" cy="52920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100392" y="2113661"/>
            <a:ext cx="81785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Announce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8111824" y="5642479"/>
            <a:ext cx="7990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Teardown</a:t>
            </a:r>
            <a:endParaRPr lang="en-US" dirty="0"/>
          </a:p>
        </p:txBody>
      </p:sp>
      <p:cxnSp>
        <p:nvCxnSpPr>
          <p:cNvPr id="29" name="Straight Arrow Connector 28"/>
          <p:cNvCxnSpPr/>
          <p:nvPr/>
        </p:nvCxnSpPr>
        <p:spPr bwMode="auto">
          <a:xfrm>
            <a:off x="467544" y="2996952"/>
            <a:ext cx="4614288" cy="7200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0" name="Straight Arrow Connector 29"/>
          <p:cNvCxnSpPr/>
          <p:nvPr/>
        </p:nvCxnSpPr>
        <p:spPr bwMode="auto">
          <a:xfrm flipH="1">
            <a:off x="473320" y="3356992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5112060" y="2924944"/>
            <a:ext cx="302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DMS Request with GCR Request Element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112060" y="3224009"/>
            <a:ext cx="30243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DMS Response with GCR Response Element</a:t>
            </a:r>
            <a:endParaRPr lang="en-US" dirty="0"/>
          </a:p>
        </p:txBody>
      </p:sp>
      <p:sp>
        <p:nvSpPr>
          <p:cNvPr id="33" name="Right Brace 32"/>
          <p:cNvSpPr/>
          <p:nvPr/>
        </p:nvSpPr>
        <p:spPr bwMode="auto">
          <a:xfrm>
            <a:off x="7980948" y="2924944"/>
            <a:ext cx="155448" cy="529208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136396" y="3049765"/>
            <a:ext cx="5357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Setup</a:t>
            </a:r>
            <a:endParaRPr lang="en-US" dirty="0"/>
          </a:p>
        </p:txBody>
      </p:sp>
      <p:cxnSp>
        <p:nvCxnSpPr>
          <p:cNvPr id="35" name="Straight Arrow Connector 34"/>
          <p:cNvCxnSpPr/>
          <p:nvPr/>
        </p:nvCxnSpPr>
        <p:spPr bwMode="auto">
          <a:xfrm flipH="1">
            <a:off x="467544" y="3645024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6" name="Straight Arrow Connector 35"/>
          <p:cNvCxnSpPr/>
          <p:nvPr/>
        </p:nvCxnSpPr>
        <p:spPr bwMode="auto">
          <a:xfrm flipH="1">
            <a:off x="467544" y="3933056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cxnSp>
        <p:nvCxnSpPr>
          <p:cNvPr id="37" name="Straight Arrow Connector 36"/>
          <p:cNvCxnSpPr/>
          <p:nvPr/>
        </p:nvCxnSpPr>
        <p:spPr bwMode="auto">
          <a:xfrm flipH="1">
            <a:off x="467544" y="5229200"/>
            <a:ext cx="4608512" cy="21602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arrow"/>
          </a:ln>
          <a:effectLst/>
        </p:spPr>
      </p:cxnSp>
      <p:sp>
        <p:nvSpPr>
          <p:cNvPr id="25" name="TextBox 24"/>
          <p:cNvSpPr txBox="1"/>
          <p:nvPr/>
        </p:nvSpPr>
        <p:spPr>
          <a:xfrm>
            <a:off x="2483768" y="4149080"/>
            <a:ext cx="2938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 smtClean="0"/>
              <a:t>.</a:t>
            </a:r>
          </a:p>
          <a:p>
            <a:r>
              <a:rPr lang="en-US" sz="1800" b="1" dirty="0" smtClean="0"/>
              <a:t>.</a:t>
            </a:r>
          </a:p>
          <a:p>
            <a:r>
              <a:rPr lang="en-US" sz="1800" b="1" dirty="0"/>
              <a:t>.</a:t>
            </a:r>
          </a:p>
        </p:txBody>
      </p:sp>
      <p:sp>
        <p:nvSpPr>
          <p:cNvPr id="27" name="Right Brace 26"/>
          <p:cNvSpPr/>
          <p:nvPr/>
        </p:nvSpPr>
        <p:spPr bwMode="auto">
          <a:xfrm>
            <a:off x="5148064" y="3501008"/>
            <a:ext cx="329812" cy="2016224"/>
          </a:xfrm>
          <a:prstGeom prst="righ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493419" y="4370620"/>
            <a:ext cx="26132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GCR transmission of MSDU/A-MSDU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6235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 of the frames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DMS Request – a set of DMS Request elements</a:t>
            </a:r>
          </a:p>
          <a:p>
            <a:r>
              <a:rPr lang="en-US" dirty="0" smtClean="0"/>
              <a:t>DMS Response – a set of DMS Response elements</a:t>
            </a:r>
          </a:p>
          <a:p>
            <a:r>
              <a:rPr lang="en-US" dirty="0" smtClean="0"/>
              <a:t>DMS Request element – a DMS Descriptor List (8.4.2.87)</a:t>
            </a:r>
          </a:p>
          <a:p>
            <a:r>
              <a:rPr lang="en-US" dirty="0" smtClean="0"/>
              <a:t>DMS Response element – a DMS Status List (8.4.2.88)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09102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DMS Descriptor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902505"/>
              </p:ext>
            </p:extLst>
          </p:nvPr>
        </p:nvGraphicFramePr>
        <p:xfrm>
          <a:off x="760040" y="3068960"/>
          <a:ext cx="7772400" cy="1564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  <a:gridCol w="971550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sz="1200" b="0" dirty="0" smtClean="0"/>
                        <a:t>DMS Descriptor</a:t>
                      </a:r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Zero</a:t>
                      </a:r>
                      <a:r>
                        <a:rPr lang="en-US" sz="1200" b="0" baseline="0" dirty="0" smtClean="0"/>
                        <a:t> or </a:t>
                      </a:r>
                      <a:r>
                        <a:rPr lang="en-US" sz="1200" b="0" baseline="0" dirty="0" err="1" smtClean="0"/>
                        <a:t>moe</a:t>
                      </a:r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200" b="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DMSID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DMS Length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Request Type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TCLAS elements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TCLAS processing element (optional)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TSPEC element (optional)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0" dirty="0" smtClean="0"/>
                        <a:t>Optional subelements</a:t>
                      </a:r>
                      <a:endParaRPr lang="en-US" sz="12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octets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variable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r>
                        <a:rPr lang="en-US" baseline="0" dirty="0" smtClean="0"/>
                        <a:t> or 3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 or 57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variable</a:t>
                      </a:r>
                      <a:endParaRPr lang="en-US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May 2013</a:t>
            </a:r>
            <a:endParaRPr lang="en-CA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CA" smtClean="0"/>
              <a:t>Osama Aboul-Magd (Huawei Technologies)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2FDE5AF-557C-4D9E-9BE3-8A50977121B0}" type="slidenum">
              <a:rPr lang="en-CA" smtClean="0"/>
              <a:pPr/>
              <a:t>9</a:t>
            </a:fld>
            <a:endParaRPr lang="en-CA"/>
          </a:p>
        </p:txBody>
      </p:sp>
      <p:sp>
        <p:nvSpPr>
          <p:cNvPr id="8" name="TextBox 7"/>
          <p:cNvSpPr txBox="1"/>
          <p:nvPr/>
        </p:nvSpPr>
        <p:spPr>
          <a:xfrm>
            <a:off x="683568" y="1628800"/>
            <a:ext cx="78488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DMSID – 0 when Request Type is ‘add’; otherwise an AP assigned DMSID is used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Request Type – add/remove/change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TCLAS elements – one or more if the Request Type is ‘add’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Optional subelements – GCR Request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GATS Retransmission Policy – DMS/GCR Unsolicited Retries/GCR Block ACK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smtClean="0"/>
              <a:t>GCR Delivery Method – no preference/non-GCR-SP/GCR-SP</a:t>
            </a:r>
            <a:endParaRPr lang="en-US" sz="14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518790"/>
              </p:ext>
            </p:extLst>
          </p:nvPr>
        </p:nvGraphicFramePr>
        <p:xfrm>
          <a:off x="755576" y="4941168"/>
          <a:ext cx="7632848" cy="1259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5684"/>
                <a:gridCol w="1365684"/>
                <a:gridCol w="1013048"/>
                <a:gridCol w="2232248"/>
                <a:gridCol w="1656184"/>
              </a:tblGrid>
              <a:tr h="370840">
                <a:tc gridSpan="2">
                  <a:txBody>
                    <a:bodyPr/>
                    <a:lstStyle/>
                    <a:p>
                      <a:r>
                        <a:rPr lang="en-US" sz="1400" b="0" dirty="0" smtClean="0"/>
                        <a:t>GCR Request </a:t>
                      </a:r>
                      <a:endParaRPr lang="en-US" sz="1400" b="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Subelement ID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Length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GATS</a:t>
                      </a:r>
                      <a:r>
                        <a:rPr lang="en-US" sz="1400" baseline="0" dirty="0" smtClean="0"/>
                        <a:t> Retransmission Policy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GCR Delivery Method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octets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</a:t>
                      </a:r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049546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>
    <SCEnDecrypt xmlns="http://schemas.microsoft.com/sharepoint/v3">Not Encrypted</SCEnDecrypt>
    <SCEncryptBy xmlns="http://schemas.microsoft.com/sharepoint/v3">
      <UserInfo>
        <DisplayName/>
        <AccountId xsi:nil="true"/>
        <AccountType/>
      </UserInfo>
    </SCEncryptBy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4A6532D8EFC04BAE1B45E68A1C7708" ma:contentTypeVersion="2" ma:contentTypeDescription="Create a new document." ma:contentTypeScope="" ma:versionID="a760520e3580f23fb2e16ef1aded3f44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7b2659cdc06552897402ca31c6ff9b07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SCEncryptBy" minOccurs="0"/>
                <xsd:element ref="ns1:SCEnDecrypt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SCEncryptBy" ma:index="8" nillable="true" ma:displayName="Encrypt By" ma:list="UserInfo" ma:internalName="SCEncryptBy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CEnDecrypt" ma:index="9" nillable="true" ma:displayName="En/Decrypt" ma:default="Not Encrypted" ma:format="RadioButtons" ma:internalName="SCEnDecrypt">
      <xsd:simpleType>
        <xsd:restriction base="dms:Choice">
          <xsd:enumeration value="Not Encrypted"/>
          <xsd:enumeration value="Encrypted"/>
          <xsd:enumeration value="Queue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59AC9DA-9D82-48CF-B50F-54B18938746C}">
  <ds:schemaRefs>
    <ds:schemaRef ds:uri="http://purl.org/dc/dcmitype/"/>
    <ds:schemaRef ds:uri="http://schemas.microsoft.com/office/2006/metadata/properties"/>
    <ds:schemaRef ds:uri="http://www.w3.org/XML/1998/namespace"/>
    <ds:schemaRef ds:uri="http://schemas.openxmlformats.org/package/2006/metadata/core-properties"/>
    <ds:schemaRef ds:uri="http://purl.org/dc/elements/1.1/"/>
    <ds:schemaRef ds:uri="http://schemas.microsoft.com/sharepoint/v3"/>
    <ds:schemaRef ds:uri="http://schemas.microsoft.com/office/2006/documentManagement/typ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C992D68-1B72-4FE0-B74F-01FA6B2BE23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D99E1A7-8408-4725-844F-1FA6041366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9630</TotalTime>
  <Words>1033</Words>
  <Application>Microsoft Office PowerPoint</Application>
  <PresentationFormat>On-screen Show (4:3)</PresentationFormat>
  <Paragraphs>192</Paragraphs>
  <Slides>10</Slides>
  <Notes>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802-11-Submission</vt:lpstr>
      <vt:lpstr>Microsoft Word 97 - 2003 Document</vt:lpstr>
      <vt:lpstr>GCR using SYNRA for GLK</vt:lpstr>
      <vt:lpstr>Abstract</vt:lpstr>
      <vt:lpstr>AP functions – GCR modifications</vt:lpstr>
      <vt:lpstr>AP Functions – GCR Modifications</vt:lpstr>
      <vt:lpstr>GLK STA functions – GCR Modifications</vt:lpstr>
      <vt:lpstr>GATS</vt:lpstr>
      <vt:lpstr>Overview of the GCR Protocol</vt:lpstr>
      <vt:lpstr>Overview of the frames</vt:lpstr>
      <vt:lpstr>DMS Descriptor</vt:lpstr>
      <vt:lpstr>DMS Status</vt:lpstr>
    </vt:vector>
  </TitlesOfParts>
  <Company>Huawei Technologies Co.,Ltd.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802.11: What Comes Next?</dc:title>
  <dc:creator>Osama Aboul-Magd</dc:creator>
  <cp:lastModifiedBy>gvenkate</cp:lastModifiedBy>
  <cp:revision>248</cp:revision>
  <cp:lastPrinted>1998-02-10T13:28:06Z</cp:lastPrinted>
  <dcterms:created xsi:type="dcterms:W3CDTF">2013-01-06T12:40:29Z</dcterms:created>
  <dcterms:modified xsi:type="dcterms:W3CDTF">2015-01-14T00:36:42Z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(2)BSfH+S5WC3H1heJwMcWfGKJnX/NjH0AeZYwuDZi5K3haM3A0/0YlH9v5wdf9IOuqJDAlRV8L_x000d_
eYAIN2P7tgPs/XZRCpRPit7Z2UHGM2asABsMNoloVvEpIt7Ez0TVeG+YZ3gic7Mt6rE0jBpj_x000d_
bxftRYRqOMti1FDI/Wy3SB3GbqjETuS/Wkt/LEAi76Bs9v03Jl5PY2B9q+G6H1qtZID/XtGy_x000d_
Hu5UVOnRAaA+3LjbfA</vt:lpwstr>
  </property>
  <property fmtid="{D5CDD505-2E9C-101B-9397-08002B2CF9AE}" pid="3" name="_ms_pID_7253431">
    <vt:lpwstr>4SRBaKRc3srCDjd0BKYmpigSHEXmAOTFztjbchk3Br9H3Ah8ll+gqa_x000d_
iy+GdRhjURr3xxW5qIKnSLo8IMouZc3kueA3AaIX24oJq0XQwOq3B6Cqjm9asniNVLHLcU7S_x000d_
NO8=</vt:lpwstr>
  </property>
  <property fmtid="{D5CDD505-2E9C-101B-9397-08002B2CF9AE}" pid="4" name="_NewReviewCycle">
    <vt:lpwstr/>
  </property>
  <property fmtid="{D5CDD505-2E9C-101B-9397-08002B2CF9AE}" pid="5" name="ContentTypeId">
    <vt:lpwstr>0x010100A74A6532D8EFC04BAE1B45E68A1C7708</vt:lpwstr>
  </property>
  <property fmtid="{D5CDD505-2E9C-101B-9397-08002B2CF9AE}" pid="6" name="_AdHocReviewCycleID">
    <vt:i4>-1474561345</vt:i4>
  </property>
  <property fmtid="{D5CDD505-2E9C-101B-9397-08002B2CF9AE}" pid="7" name="_EmailSubject">
    <vt:lpwstr>(2nd) Huawei+MediaTek HEW SG discussion</vt:lpwstr>
  </property>
  <property fmtid="{D5CDD505-2E9C-101B-9397-08002B2CF9AE}" pid="8" name="_AuthorEmail">
    <vt:lpwstr>james.yee@mediatek.com</vt:lpwstr>
  </property>
  <property fmtid="{D5CDD505-2E9C-101B-9397-08002B2CF9AE}" pid="9" name="_AuthorEmailDisplayName">
    <vt:lpwstr>James Yee (易志熹)</vt:lpwstr>
  </property>
  <property fmtid="{D5CDD505-2E9C-101B-9397-08002B2CF9AE}" pid="10" name="sflag">
    <vt:lpwstr>1368405942</vt:lpwstr>
  </property>
</Properties>
</file>