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72" r:id="rId5"/>
    <p:sldId id="265" r:id="rId6"/>
    <p:sldId id="266" r:id="rId7"/>
    <p:sldId id="268" r:id="rId8"/>
    <p:sldId id="271" r:id="rId9"/>
    <p:sldId id="264" r:id="rId10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936" y="8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000"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802.11-15/0149r0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09-00-0000-ec-radio-equipment-directive.pdf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ETSI_documents/BRAN/05-CONTRIBUTIONS/2014/BRAN(14)000073r1_EN_301_893_HS_5_GHz_RLANs_for_national_voting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5/18-15-0002-02-0000-report-from-etsi-tc-bran-81.pptx" TargetMode="External"/><Relationship Id="rId5" Type="http://schemas.openxmlformats.org/officeDocument/2006/relationships/hyperlink" Target="http://www.ieee802.org/11/private/ETSI_documents/BRAN/05-CONTRIBUTIONS/2014/BRAN(14)000092r1_Minutes_of_the_RCWG_sessions_during_BRAN_81.doc" TargetMode="External"/><Relationship Id="rId4" Type="http://schemas.openxmlformats.org/officeDocument/2006/relationships/hyperlink" Target="http://www.ieee802.org/11/private/ETSI_documents/BRAN/05-CONTRIBUTIONS/2014/BRAN(14)000087r5_Revision_of_EN_301_893_to_become_a_HS_under_the_new_RE-Direc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 smtClean="0"/>
              <a:t>Report from ETSI TC BRAN#81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</a:t>
            </a:r>
            <a:r>
              <a:rPr lang="en-GB" sz="2133" b="0" dirty="0" smtClean="0"/>
              <a:t>2015-01-14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837120"/>
              </p:ext>
            </p:extLst>
          </p:nvPr>
        </p:nvGraphicFramePr>
        <p:xfrm>
          <a:off x="550334" y="2431628"/>
          <a:ext cx="8681720" cy="266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5" imgW="8248712" imgH="2536630" progId="Word.Document.8">
                  <p:embed/>
                </p:oleObj>
              </mc:Choice>
              <mc:Fallback>
                <p:oleObj name="Document" r:id="rId5" imgW="8248712" imgH="25366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34" y="2431628"/>
                        <a:ext cx="8681720" cy="26653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43374" y="355601"/>
            <a:ext cx="2761816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0"/>
            <a:ext cx="8290560" cy="4389120"/>
          </a:xfrm>
          <a:ln/>
        </p:spPr>
        <p:txBody>
          <a:bodyPr/>
          <a:lstStyle/>
          <a:p>
            <a:pPr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dirty="0" smtClean="0"/>
              <a:t>This document contains a summary of the ETSI TC BRAN#81 meeting that took place in Las Palmas, Gran Canaria December 16-19, 2015, with a focus on EN 301 893 comment resolution and revision.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53213" y="6907108"/>
            <a:ext cx="25586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29828"/>
            <a:ext cx="8290560" cy="1237826"/>
          </a:xfrm>
          <a:ln/>
        </p:spPr>
        <p:txBody>
          <a:bodyPr vert="horz" wrap="square" lIns="96000" tIns="49920" rIns="96000" bIns="499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BRAN Agenda Items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2113281"/>
            <a:ext cx="8290560" cy="4489027"/>
          </a:xfrm>
          <a:ln/>
        </p:spPr>
        <p:txBody>
          <a:bodyPr/>
          <a:lstStyle/>
          <a:p>
            <a:r>
              <a:rPr lang="en-US" dirty="0"/>
              <a:t>New Work Items (WI) </a:t>
            </a:r>
            <a:endParaRPr lang="en-US" dirty="0" smtClean="0"/>
          </a:p>
          <a:p>
            <a:pPr lvl="1"/>
            <a:r>
              <a:rPr lang="en-US" dirty="0" smtClean="0"/>
              <a:t>ETSI Technical Report (TR) on Coexistence with EESS in 5 GHz</a:t>
            </a:r>
          </a:p>
          <a:p>
            <a:pPr lvl="1"/>
            <a:r>
              <a:rPr lang="en-US" dirty="0" smtClean="0"/>
              <a:t>ETSI TR on Coexistence with ITS and Road Tolling in 5 GHz</a:t>
            </a:r>
          </a:p>
          <a:p>
            <a:pPr lvl="1"/>
            <a:r>
              <a:rPr lang="en-US" dirty="0" smtClean="0"/>
              <a:t>ETSI TR on Coexistence with radiolocation in 5 GHz</a:t>
            </a:r>
          </a:p>
          <a:p>
            <a:pPr lvl="1"/>
            <a:r>
              <a:rPr lang="en-US" dirty="0" smtClean="0"/>
              <a:t>DA2GC </a:t>
            </a:r>
            <a:r>
              <a:rPr lang="en-US" dirty="0"/>
              <a:t>in 5 </a:t>
            </a:r>
            <a:r>
              <a:rPr lang="en-US" dirty="0" smtClean="0"/>
              <a:t>GHz with </a:t>
            </a:r>
            <a:r>
              <a:rPr lang="en-US" dirty="0"/>
              <a:t>beamforming antennas</a:t>
            </a:r>
          </a:p>
          <a:p>
            <a:pPr lvl="1"/>
            <a:r>
              <a:rPr lang="en-US" dirty="0" smtClean="0"/>
              <a:t>DA2GC in 5 GHz with </a:t>
            </a:r>
            <a:r>
              <a:rPr lang="en-US" dirty="0"/>
              <a:t>fixed </a:t>
            </a:r>
            <a:r>
              <a:rPr lang="en-US" dirty="0" smtClean="0"/>
              <a:t>antennas</a:t>
            </a:r>
          </a:p>
          <a:p>
            <a:pPr lvl="1"/>
            <a:r>
              <a:rPr lang="en-US" dirty="0" smtClean="0"/>
              <a:t>Revision of EN 301 893 for compliance with the new Radio Equipment Directive (RED)</a:t>
            </a:r>
            <a:endParaRPr lang="en-US" dirty="0"/>
          </a:p>
          <a:p>
            <a:r>
              <a:rPr lang="en-US" i="1" dirty="0" smtClean="0"/>
              <a:t>EN </a:t>
            </a:r>
            <a:r>
              <a:rPr lang="en-US" i="1" dirty="0"/>
              <a:t>301 893 - 5 GHz high performance RLAN – </a:t>
            </a:r>
            <a:r>
              <a:rPr lang="en-US" i="1" dirty="0" smtClean="0"/>
              <a:t>Comment Resolution 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Radio Equipment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 early 1990s, all the EU Harmonised Standards for radio equipment have been created in compliance with the R&amp;TTE Directive, governing placement on the market</a:t>
            </a:r>
          </a:p>
          <a:p>
            <a:r>
              <a:rPr lang="en-US" dirty="0" smtClean="0"/>
              <a:t>With the increasing demand for spectrum sharing, the EC had developed new guidelines aimed at improving spectrum efficiency, and addressing issues with the R&amp;TTE Directive</a:t>
            </a:r>
          </a:p>
          <a:p>
            <a:r>
              <a:rPr lang="en-US" dirty="0" smtClean="0"/>
              <a:t>This is scheduled to go into effect in June of 2016, with mandatory compliance in June of 2017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mentor.ieee.org/802.18/dcn/15/18-15-0009-00-0000-ec-radio-equipment-directive.pdf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 plan to supply a summary of the RED and a list of potential issues for new IEEE 802.11 standards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1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Items approved</a:t>
            </a:r>
          </a:p>
          <a:p>
            <a:pPr lvl="1"/>
            <a:r>
              <a:rPr lang="en-US" dirty="0"/>
              <a:t>ETSI Technical Report (TR) on Coexistence with EESS in 5 GHz</a:t>
            </a:r>
          </a:p>
          <a:p>
            <a:pPr lvl="1"/>
            <a:r>
              <a:rPr lang="en-US" dirty="0"/>
              <a:t>ETSI TR on Coexistence with ITS and Road Tolling in 5 GHz</a:t>
            </a:r>
          </a:p>
          <a:p>
            <a:pPr lvl="1"/>
            <a:r>
              <a:rPr lang="en-US" dirty="0"/>
              <a:t>ETSI TR on Coexistence with radiolocation in 5 GHz</a:t>
            </a:r>
          </a:p>
          <a:p>
            <a:pPr lvl="1"/>
            <a:r>
              <a:rPr lang="en-US" dirty="0"/>
              <a:t>DA2GC in 5 GHz with beamforming antennas</a:t>
            </a:r>
          </a:p>
          <a:p>
            <a:pPr lvl="1"/>
            <a:r>
              <a:rPr lang="en-US" dirty="0"/>
              <a:t>DA2GC in 5 GHz with fixed </a:t>
            </a:r>
            <a:r>
              <a:rPr lang="en-US" dirty="0" smtClean="0"/>
              <a:t>antennas</a:t>
            </a:r>
          </a:p>
          <a:p>
            <a:r>
              <a:rPr lang="en-US" dirty="0" smtClean="0"/>
              <a:t>WI for EN 301 893 RED compliance includes final resolution of paragraph 4.8.3.2 LBT for Load Based Devices</a:t>
            </a:r>
            <a:endParaRPr lang="en-US" dirty="0"/>
          </a:p>
          <a:p>
            <a:r>
              <a:rPr lang="en-US" dirty="0" smtClean="0"/>
              <a:t>EN 301 893 v1.7.3  (to become v1.8.1) was approved</a:t>
            </a:r>
          </a:p>
          <a:p>
            <a:pPr lvl="1"/>
            <a:r>
              <a:rPr lang="en-US" dirty="0" smtClean="0"/>
              <a:t>Paragraph 4.8.3.2 maintains the wording from v1.7.1</a:t>
            </a:r>
          </a:p>
          <a:p>
            <a:pPr lvl="1"/>
            <a:r>
              <a:rPr lang="en-US" dirty="0" smtClean="0"/>
              <a:t>Adds an alternate based on inputs from the Wi-Fi industry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8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of EN 301 893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issue with Paragraph 4.8.3.2</a:t>
            </a:r>
          </a:p>
          <a:p>
            <a:pPr lvl="1"/>
            <a:r>
              <a:rPr lang="en-US" dirty="0" smtClean="0"/>
              <a:t>LBT for Load Based Devices of v1.7.1 provided sufficient “adaptivity” to meet EC requirements while 802.11 was the </a:t>
            </a:r>
            <a:r>
              <a:rPr lang="en-US" dirty="0"/>
              <a:t>only </a:t>
            </a:r>
            <a:r>
              <a:rPr lang="en-US" dirty="0" smtClean="0"/>
              <a:t>technology in the band</a:t>
            </a:r>
          </a:p>
          <a:p>
            <a:pPr lvl="1"/>
            <a:r>
              <a:rPr lang="en-US" dirty="0" smtClean="0"/>
              <a:t>The introduction of other technologies in compliance with 4.8.3.2 could severely disadvantage Wi-Fi</a:t>
            </a:r>
          </a:p>
          <a:p>
            <a:pPr lvl="2"/>
            <a:r>
              <a:rPr lang="en-US" dirty="0" err="1" smtClean="0"/>
              <a:t>CableLabs</a:t>
            </a:r>
            <a:r>
              <a:rPr lang="en-US" dirty="0" smtClean="0"/>
              <a:t>, Broadcom and WFA submitted simulations showing this</a:t>
            </a:r>
          </a:p>
          <a:p>
            <a:pPr lvl="2"/>
            <a:r>
              <a:rPr lang="en-US" dirty="0" smtClean="0"/>
              <a:t>Wi-Fi could virtually be excluded where v1.7.1 compliant devices operated</a:t>
            </a:r>
          </a:p>
          <a:p>
            <a:pPr lvl="1"/>
            <a:r>
              <a:rPr lang="en-US" dirty="0" smtClean="0"/>
              <a:t>Exponential backoff, the primary Wi-Fi to Wi-Fi coexistence mechanism not in the text</a:t>
            </a:r>
          </a:p>
          <a:p>
            <a:r>
              <a:rPr lang="en-US" dirty="0" smtClean="0"/>
              <a:t>New DFS test requirement, test uncertainties made approval of v1.7.x necessary at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6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Wi-Fi industry proponents</a:t>
            </a:r>
          </a:p>
          <a:p>
            <a:pPr lvl="1"/>
            <a:r>
              <a:rPr lang="en-US" dirty="0" smtClean="0"/>
              <a:t>V1.7.1 leaves Wi-Fi vulnerable to unfair sharing</a:t>
            </a:r>
          </a:p>
          <a:p>
            <a:pPr lvl="1"/>
            <a:r>
              <a:rPr lang="en-US" dirty="0" smtClean="0"/>
              <a:t>Simulations by </a:t>
            </a:r>
            <a:r>
              <a:rPr lang="en-US" dirty="0" err="1" smtClean="0"/>
              <a:t>CableLabs</a:t>
            </a:r>
            <a:r>
              <a:rPr lang="en-US" dirty="0" smtClean="0"/>
              <a:t>, WFA and Broadcom clearly demonstrate this</a:t>
            </a:r>
          </a:p>
          <a:p>
            <a:pPr lvl="1"/>
            <a:r>
              <a:rPr lang="en-US" dirty="0" smtClean="0"/>
              <a:t>Although proposed changes to Paragraph 4.8.3.2 still need to be improved to ensure fair sharing, this first step is needed so that </a:t>
            </a:r>
            <a:r>
              <a:rPr lang="en-US" dirty="0" smtClean="0"/>
              <a:t>3GPP </a:t>
            </a:r>
            <a:r>
              <a:rPr lang="en-US" dirty="0" smtClean="0"/>
              <a:t>LAA-LTE </a:t>
            </a:r>
            <a:r>
              <a:rPr lang="en-US" dirty="0" smtClean="0"/>
              <a:t>planning is based on a fair approach, not v1.7.1</a:t>
            </a:r>
          </a:p>
          <a:p>
            <a:r>
              <a:rPr lang="en-US" dirty="0" smtClean="0"/>
              <a:t>Others</a:t>
            </a:r>
          </a:p>
          <a:p>
            <a:pPr lvl="1"/>
            <a:r>
              <a:rPr lang="en-US" dirty="0" smtClean="0"/>
              <a:t>No changes should be made until a final solution is available</a:t>
            </a:r>
          </a:p>
          <a:p>
            <a:pPr lvl="1"/>
            <a:r>
              <a:rPr lang="en-US" dirty="0" smtClean="0"/>
              <a:t>Not yet known what LAA-LTE is until their simulations are done, so how can IEEE 802.11 know they will be disadvantaged</a:t>
            </a:r>
          </a:p>
          <a:p>
            <a:pPr lvl="1"/>
            <a:r>
              <a:rPr lang="en-US" dirty="0" smtClean="0"/>
              <a:t>Keep v1.7.1 Paragraph 4.8.3.2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668518"/>
          </a:xfrm>
        </p:spPr>
        <p:txBody>
          <a:bodyPr/>
          <a:lstStyle/>
          <a:p>
            <a:r>
              <a:rPr lang="en-US" dirty="0" smtClean="0"/>
              <a:t>The group approved v1.7.3 (to become v1.8.1) with both the v1.7.1 and Wi-Fi industry proposal as alternatives for Paragraph 4.8.3.2</a:t>
            </a:r>
          </a:p>
          <a:p>
            <a:r>
              <a:rPr lang="en-US" dirty="0" smtClean="0"/>
              <a:t>The first draft of the new version will not be written until June of 2015 </a:t>
            </a:r>
          </a:p>
          <a:p>
            <a:r>
              <a:rPr lang="en-US" dirty="0" smtClean="0"/>
              <a:t>The </a:t>
            </a:r>
            <a:r>
              <a:rPr lang="en-US" dirty="0"/>
              <a:t>new WI, for RED compliance will resolve the 4.8.3.2 duality well before June 2017, when EN 301 893 is out of </a:t>
            </a:r>
            <a:r>
              <a:rPr lang="en-US" dirty="0" smtClean="0"/>
              <a:t>force</a:t>
            </a:r>
          </a:p>
          <a:p>
            <a:r>
              <a:rPr lang="en-US" dirty="0" smtClean="0"/>
              <a:t>For the next 18 months v1.7.1 vulnerabilities will remain in the Harmonised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0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61973" y="380977"/>
            <a:ext cx="2533214" cy="291254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629413" y="6907108"/>
            <a:ext cx="2482415" cy="193040"/>
          </a:xfrm>
        </p:spPr>
        <p:txBody>
          <a:bodyPr/>
          <a:lstStyle/>
          <a:p>
            <a:r>
              <a:rPr lang="en-GB" smtClean="0"/>
              <a:t>Rich Kennedy,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0121" y="2138680"/>
            <a:ext cx="8290560" cy="4489027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Approved v1.7.3 for National voting:</a:t>
            </a:r>
          </a:p>
          <a:p>
            <a:pPr lvl="1"/>
            <a:r>
              <a:rPr lang="en-US" sz="1600" u="sng" dirty="0" smtClean="0">
                <a:hlinkClick r:id="rId3"/>
              </a:rPr>
              <a:t>http</a:t>
            </a:r>
            <a:r>
              <a:rPr lang="en-US" sz="1600" u="sng" dirty="0">
                <a:hlinkClick r:id="rId3"/>
              </a:rPr>
              <a:t>://</a:t>
            </a:r>
            <a:r>
              <a:rPr lang="en-US" sz="1600" u="sng" dirty="0" smtClean="0">
                <a:hlinkClick r:id="rId3"/>
              </a:rPr>
              <a:t>www.ieee802.org/11/private/ETSI_documents/BRAN/05-CONTRIBUTIONS/2014/BRAN(14)000073r1_EN_301_893_HS_5_GHz_RLANs_for_national_voting.zip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The New </a:t>
            </a:r>
            <a:r>
              <a:rPr lang="en-US" sz="2000" dirty="0"/>
              <a:t>Work </a:t>
            </a:r>
            <a:r>
              <a:rPr lang="en-US" sz="2000" dirty="0" smtClean="0"/>
              <a:t>Item</a:t>
            </a:r>
          </a:p>
          <a:p>
            <a:pPr lvl="1"/>
            <a:r>
              <a:rPr lang="en-US" sz="1600" u="sng" dirty="0" smtClean="0">
                <a:hlinkClick r:id="rId4"/>
              </a:rPr>
              <a:t>http</a:t>
            </a:r>
            <a:r>
              <a:rPr lang="en-US" sz="1600" u="sng" dirty="0">
                <a:hlinkClick r:id="rId4"/>
              </a:rPr>
              <a:t>://</a:t>
            </a:r>
            <a:r>
              <a:rPr lang="en-US" sz="1600" u="sng" dirty="0" smtClean="0">
                <a:hlinkClick r:id="rId4"/>
              </a:rPr>
              <a:t>www.ieee802.org/11/private/ETSI_documents/BRAN/05-CONTRIBUTIONS/2014/BRAN(14)000087r5_Revision_of_EN_301_893_to_become_a_HS_under_the_new_RE-Direc.zip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Minutes of the meeting:</a:t>
            </a:r>
          </a:p>
          <a:p>
            <a:pPr lvl="1"/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</a:t>
            </a:r>
            <a:r>
              <a:rPr lang="en-US" sz="1600" u="sng" dirty="0" smtClean="0">
                <a:hlinkClick r:id="rId5"/>
              </a:rPr>
              <a:t>www.ieee802.org/11/private/ETSI_documents/BRAN/05-CONTRIBUTIONS/2014/BRAN(14)000092r1_Minutes_of_the_RCWG_sessions_during_BRAN_81.doc</a:t>
            </a:r>
            <a:endParaRPr lang="en-US" sz="1600" u="sng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My full report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hlinkClick r:id="rId6"/>
              </a:rPr>
              <a:t>https://</a:t>
            </a:r>
            <a:r>
              <a:rPr lang="en-US" sz="1600" dirty="0" smtClean="0">
                <a:solidFill>
                  <a:schemeClr val="tx1"/>
                </a:solidFill>
                <a:hlinkClick r:id="rId6"/>
              </a:rPr>
              <a:t>mentor.ieee.org/802.18/dcn/15/18-15-0002-02-0000-report-from-etsi-tc-bran-81.pptx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1387</TotalTime>
  <Words>755</Words>
  <Application>Microsoft Office PowerPoint</Application>
  <PresentationFormat>Custom</PresentationFormat>
  <Paragraphs>105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Report from ETSI TC BRAN#81</vt:lpstr>
      <vt:lpstr>Abstract</vt:lpstr>
      <vt:lpstr>BRAN Agenda Items</vt:lpstr>
      <vt:lpstr>The Radio Equipment Directive</vt:lpstr>
      <vt:lpstr>Summary</vt:lpstr>
      <vt:lpstr>Revision of EN 301 893</vt:lpstr>
      <vt:lpstr>The Arguments</vt:lpstr>
      <vt:lpstr>The Results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rkennedy1000@gmail.com</cp:lastModifiedBy>
  <cp:revision>29</cp:revision>
  <cp:lastPrinted>2014-11-08T20:15:38Z</cp:lastPrinted>
  <dcterms:created xsi:type="dcterms:W3CDTF">2014-10-30T17:06:39Z</dcterms:created>
  <dcterms:modified xsi:type="dcterms:W3CDTF">2015-01-14T13:47:27Z</dcterms:modified>
</cp:coreProperties>
</file>