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32" r:id="rId12"/>
    <p:sldId id="326" r:id="rId13"/>
    <p:sldId id="327" r:id="rId14"/>
    <p:sldId id="333" r:id="rId15"/>
    <p:sldId id="328" r:id="rId16"/>
    <p:sldId id="329" r:id="rId17"/>
    <p:sldId id="330" r:id="rId18"/>
  </p:sldIdLst>
  <p:sldSz cx="9144000" cy="6858000" type="screen4x3"/>
  <p:notesSz cx="6797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chan Verma" initials="LV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171" autoAdjust="0"/>
  </p:normalViewPr>
  <p:slideViewPr>
    <p:cSldViewPr>
      <p:cViewPr varScale="1">
        <p:scale>
          <a:sx n="66" d="100"/>
          <a:sy n="66" d="100"/>
        </p:scale>
        <p:origin x="-472" y="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9" y="0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625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9" y="9430625"/>
            <a:ext cx="2945971" cy="495902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67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321" tIns="45661" rIns="91321" bIns="45661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7" y="103598"/>
            <a:ext cx="627166" cy="225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98"/>
            <a:ext cx="809247" cy="225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5513" y="749300"/>
            <a:ext cx="4945062" cy="37099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6" y="4716163"/>
            <a:ext cx="4984650" cy="4466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478" tIns="46020" rIns="93478" bIns="460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5" y="9612343"/>
            <a:ext cx="904177" cy="1936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6606" algn="l"/>
                <a:tab pos="1369817" algn="l"/>
                <a:tab pos="2283028" algn="l"/>
                <a:tab pos="3196239" algn="l"/>
                <a:tab pos="4109451" algn="l"/>
                <a:tab pos="5022662" algn="l"/>
                <a:tab pos="5935873" algn="l"/>
                <a:tab pos="6849085" algn="l"/>
                <a:tab pos="7762296" algn="l"/>
                <a:tab pos="8675507" algn="l"/>
                <a:tab pos="9588718" algn="l"/>
                <a:tab pos="1050193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7" y="9612343"/>
            <a:ext cx="501111" cy="3889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2342"/>
            <a:ext cx="717140" cy="1844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3211" algn="l"/>
                <a:tab pos="1826423" algn="l"/>
                <a:tab pos="2739634" algn="l"/>
                <a:tab pos="3652845" algn="l"/>
                <a:tab pos="4566056" algn="l"/>
                <a:tab pos="5479268" algn="l"/>
                <a:tab pos="6392479" algn="l"/>
                <a:tab pos="7305690" algn="l"/>
                <a:tab pos="8218902" algn="l"/>
                <a:tab pos="9132113" algn="l"/>
                <a:tab pos="10045324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10645"/>
            <a:ext cx="5378380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21" tIns="45661" rIns="91321" bIns="45661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9" y="317582"/>
            <a:ext cx="5527779" cy="169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21" tIns="45661" rIns="91321" bIns="45661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83429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802.11-13/xxxxr0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ja-JP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Yasuhiko Inoue, NTT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8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2015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6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January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xx-15/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xxxxx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Visio_Drawing222.vs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package" Target="../embeddings/Microsoft_Visio_Drawing111.vsd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770813" cy="1065213"/>
          </a:xfrm>
        </p:spPr>
        <p:txBody>
          <a:bodyPr/>
          <a:lstStyle/>
          <a:p>
            <a:r>
              <a:rPr lang="en-US" dirty="0"/>
              <a:t>mmWave MIMO Link Budget</a:t>
            </a:r>
            <a:br>
              <a:rPr lang="en-US" dirty="0"/>
            </a:br>
            <a:r>
              <a:rPr lang="en-US" dirty="0" smtClean="0"/>
              <a:t>Estimation </a:t>
            </a:r>
            <a:r>
              <a:rPr lang="en-US" dirty="0"/>
              <a:t>for </a:t>
            </a:r>
            <a:r>
              <a:rPr lang="en-US" dirty="0" smtClean="0"/>
              <a:t>Indoor Environment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9405" y="296094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56402"/>
              </p:ext>
            </p:extLst>
          </p:nvPr>
        </p:nvGraphicFramePr>
        <p:xfrm>
          <a:off x="539405" y="3429000"/>
          <a:ext cx="82809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2756"/>
                <a:gridCol w="1113735"/>
                <a:gridCol w="900100"/>
                <a:gridCol w="1324180"/>
                <a:gridCol w="296014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Name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Affiliation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Address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Phone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Email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Alexander Maltsev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+7(962)5050236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alexander.maltsev@intel.com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Andrey</a:t>
                      </a:r>
                      <a:r>
                        <a:rPr lang="en-US" sz="1600" baseline="0" dirty="0" smtClean="0"/>
                        <a:t> Pudeyev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andrey.pudeyev@intel.com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Carlos Cordeiro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carlos.cordeiro@intel.com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20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6" r="7123"/>
          <a:stretch/>
        </p:blipFill>
        <p:spPr bwMode="auto">
          <a:xfrm>
            <a:off x="276598" y="2873885"/>
            <a:ext cx="4229100" cy="353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r="6807"/>
          <a:stretch/>
        </p:blipFill>
        <p:spPr bwMode="auto">
          <a:xfrm>
            <a:off x="4789608" y="2864628"/>
            <a:ext cx="4237538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12676"/>
            <a:ext cx="8982435" cy="1065213"/>
          </a:xfrm>
        </p:spPr>
        <p:txBody>
          <a:bodyPr/>
          <a:lstStyle/>
          <a:p>
            <a:r>
              <a:rPr lang="en-US" dirty="0"/>
              <a:t>2x2 MIMO with omni antennas (XPD:15 dB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 smtClean="0"/>
              <a:t>Free space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6751" y="1566243"/>
            <a:ext cx="8523131" cy="137128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</a:t>
            </a:r>
            <a:r>
              <a:rPr lang="en-US" sz="1600" b="0" dirty="0"/>
              <a:t>free space </a:t>
            </a:r>
            <a:r>
              <a:rPr lang="en-US" sz="1600" b="0" dirty="0" smtClean="0"/>
              <a:t>MIMO capacity </a:t>
            </a:r>
            <a:r>
              <a:rPr lang="en-US" sz="1600" b="0" dirty="0"/>
              <a:t>variations </a:t>
            </a:r>
            <a:r>
              <a:rPr lang="en-US" sz="1600" b="0" dirty="0" smtClean="0"/>
              <a:t>occur </a:t>
            </a:r>
            <a:r>
              <a:rPr lang="en-US" sz="1600" b="0" dirty="0"/>
              <a:t>due to phase shifts </a:t>
            </a:r>
            <a:r>
              <a:rPr lang="en-US" sz="1600" b="0" dirty="0" smtClean="0"/>
              <a:t>between TX1-RX1 </a:t>
            </a:r>
            <a:r>
              <a:rPr lang="en-US" sz="1600" b="0" dirty="0"/>
              <a:t>and </a:t>
            </a:r>
            <a:r>
              <a:rPr lang="en-US" sz="1600" b="0" dirty="0" smtClean="0"/>
              <a:t>TX1-RX2 channels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2x2 cross-polarized antennas system has smaller range than 2x2 co-polarized system since the power divided equally between identical independent spatial </a:t>
            </a:r>
            <a:r>
              <a:rPr lang="en-US" sz="1600" b="0" dirty="0" err="1" smtClean="0"/>
              <a:t>subchannels</a:t>
            </a:r>
            <a:r>
              <a:rPr lang="en-US" sz="1600" b="0" dirty="0" smtClean="0"/>
              <a:t>.</a:t>
            </a:r>
            <a:endParaRPr lang="en-US" sz="1600" b="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109497" y="5162138"/>
            <a:ext cx="68481" cy="54950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129056" y="5035180"/>
            <a:ext cx="196088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>
                <a:solidFill>
                  <a:schemeClr val="tx1"/>
                </a:solidFill>
                <a:latin typeface="+mn-lt"/>
              </a:rPr>
              <a:t>2x2 co-polarized antennas</a:t>
            </a:r>
            <a:endParaRPr lang="ru-RU" sz="1050" u="sng" dirty="0" err="1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06712" y="5035180"/>
            <a:ext cx="122344" cy="6480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485573" y="4789124"/>
            <a:ext cx="17443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 smtClean="0">
                <a:solidFill>
                  <a:schemeClr val="tx1"/>
                </a:solidFill>
                <a:latin typeface="+mn-lt"/>
              </a:rPr>
              <a:t>2x2 cross-polarized antennas</a:t>
            </a:r>
            <a:endParaRPr lang="ru-RU" sz="1050" u="sng" dirty="0" err="1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81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1" r="7309"/>
          <a:stretch/>
        </p:blipFill>
        <p:spPr bwMode="auto">
          <a:xfrm>
            <a:off x="4668559" y="2868316"/>
            <a:ext cx="4206286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512676"/>
            <a:ext cx="8982435" cy="1065213"/>
          </a:xfrm>
        </p:spPr>
        <p:txBody>
          <a:bodyPr/>
          <a:lstStyle/>
          <a:p>
            <a:r>
              <a:rPr lang="en-US" dirty="0"/>
              <a:t>2x2 MIMO with omni antennas (XPD:15 dB</a:t>
            </a:r>
            <a:r>
              <a:rPr lang="en-US" dirty="0" smtClean="0"/>
              <a:t>), </a:t>
            </a:r>
            <a:br>
              <a:rPr lang="en-US" dirty="0" smtClean="0"/>
            </a:br>
            <a:r>
              <a:rPr lang="en-US" dirty="0"/>
              <a:t>T</a:t>
            </a:r>
            <a:r>
              <a:rPr lang="en-US" dirty="0" smtClean="0"/>
              <a:t>able reflection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6751" y="1566243"/>
            <a:ext cx="8523131" cy="1371281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table reflection MIMO capacity for both co-polarized and cross polarized antennas suffers deep fading due to direct and reflected rays interference.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The minimum guaranteed throughput for 2x2  MIMO is not significantly larger that for SISO mode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7370"/>
          <a:stretch/>
        </p:blipFill>
        <p:spPr bwMode="auto">
          <a:xfrm>
            <a:off x="287524" y="2868317"/>
            <a:ext cx="4251939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91579"/>
            <a:ext cx="8856984" cy="1065213"/>
          </a:xfrm>
        </p:spPr>
        <p:txBody>
          <a:bodyPr/>
          <a:lstStyle/>
          <a:p>
            <a:r>
              <a:rPr lang="en-US" dirty="0"/>
              <a:t>mmWave MIMO with omni antennas: summary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484929"/>
              </p:ext>
            </p:extLst>
          </p:nvPr>
        </p:nvGraphicFramePr>
        <p:xfrm>
          <a:off x="278583" y="1368227"/>
          <a:ext cx="8583136" cy="3613619"/>
        </p:xfrm>
        <a:graphic>
          <a:graphicData uri="http://schemas.openxmlformats.org/drawingml/2006/table">
            <a:tbl>
              <a:tblPr firstRow="1" firstCol="1" bandRow="1"/>
              <a:tblGrid>
                <a:gridCol w="1004033"/>
                <a:gridCol w="1239263"/>
                <a:gridCol w="1022820"/>
                <a:gridCol w="1189545"/>
                <a:gridCol w="4127475"/>
              </a:tblGrid>
              <a:tr h="42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MIMO mode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Environment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Effective range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Throughput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Notes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8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SISO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1-7 Gbps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 fading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effects,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range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limited by TX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power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1.2m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1-7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Co-polarized antennas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Phase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fading effects for range less than 1.5 m. M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ore power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into the 1</a:t>
                      </a:r>
                      <a:r>
                        <a:rPr lang="en-US" sz="1400" baseline="30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st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spatial </a:t>
                      </a:r>
                      <a:r>
                        <a:rPr lang="en-US" sz="140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subchannel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increases range up to 3.5m.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1.5 m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39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3.5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Spatial streams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are independent due to polarization separation, range </a:t>
                      </a: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is less than for co-polarized case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1.5 m</a:t>
                      </a:r>
                      <a:endParaRPr lang="ru-RU" sz="18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1-10 Gbps</a:t>
                      </a:r>
                      <a:endParaRPr lang="ru-RU" sz="18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ading effect due to reflection decreases the performance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89559" y="5087684"/>
            <a:ext cx="8854441" cy="133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185738" indent="-18415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anose="020B0604030504040204" pitchFamily="34" charset="0"/>
              <a:buChar char="-"/>
              <a:defRPr sz="2000">
                <a:solidFill>
                  <a:schemeClr val="tx1"/>
                </a:solidFill>
                <a:latin typeface="Verdana"/>
                <a:cs typeface="Verdana"/>
              </a:defRPr>
            </a:lvl2pPr>
            <a:lvl3pPr marL="41433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3pPr>
            <a:lvl4pPr marL="568325" indent="-1524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4pPr>
            <a:lvl5pPr marL="7620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800">
                <a:solidFill>
                  <a:schemeClr val="tx1"/>
                </a:solidFill>
                <a:latin typeface="Verdana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mmWave MIMO on the base of omni-directional arrays provides very limited range in this case.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overall MIMO gain is not significant, since the table reflected rays interference causes deep gaps.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kern="0" dirty="0" smtClean="0">
                <a:latin typeface="+mj-lt"/>
              </a:rPr>
              <a:t>The 2x2 co-polarized antennas setup shows slightly better performance than 2x2 cross-polarized antennas.</a:t>
            </a:r>
            <a:endParaRPr lang="ru-RU" sz="1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3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892480" cy="1065213"/>
          </a:xfrm>
        </p:spPr>
        <p:txBody>
          <a:bodyPr/>
          <a:lstStyle/>
          <a:p>
            <a:r>
              <a:rPr lang="en-US" dirty="0"/>
              <a:t>2x2 MIMO with 2x8 phased antenna </a:t>
            </a:r>
            <a:r>
              <a:rPr lang="en-US" dirty="0" smtClean="0"/>
              <a:t>arrays,</a:t>
            </a:r>
            <a:br>
              <a:rPr lang="en-US" dirty="0" smtClean="0"/>
            </a:br>
            <a:r>
              <a:rPr lang="en-US" dirty="0" smtClean="0"/>
              <a:t>Free space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84785"/>
            <a:ext cx="8228012" cy="108012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free space, the 2x2 co-polarized antennas capacity decreases due to neighbor antenna arrays 1</a:t>
            </a:r>
            <a:r>
              <a:rPr lang="en-US" sz="1600" b="0" baseline="30000" dirty="0" smtClean="0"/>
              <a:t>st</a:t>
            </a:r>
            <a:r>
              <a:rPr lang="en-US" sz="1600" b="0" dirty="0" smtClean="0"/>
              <a:t> spatial </a:t>
            </a:r>
            <a:r>
              <a:rPr lang="en-US" sz="1600" b="0" dirty="0" err="1" smtClean="0"/>
              <a:t>subchannel</a:t>
            </a:r>
            <a:r>
              <a:rPr lang="en-US" sz="1600" b="0" dirty="0" smtClean="0"/>
              <a:t> grating lobes interference. For cross-polarized antennas this effect is not observed.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6711"/>
          <a:stretch/>
        </p:blipFill>
        <p:spPr bwMode="auto">
          <a:xfrm>
            <a:off x="4784824" y="2816932"/>
            <a:ext cx="4229088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r="7019"/>
          <a:stretch/>
        </p:blipFill>
        <p:spPr bwMode="auto">
          <a:xfrm>
            <a:off x="209464" y="2816930"/>
            <a:ext cx="4229041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25091"/>
            <a:ext cx="8892480" cy="968375"/>
          </a:xfrm>
        </p:spPr>
        <p:txBody>
          <a:bodyPr/>
          <a:lstStyle/>
          <a:p>
            <a:r>
              <a:rPr lang="en-US" dirty="0"/>
              <a:t>2x2 MIMO with 2x8 phased antenna </a:t>
            </a:r>
            <a:r>
              <a:rPr lang="en-US" dirty="0" smtClean="0"/>
              <a:t>arrays,</a:t>
            </a:r>
            <a:br>
              <a:rPr lang="en-US" dirty="0" smtClean="0"/>
            </a:br>
            <a:r>
              <a:rPr lang="en-US" dirty="0" smtClean="0"/>
              <a:t>Table reflection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dirty="0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990" y="1506026"/>
            <a:ext cx="8228012" cy="1368152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/>
              <a:t>For </a:t>
            </a:r>
            <a:r>
              <a:rPr lang="en-US" sz="1600" b="0" dirty="0"/>
              <a:t>table reflection MIMO capacity for both co-polarized and cross polarized antennas suffers deep fading due to direct and reflected rays interference</a:t>
            </a:r>
            <a:r>
              <a:rPr lang="en-US" sz="1600" b="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0" dirty="0"/>
              <a:t>F</a:t>
            </a:r>
            <a:r>
              <a:rPr lang="en-US" sz="1600" b="0" dirty="0" smtClean="0"/>
              <a:t>or 2x2 co-polarized antenna case, an additional fading is observed due to influence of the beamforming grating lobes. </a:t>
            </a:r>
            <a:endParaRPr lang="en-US" sz="1600" b="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2839"/>
          <a:stretch/>
        </p:blipFill>
        <p:spPr bwMode="auto">
          <a:xfrm>
            <a:off x="89776" y="2863631"/>
            <a:ext cx="4446220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1950"/>
          <a:stretch/>
        </p:blipFill>
        <p:spPr bwMode="auto">
          <a:xfrm>
            <a:off x="4638150" y="2852936"/>
            <a:ext cx="4491922" cy="35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3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2x2 MIMO with 2x8 antenna arrays: summary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75084"/>
              </p:ext>
            </p:extLst>
          </p:nvPr>
        </p:nvGraphicFramePr>
        <p:xfrm>
          <a:off x="359532" y="2096852"/>
          <a:ext cx="8549639" cy="3435096"/>
        </p:xfrm>
        <a:graphic>
          <a:graphicData uri="http://schemas.openxmlformats.org/drawingml/2006/table">
            <a:tbl>
              <a:tblPr firstRow="1" firstCol="1" bandRow="1"/>
              <a:tblGrid>
                <a:gridCol w="1000114"/>
                <a:gridCol w="1260171"/>
                <a:gridCol w="1013460"/>
                <a:gridCol w="1164527"/>
                <a:gridCol w="4111367"/>
              </a:tblGrid>
              <a:tr h="335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MIMO mode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Environment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Effective range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+mj-lt"/>
                          <a:ea typeface="Calibri"/>
                          <a:cs typeface="Times New Roman"/>
                        </a:rPr>
                        <a:t>Throughput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Notes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SISO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High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gain of TX and RX antennas allows operation within whole range of interest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2-7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Co-polarized antennas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9-14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Sidelobes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interference may cause some performance degradation for co-polarized case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5-14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2x2 MIMO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Free space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Cross-polarized antennas provide two clear </a:t>
                      </a:r>
                      <a:r>
                        <a:rPr lang="en-US" sz="1400" baseline="0" dirty="0" err="1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subchannels</a:t>
                      </a:r>
                      <a:r>
                        <a:rPr lang="en-US" sz="14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and double rate within whole range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+mj-lt"/>
                          <a:ea typeface="Calibri"/>
                          <a:cs typeface="Times New Roman"/>
                        </a:rPr>
                        <a:t>Table</a:t>
                      </a:r>
                      <a:endParaRPr lang="ru-RU" sz="140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 m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3-14 </a:t>
                      </a:r>
                      <a:r>
                        <a:rPr lang="en-US" sz="14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Gbps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Direct and reflected rays interference may cause deep</a:t>
                      </a:r>
                      <a:r>
                        <a:rPr lang="en-US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fading gaps at certain distances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8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91195"/>
            <a:ext cx="8458200" cy="1065213"/>
          </a:xfrm>
        </p:spPr>
        <p:txBody>
          <a:bodyPr/>
          <a:lstStyle/>
          <a:p>
            <a:r>
              <a:rPr lang="en-US" dirty="0" smtClean="0"/>
              <a:t>SISO vs. MIMO comparison, </a:t>
            </a:r>
            <a:r>
              <a:rPr lang="en-US" dirty="0"/>
              <a:t>b</a:t>
            </a:r>
            <a:r>
              <a:rPr lang="en-US" dirty="0" smtClean="0"/>
              <a:t>ig picture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680" y="1592796"/>
            <a:ext cx="4344987" cy="4788532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For apple-to-apple comparison between the SISO and MIMO we need not only set up equal TX power, but also the identical antenna configurations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The SISO system on the base of two </a:t>
            </a:r>
            <a:r>
              <a:rPr lang="en-US" sz="2000" b="0" dirty="0"/>
              <a:t>2x8 </a:t>
            </a:r>
            <a:r>
              <a:rPr lang="en-US" sz="2000" b="0" dirty="0" smtClean="0"/>
              <a:t>arrays (2x16 elements array) </a:t>
            </a:r>
            <a:r>
              <a:rPr lang="en-US" sz="2000" b="0" i="1" dirty="0" smtClean="0"/>
              <a:t>shows the same performance as 2x2 MIMO at large distances </a:t>
            </a:r>
            <a:r>
              <a:rPr lang="en-US" sz="2000" b="0" dirty="0" smtClean="0"/>
              <a:t>(SVD produces [1; 1] beamforming vectors for TX and RX)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dirty="0" smtClean="0"/>
              <a:t>On the distances less than 30-40m </a:t>
            </a:r>
            <a:r>
              <a:rPr lang="en-US" sz="2000" b="0" i="1" dirty="0" smtClean="0"/>
              <a:t>the MIMO processing gives more capacity than SISO with the same antenna system configuration</a:t>
            </a:r>
            <a:r>
              <a:rPr lang="en-US" sz="2000" b="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r="7381"/>
          <a:stretch/>
        </p:blipFill>
        <p:spPr bwMode="auto">
          <a:xfrm>
            <a:off x="4391980" y="1772816"/>
            <a:ext cx="46482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12676"/>
            <a:ext cx="7770813" cy="106521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1376772"/>
            <a:ext cx="8856984" cy="57030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OFDM-MIMO system with hybrid beamforming analyzed for wireless docking station scenario for omni and directional, co-polarized and cross-polarized antennas in free space and typical office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 implementation of the 2x2 MIMO on the base of omni antennas is problematic due signal weakness and fading </a:t>
            </a:r>
            <a:r>
              <a:rPr lang="en-US" sz="2000" b="0" dirty="0" smtClean="0"/>
              <a:t>effects.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free </a:t>
            </a:r>
            <a:r>
              <a:rPr lang="en-US" sz="2000" b="0" dirty="0" smtClean="0"/>
              <a:t>space, </a:t>
            </a:r>
            <a:r>
              <a:rPr lang="en-US" sz="2000" b="0" dirty="0"/>
              <a:t>the 2x2 MIMO  on the base of 2x8 antenna arrays provides double peak rate at the distances up to 10 m for both co-polarized and cross-polarized antennas.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For typical </a:t>
            </a:r>
            <a:r>
              <a:rPr lang="en-US" sz="2000" b="0" dirty="0" smtClean="0"/>
              <a:t>Wireless Docking usage </a:t>
            </a:r>
            <a:r>
              <a:rPr lang="en-US" sz="2000" b="0" dirty="0"/>
              <a:t>the 2x2 MIMO  on the base of 2x8 antenna arrays provides double peak rate at the distances up to 10 m, but </a:t>
            </a:r>
            <a:r>
              <a:rPr lang="en-US" sz="2000" b="0" dirty="0" smtClean="0">
                <a:ea typeface="Calibri"/>
                <a:cs typeface="Times New Roman"/>
              </a:rPr>
              <a:t>reflected </a:t>
            </a:r>
            <a:r>
              <a:rPr lang="en-US" sz="2000" b="0" dirty="0">
                <a:ea typeface="Calibri"/>
                <a:cs typeface="Times New Roman"/>
              </a:rPr>
              <a:t>rays interference may cause deep fading gaps at certain distances </a:t>
            </a:r>
            <a:r>
              <a:rPr lang="en-US" sz="2000" b="0" dirty="0"/>
              <a:t>for both co-polarized and cross-polarized antennas</a:t>
            </a:r>
            <a:r>
              <a:rPr lang="en-US" sz="2000" b="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With identical antenna systems MIMO scheme with 2x2 Hybrid RF and BB beamforming gives more capacity than SISO scheme with RF beamforming only for distances up to 30-40m, </a:t>
            </a:r>
            <a:r>
              <a:rPr lang="en-US" sz="2000" b="0" dirty="0" smtClean="0"/>
              <a:t>that </a:t>
            </a:r>
            <a:r>
              <a:rPr lang="en-US" sz="2000" b="0" dirty="0" smtClean="0"/>
              <a:t>can be exploited </a:t>
            </a:r>
            <a:r>
              <a:rPr lang="en-US" sz="2000" b="0" dirty="0"/>
              <a:t>in AP type </a:t>
            </a:r>
            <a:r>
              <a:rPr lang="en-US" sz="2000" b="0" dirty="0" smtClean="0"/>
              <a:t>usages.</a:t>
            </a:r>
            <a:endParaRPr lang="en-US" sz="2200" b="0" dirty="0"/>
          </a:p>
          <a:p>
            <a:pPr>
              <a:buFont typeface="Arial" panose="020B0604020202020204" pitchFamily="34" charset="0"/>
              <a:buChar char="•"/>
            </a:pPr>
            <a:endParaRPr lang="en-US" sz="2200" b="0" dirty="0"/>
          </a:p>
          <a:p>
            <a:endParaRPr lang="ru-RU" sz="2200" b="0" dirty="0"/>
          </a:p>
          <a:p>
            <a:endParaRPr lang="ru-RU" sz="2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mmWave MIMO for NG60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MIMO mode: spatial separation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MIMO implementation: Hybrid RF-BB beamforming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mmWave MIMO system analysis assumptions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Simulation results and discussion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Omnidirectional antennas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2x8 phased antenna arrays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Conclusion</a:t>
            </a:r>
            <a:endParaRPr lang="en-US" dirty="0"/>
          </a:p>
          <a:p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12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MIMO for NG60 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2x2 SU-MIMO as baseline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Currently no applications/requirements for x4 higher throughputs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Cost/complexity/efficiency 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Implementation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Hybrid beamforming in RF and BB is a practical solution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High-throughput (&gt;2 data streams) and high reliability (1 stream) modes are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Channel frequency selectivity issues</a:t>
            </a:r>
          </a:p>
          <a:p>
            <a:pPr marL="471488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OFDM-MIMO for frequency selective channel vs. SC-MIMO for flat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Spatial streams separation options - next slide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endParaRPr lang="ru-R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5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58" y="440668"/>
            <a:ext cx="7770813" cy="1065213"/>
          </a:xfrm>
        </p:spPr>
        <p:txBody>
          <a:bodyPr/>
          <a:lstStyle/>
          <a:p>
            <a:r>
              <a:rPr lang="en-US" dirty="0"/>
              <a:t>MIMO spatial stream separation </a:t>
            </a:r>
            <a:r>
              <a:rPr lang="en-US" dirty="0" smtClean="0"/>
              <a:t>options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6786" y="1353463"/>
            <a:ext cx="6143085" cy="3839733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Omni antennas with BB processing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Theoretical investigations for large number of antennas [1].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Max gain</a:t>
            </a:r>
            <a:r>
              <a:rPr lang="en-US" sz="1500" dirty="0"/>
              <a:t> for 2x2</a:t>
            </a:r>
            <a:r>
              <a:rPr lang="en-US" sz="1500" dirty="0" smtClean="0"/>
              <a:t> can be achieved only at optimal positions.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Spatial separation: LOS MIMO with directional arrays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Operation range defined by antenna arrays spacing and </a:t>
            </a:r>
            <a:r>
              <a:rPr lang="en-US" sz="1500" dirty="0" err="1" smtClean="0"/>
              <a:t>beamwidth</a:t>
            </a:r>
            <a:r>
              <a:rPr lang="en-US" sz="1500" dirty="0" smtClean="0"/>
              <a:t> [2].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Spatial separation: Reflection-based MIMO with directional arrays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 Data transmit over reflected rays require high additional antenna directivity.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Polarization separation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Dual-polarization arrays [3].</a:t>
            </a:r>
          </a:p>
          <a:p>
            <a:pPr marL="528638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Two separate arrays with orthogonal polarization [2].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 smtClean="0"/>
              <a:t>Different combinations of all approaches </a:t>
            </a:r>
            <a:r>
              <a:rPr lang="en-US" sz="1500" dirty="0"/>
              <a:t>a</a:t>
            </a:r>
            <a:r>
              <a:rPr lang="en-US" sz="1500" dirty="0" smtClean="0"/>
              <a:t>bove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0567" y="5151613"/>
            <a:ext cx="6635669" cy="165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[1] “Indoor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Millimeter Wave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MIMO: Feasibility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Performance”, E. Torkildson, U. Madhow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M. Rodwell, IEEE Transactions on Wireless Communications, vol. 10, no. 12, 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ecember 2011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[2] “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Next Generation 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802.11ad: 30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+ Gbps WLAN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”, C. Carlos et al., Doc. IEEE 11-14/0606r0, 2014</a:t>
            </a:r>
          </a:p>
          <a:p>
            <a:r>
              <a:rPr lang="en-US" sz="1300" dirty="0" smtClean="0">
                <a:solidFill>
                  <a:schemeClr val="tx1"/>
                </a:solidFill>
                <a:latin typeface="+mj-lt"/>
              </a:rPr>
              <a:t>[3] “</a:t>
            </a:r>
            <a:r>
              <a:rPr lang="en-US" sz="1300" dirty="0" smtClean="0">
                <a:solidFill>
                  <a:schemeClr val="tx1"/>
                </a:solidFill>
                <a:latin typeface="+mj-lt"/>
                <a:cs typeface="Times New Roman"/>
              </a:rPr>
              <a:t>MIMO </a:t>
            </a:r>
            <a:r>
              <a:rPr lang="en-US" sz="1300" dirty="0">
                <a:solidFill>
                  <a:schemeClr val="tx1"/>
                </a:solidFill>
                <a:latin typeface="+mj-lt"/>
                <a:cs typeface="Times New Roman"/>
              </a:rPr>
              <a:t>option for </a:t>
            </a:r>
            <a:r>
              <a:rPr lang="en-US" sz="1300" dirty="0" smtClean="0">
                <a:solidFill>
                  <a:schemeClr val="tx1"/>
                </a:solidFill>
                <a:latin typeface="+mj-lt"/>
                <a:cs typeface="Times New Roman"/>
              </a:rPr>
              <a:t>NG60”</a:t>
            </a:r>
            <a:r>
              <a:rPr lang="en-US" sz="1300" dirty="0">
                <a:solidFill>
                  <a:schemeClr val="tx1"/>
                </a:solidFill>
                <a:latin typeface="+mj-lt"/>
              </a:rPr>
              <a:t> 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Amichai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Sanderovich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, Qualcomm, </a:t>
            </a:r>
            <a:r>
              <a:rPr lang="en-US" sz="1300" dirty="0" err="1" smtClean="0">
                <a:solidFill>
                  <a:schemeClr val="tx1"/>
                </a:solidFill>
                <a:latin typeface="+mj-lt"/>
              </a:rPr>
              <a:t>Doc.IEEE</a:t>
            </a:r>
            <a:r>
              <a:rPr lang="en-US" sz="1300" dirty="0" smtClean="0">
                <a:solidFill>
                  <a:schemeClr val="tx1"/>
                </a:solidFill>
                <a:latin typeface="+mj-lt"/>
              </a:rPr>
              <a:t> 11-15/0069r0, 2015</a:t>
            </a:r>
          </a:p>
          <a:p>
            <a:endParaRPr lang="ru-RU" sz="1400" dirty="0" err="1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605429"/>
              </p:ext>
            </p:extLst>
          </p:nvPr>
        </p:nvGraphicFramePr>
        <p:xfrm>
          <a:off x="6195059" y="1484784"/>
          <a:ext cx="2948941" cy="193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Visio" r:id="rId4" imgW="7353300" imgH="4524443" progId="Visio.Drawing.15">
                  <p:embed/>
                </p:oleObj>
              </mc:Choice>
              <mc:Fallback>
                <p:oleObj name="Visio" r:id="rId4" imgW="7353300" imgH="45244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5059" y="1484784"/>
                        <a:ext cx="2948941" cy="19321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8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29255"/>
              </p:ext>
            </p:extLst>
          </p:nvPr>
        </p:nvGraphicFramePr>
        <p:xfrm>
          <a:off x="6120172" y="3356992"/>
          <a:ext cx="2993804" cy="201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Visio" r:id="rId7" imgW="6467543" imgH="4524443" progId="Visio.Drawing.15">
                  <p:embed/>
                </p:oleObj>
              </mc:Choice>
              <mc:Fallback>
                <p:oleObj name="Visio" r:id="rId7" imgW="6467543" imgH="45244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172" y="3356992"/>
                        <a:ext cx="2993804" cy="20157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" name="Group 7"/>
          <p:cNvGrpSpPr/>
          <p:nvPr/>
        </p:nvGrpSpPr>
        <p:grpSpPr>
          <a:xfrm>
            <a:off x="6289183" y="5449754"/>
            <a:ext cx="2766548" cy="931574"/>
            <a:chOff x="2440813" y="7200899"/>
            <a:chExt cx="7114626" cy="3081376"/>
          </a:xfrm>
        </p:grpSpPr>
        <p:grpSp>
          <p:nvGrpSpPr>
            <p:cNvPr id="17" name="Group 54"/>
            <p:cNvGrpSpPr/>
            <p:nvPr/>
          </p:nvGrpSpPr>
          <p:grpSpPr>
            <a:xfrm>
              <a:off x="2440813" y="7200899"/>
              <a:ext cx="7114626" cy="3081376"/>
              <a:chOff x="2199281" y="2361269"/>
              <a:chExt cx="4361856" cy="1915157"/>
            </a:xfrm>
          </p:grpSpPr>
          <p:sp>
            <p:nvSpPr>
              <p:cNvPr id="22" name="Cube 21"/>
              <p:cNvSpPr/>
              <p:nvPr/>
            </p:nvSpPr>
            <p:spPr bwMode="auto">
              <a:xfrm>
                <a:off x="4021929" y="2361269"/>
                <a:ext cx="1636818" cy="1083804"/>
              </a:xfrm>
              <a:prstGeom prst="cube">
                <a:avLst>
                  <a:gd name="adj" fmla="val 2175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effectLst/>
                    <a:latin typeface="Verdana" pitchFamily="34" charset="0"/>
                  </a:rPr>
                  <a:t>reflector</a:t>
                </a:r>
              </a:p>
            </p:txBody>
          </p:sp>
          <p:sp>
            <p:nvSpPr>
              <p:cNvPr id="23" name="Cube 22"/>
              <p:cNvSpPr/>
              <p:nvPr/>
            </p:nvSpPr>
            <p:spPr bwMode="auto">
              <a:xfrm>
                <a:off x="2746516" y="3795884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4" name="Cube 23"/>
              <p:cNvSpPr/>
              <p:nvPr/>
            </p:nvSpPr>
            <p:spPr bwMode="auto">
              <a:xfrm>
                <a:off x="3115028" y="3437221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5" name="TextBox 1"/>
              <p:cNvSpPr txBox="1"/>
              <p:nvPr/>
            </p:nvSpPr>
            <p:spPr>
              <a:xfrm>
                <a:off x="2499927" y="3277395"/>
                <a:ext cx="705961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" b="1" dirty="0" smtClean="0">
                    <a:solidFill>
                      <a:schemeClr val="tx1"/>
                    </a:solidFill>
                    <a:effectLst/>
                  </a:rPr>
                  <a:t>2x8 antenna </a:t>
                </a:r>
              </a:p>
              <a:p>
                <a:pPr algn="ctr"/>
                <a:r>
                  <a:rPr lang="en-US" sz="400" b="1" dirty="0" smtClean="0">
                    <a:solidFill>
                      <a:schemeClr val="tx1"/>
                    </a:solidFill>
                    <a:effectLst/>
                  </a:rPr>
                  <a:t>array</a:t>
                </a:r>
                <a:endParaRPr lang="en-US" sz="400" b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2898258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4608816" y="3879564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 rot="20101543">
                <a:off x="3241175" y="3284626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rot="1505470">
                <a:off x="5020693" y="3280842"/>
                <a:ext cx="1056291" cy="187364"/>
              </a:xfrm>
              <a:prstGeom prst="ellips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6" idx="2"/>
              </p:cNvCxnSpPr>
              <p:nvPr/>
            </p:nvCxnSpPr>
            <p:spPr bwMode="auto">
              <a:xfrm flipV="1">
                <a:off x="2898258" y="3961551"/>
                <a:ext cx="2689184" cy="1169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1" name="Cube 30"/>
              <p:cNvSpPr/>
              <p:nvPr/>
            </p:nvSpPr>
            <p:spPr bwMode="auto">
              <a:xfrm>
                <a:off x="5529130" y="3803762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 bwMode="auto">
              <a:xfrm>
                <a:off x="5897642" y="3445099"/>
                <a:ext cx="271955" cy="354725"/>
              </a:xfrm>
              <a:prstGeom prst="cube">
                <a:avLst>
                  <a:gd name="adj" fmla="val 88895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33" name="TextBox 1"/>
              <p:cNvSpPr txBox="1"/>
              <p:nvPr/>
            </p:nvSpPr>
            <p:spPr>
              <a:xfrm>
                <a:off x="3994598" y="3511552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00" b="1" i="1" dirty="0" smtClean="0">
                    <a:solidFill>
                      <a:schemeClr val="tx1"/>
                    </a:solidFill>
                    <a:effectLst/>
                  </a:rPr>
                  <a:t>Null-forming</a:t>
                </a:r>
                <a:endParaRPr lang="en-US" sz="4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4" name="TextBox 1"/>
              <p:cNvSpPr txBox="1"/>
              <p:nvPr/>
            </p:nvSpPr>
            <p:spPr>
              <a:xfrm>
                <a:off x="2735539" y="2977469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00" b="1" i="1" dirty="0" smtClean="0">
                    <a:solidFill>
                      <a:schemeClr val="tx1"/>
                    </a:solidFill>
                    <a:effectLst/>
                  </a:rPr>
                  <a:t>Beam-forming</a:t>
                </a:r>
                <a:endParaRPr lang="en-US" sz="400" b="1" i="1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5" name="TextBox 1"/>
              <p:cNvSpPr txBox="1"/>
              <p:nvPr/>
            </p:nvSpPr>
            <p:spPr>
              <a:xfrm>
                <a:off x="3955376" y="3981118"/>
                <a:ext cx="705962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Link 1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6" name="TextBox 1"/>
              <p:cNvSpPr txBox="1"/>
              <p:nvPr/>
            </p:nvSpPr>
            <p:spPr>
              <a:xfrm>
                <a:off x="4869641" y="2812664"/>
                <a:ext cx="705962" cy="295309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Link 2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7" name="TextBox 1"/>
              <p:cNvSpPr txBox="1"/>
              <p:nvPr/>
            </p:nvSpPr>
            <p:spPr>
              <a:xfrm>
                <a:off x="2199281" y="3687746"/>
                <a:ext cx="497069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2Tx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38" name="TextBox 1"/>
              <p:cNvSpPr txBox="1"/>
              <p:nvPr/>
            </p:nvSpPr>
            <p:spPr>
              <a:xfrm>
                <a:off x="6107823" y="3730711"/>
                <a:ext cx="453314" cy="295308"/>
              </a:xfrm>
              <a:prstGeom prst="rect">
                <a:avLst/>
              </a:prstGeom>
            </p:spPr>
            <p:txBody>
              <a:bodyPr wrap="none" rtlCol="0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900" dirty="0" smtClean="0">
                    <a:solidFill>
                      <a:schemeClr val="tx1"/>
                    </a:solidFill>
                    <a:effectLst/>
                  </a:rPr>
                  <a:t>2Rx</a:t>
                </a:r>
                <a:endParaRPr lang="en-US" sz="90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cxnSp>
          <p:nvCxnSpPr>
            <p:cNvPr id="18" name="Straight Arrow Connector 17"/>
            <p:cNvCxnSpPr>
              <a:stCxn id="28" idx="2"/>
            </p:cNvCxnSpPr>
            <p:nvPr/>
          </p:nvCxnSpPr>
          <p:spPr bwMode="auto">
            <a:xfrm flipV="1">
              <a:off x="4220796" y="8139363"/>
              <a:ext cx="2326722" cy="106161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6490754" y="8150216"/>
              <a:ext cx="2150259" cy="104792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3580915" y="9220200"/>
              <a:ext cx="5007460" cy="57427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419981" y="9230083"/>
              <a:ext cx="3595389" cy="521513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4">
                  <a:lumMod val="75000"/>
                </a:schemeClr>
              </a:solidFill>
              <a:prstDash val="dash"/>
              <a:round/>
              <a:headEnd type="none" w="med" len="med"/>
              <a:tailEnd type="triangl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849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RF and BB beamforming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960" y="1520788"/>
            <a:ext cx="8892540" cy="192911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0" dirty="0"/>
              <a:t>It is possible to create a MIMO system by combining multiple RF signals in one BB through a hybrid beamforming scheme. Two approaches are possible: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Relatively simple modification of IEEE802.11ad to support multi-stream transmission on the base of several </a:t>
            </a:r>
            <a:r>
              <a:rPr lang="en-US" sz="1600" dirty="0" smtClean="0"/>
              <a:t>arrays</a:t>
            </a:r>
            <a:endParaRPr lang="en-US" sz="16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600" dirty="0"/>
              <a:t>New antenna + RF design with maximal antenna aperture for both streams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27328"/>
              </p:ext>
            </p:extLst>
          </p:nvPr>
        </p:nvGraphicFramePr>
        <p:xfrm>
          <a:off x="755576" y="3501008"/>
          <a:ext cx="3945255" cy="283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Visio" r:id="rId3" imgW="3214721" imgH="2309238" progId="Visio.Drawing.11">
                  <p:embed/>
                </p:oleObj>
              </mc:Choice>
              <mc:Fallback>
                <p:oleObj name="Visio" r:id="rId3" imgW="3214721" imgH="230923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501008"/>
                        <a:ext cx="3945255" cy="2838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3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92996"/>
            <a:ext cx="2587519" cy="281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85800"/>
            <a:ext cx="8424936" cy="1065213"/>
          </a:xfrm>
        </p:spPr>
        <p:txBody>
          <a:bodyPr/>
          <a:lstStyle/>
          <a:p>
            <a:r>
              <a:rPr lang="en-US" dirty="0"/>
              <a:t>Hybrid beamforming: two stages – RF and BB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25146" y="1967696"/>
            <a:ext cx="5715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 smtClean="0"/>
              <a:t> Hybrid </a:t>
            </a:r>
            <a:r>
              <a:rPr lang="en-US" sz="1800" b="0" dirty="0"/>
              <a:t>beamforming consists of two stages: Coarse (RF) and Fine (BB) beamforming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 smtClean="0"/>
              <a:t>Coarse </a:t>
            </a:r>
            <a:r>
              <a:rPr lang="en-US" sz="1800" dirty="0"/>
              <a:t>beamforming: sector sweep in </a:t>
            </a:r>
            <a:br>
              <a:rPr lang="en-US" sz="1800" dirty="0"/>
            </a:br>
            <a:r>
              <a:rPr lang="en-US" sz="1800" dirty="0"/>
              <a:t>RF to establish one or several independent </a:t>
            </a:r>
            <a:br>
              <a:rPr lang="en-US" sz="1800" dirty="0"/>
            </a:br>
            <a:r>
              <a:rPr lang="en-US" sz="1800" dirty="0"/>
              <a:t>links (rays) between TX and RX </a:t>
            </a:r>
            <a:br>
              <a:rPr lang="en-US" sz="1800" dirty="0"/>
            </a:br>
            <a:r>
              <a:rPr lang="en-US" sz="1800" dirty="0"/>
              <a:t>antennas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dirty="0"/>
              <a:t>Fine beamforming: optimal weighting </a:t>
            </a:r>
            <a:br>
              <a:rPr lang="en-US" sz="1800" dirty="0"/>
            </a:br>
            <a:r>
              <a:rPr lang="en-US" sz="1800" dirty="0"/>
              <a:t>done in BB in accordance with </a:t>
            </a:r>
            <a:br>
              <a:rPr lang="en-US" sz="1800" dirty="0"/>
            </a:br>
            <a:r>
              <a:rPr lang="en-US" sz="1800" dirty="0"/>
              <a:t>given criterion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Set of channels after coarse </a:t>
            </a:r>
            <a:r>
              <a:rPr lang="en-US" sz="1800" b="0" dirty="0" smtClean="0"/>
              <a:t>beamforming </a:t>
            </a:r>
            <a:r>
              <a:rPr lang="en-US" sz="1800" b="0" dirty="0"/>
              <a:t>between different </a:t>
            </a:r>
            <a:r>
              <a:rPr lang="en-US" sz="1800" b="0" dirty="0" smtClean="0"/>
              <a:t>TX-RX </a:t>
            </a:r>
            <a:r>
              <a:rPr lang="en-US" sz="1800" b="0" dirty="0"/>
              <a:t>beams may be treated </a:t>
            </a:r>
            <a:r>
              <a:rPr lang="en-US" sz="1800" b="0" dirty="0" smtClean="0"/>
              <a:t>as </a:t>
            </a:r>
            <a:r>
              <a:rPr lang="en-US" sz="1800" b="0" dirty="0"/>
              <a:t>a virtual MIMO channel, and </a:t>
            </a:r>
            <a:r>
              <a:rPr lang="en-US" sz="1800" b="0" dirty="0" smtClean="0"/>
              <a:t>well-known </a:t>
            </a:r>
            <a:r>
              <a:rPr lang="en-US" sz="1800" b="0" dirty="0"/>
              <a:t>MIMO techniques can </a:t>
            </a:r>
            <a:r>
              <a:rPr lang="en-US" sz="1800" b="0" dirty="0" smtClean="0"/>
              <a:t>be </a:t>
            </a:r>
            <a:r>
              <a:rPr lang="en-US" sz="1800" b="0" dirty="0"/>
              <a:t>applied to </a:t>
            </a:r>
            <a:r>
              <a:rPr lang="en-US" sz="1800" b="0" dirty="0" smtClean="0"/>
              <a:t>those channels</a:t>
            </a:r>
            <a:endParaRPr lang="en-US" sz="18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34193"/>
              </p:ext>
            </p:extLst>
          </p:nvPr>
        </p:nvGraphicFramePr>
        <p:xfrm>
          <a:off x="5564837" y="1819746"/>
          <a:ext cx="350520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9" name="Visio" r:id="rId3" imgW="5809304" imgH="7093626" progId="Visio.Drawing.11">
                  <p:embed/>
                </p:oleObj>
              </mc:Choice>
              <mc:Fallback>
                <p:oleObj name="Visio" r:id="rId3" imgW="5809304" imgH="709362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4837" y="1819746"/>
                        <a:ext cx="350520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19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mmWave MIMO system link budget </a:t>
            </a:r>
            <a:r>
              <a:rPr lang="en-US" dirty="0" smtClean="0"/>
              <a:t>analysis: system </a:t>
            </a:r>
            <a:r>
              <a:rPr lang="en-US" dirty="0"/>
              <a:t>assumptions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772816"/>
            <a:ext cx="7770813" cy="46445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MIMO beamforming modes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RF beamforming: Ideal orientation of beams along the pre-selected rays (scenario dependent)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BB beamforming: 2 x 2 MIMO (with omni or phased antenna arrays)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OFDM-MIMO system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Ideal channel estimation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Ideal SVD-MIMO processing 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Per-subcarrier beamforming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Output metrics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Theoretical capacity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Throughput</a:t>
            </a:r>
          </a:p>
          <a:p>
            <a:pPr marL="1214438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MCS selection based </a:t>
            </a:r>
            <a:r>
              <a:rPr lang="en-US" sz="1200" dirty="0"/>
              <a:t>on </a:t>
            </a:r>
            <a:r>
              <a:rPr lang="en-US" sz="1200" dirty="0" smtClean="0"/>
              <a:t>the OFDM </a:t>
            </a:r>
            <a:r>
              <a:rPr lang="en-US" sz="1200" dirty="0"/>
              <a:t>MMIB PHY abstraction results from IEEE 802.11ad </a:t>
            </a:r>
            <a:r>
              <a:rPr lang="en-US" sz="1200" dirty="0" smtClean="0"/>
              <a:t>LLS</a:t>
            </a:r>
          </a:p>
          <a:p>
            <a:pPr marL="1214438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OFDM data rates from 0.7  Gbps (SQPSK 1/2) to 6.7 Gbps (64 QAM 13/16)</a:t>
            </a: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Deployment scenario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Indoor environment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Simplified office deployment: table</a:t>
            </a:r>
            <a:r>
              <a:rPr lang="ru-RU" sz="1400" dirty="0"/>
              <a:t> </a:t>
            </a:r>
            <a:r>
              <a:rPr lang="en-US" sz="1400" dirty="0"/>
              <a:t>and walls</a:t>
            </a:r>
          </a:p>
          <a:p>
            <a:pPr marL="757238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Wireless docking station usage model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600" dirty="0"/>
          </a:p>
          <a:p>
            <a:endParaRPr lang="ru-RU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7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8660"/>
            <a:ext cx="7770813" cy="1065213"/>
          </a:xfrm>
        </p:spPr>
        <p:txBody>
          <a:bodyPr/>
          <a:lstStyle/>
          <a:p>
            <a:r>
              <a:rPr lang="en-US" dirty="0"/>
              <a:t>Wireless docking station scenario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0" y="1280190"/>
            <a:ext cx="5868144" cy="4924968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Deployment geometry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TX </a:t>
            </a:r>
            <a:r>
              <a:rPr lang="en-US" sz="1400" dirty="0"/>
              <a:t>at the docking station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H</a:t>
            </a:r>
            <a:r>
              <a:rPr lang="en-US" sz="1200" baseline="-25000" dirty="0" err="1" smtClean="0"/>
              <a:t>tx</a:t>
            </a:r>
            <a:r>
              <a:rPr lang="en-US" sz="1200" dirty="0"/>
              <a:t> </a:t>
            </a:r>
            <a:r>
              <a:rPr lang="en-US" sz="1200" dirty="0" smtClean="0"/>
              <a:t>= </a:t>
            </a:r>
            <a:r>
              <a:rPr lang="en-US" sz="1200" dirty="0"/>
              <a:t>15 cm (</a:t>
            </a:r>
            <a:r>
              <a:rPr lang="en-US" sz="1200" dirty="0" smtClean="0"/>
              <a:t>tower docking station )</a:t>
            </a:r>
            <a:endParaRPr lang="en-US" sz="1200" dirty="0"/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/>
              <a:t>P</a:t>
            </a:r>
            <a:r>
              <a:rPr lang="en-US" sz="1200" baseline="-25000" dirty="0" err="1"/>
              <a:t>tx</a:t>
            </a:r>
            <a:r>
              <a:rPr lang="en-US" sz="1200" dirty="0"/>
              <a:t> = 10 dBm </a:t>
            </a:r>
            <a:r>
              <a:rPr lang="en-US" sz="1200" u="sng" dirty="0" smtClean="0"/>
              <a:t>total  (for all antennas)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D</a:t>
            </a:r>
            <a:r>
              <a:rPr lang="en-US" sz="1200" baseline="-25000" dirty="0" err="1" smtClean="0"/>
              <a:t>tx</a:t>
            </a:r>
            <a:r>
              <a:rPr lang="en-US" sz="1200" dirty="0" smtClean="0"/>
              <a:t> = 10 cm (distance between TX antennas)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RX </a:t>
            </a:r>
            <a:r>
              <a:rPr lang="en-US" sz="1400" dirty="0"/>
              <a:t>at the </a:t>
            </a:r>
            <a:r>
              <a:rPr lang="en-US" sz="1400" dirty="0" smtClean="0"/>
              <a:t>laptop (with open lid)</a:t>
            </a:r>
            <a:endParaRPr lang="en-US" sz="1400" dirty="0"/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H</a:t>
            </a:r>
            <a:r>
              <a:rPr lang="en-US" sz="1200" baseline="-25000" dirty="0" err="1" smtClean="0"/>
              <a:t>rx</a:t>
            </a:r>
            <a:r>
              <a:rPr lang="en-US" sz="1200" dirty="0" smtClean="0"/>
              <a:t> </a:t>
            </a:r>
            <a:r>
              <a:rPr lang="en-US" sz="1200" dirty="0"/>
              <a:t>= 15 cm (upper edge of screen)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P</a:t>
            </a:r>
            <a:r>
              <a:rPr lang="en-US" sz="1200" baseline="-25000" dirty="0" err="1" smtClean="0"/>
              <a:t>thermal</a:t>
            </a:r>
            <a:r>
              <a:rPr lang="en-US" sz="1200" dirty="0"/>
              <a:t>= -81.5 dBm(BW = 1760 MHz), NF = 15 dB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err="1" smtClean="0"/>
              <a:t>D</a:t>
            </a:r>
            <a:r>
              <a:rPr lang="en-US" sz="1200" baseline="-25000" dirty="0" err="1" smtClean="0"/>
              <a:t>rx</a:t>
            </a:r>
            <a:r>
              <a:rPr lang="en-US" sz="1200" dirty="0" smtClean="0"/>
              <a:t>  </a:t>
            </a:r>
            <a:r>
              <a:rPr lang="en-US" sz="1200" dirty="0"/>
              <a:t>= </a:t>
            </a:r>
            <a:r>
              <a:rPr lang="en-US" sz="1200" dirty="0" smtClean="0"/>
              <a:t>20 </a:t>
            </a:r>
            <a:r>
              <a:rPr lang="en-US" sz="1200" dirty="0"/>
              <a:t>cm (distance between </a:t>
            </a:r>
            <a:r>
              <a:rPr lang="en-US" sz="1200" dirty="0" smtClean="0"/>
              <a:t>RX </a:t>
            </a:r>
            <a:r>
              <a:rPr lang="en-US" sz="1200" dirty="0"/>
              <a:t>antennas</a:t>
            </a:r>
            <a:r>
              <a:rPr lang="en-US" sz="1200" dirty="0" smtClean="0"/>
              <a:t>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Propagation: two cases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Free space (LOS, no reflections)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Simplified office deployment: table and walls as a reflection surfaces</a:t>
            </a: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Antennas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Omni-directional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2x8 phased antenna arrays 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Antenna patterns based on real design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</a:t>
            </a:r>
            <a:r>
              <a:rPr lang="en-US" sz="1200" dirty="0" smtClean="0"/>
              <a:t>rray </a:t>
            </a:r>
            <a:r>
              <a:rPr lang="en-US" sz="1200" dirty="0"/>
              <a:t>gain 15 </a:t>
            </a:r>
            <a:r>
              <a:rPr lang="en-US" sz="1200" dirty="0" smtClean="0"/>
              <a:t>dBi (HPBWs: [15˚, 60˚]), </a:t>
            </a:r>
            <a:r>
              <a:rPr lang="en-US" sz="1200" dirty="0"/>
              <a:t>b</a:t>
            </a:r>
            <a:r>
              <a:rPr lang="en-US" sz="1200" dirty="0" smtClean="0"/>
              <a:t>eams </a:t>
            </a:r>
            <a:r>
              <a:rPr lang="en-US" sz="1200" dirty="0"/>
              <a:t>are narrow in horizontal </a:t>
            </a:r>
            <a:r>
              <a:rPr lang="en-US" sz="1200" dirty="0" smtClean="0"/>
              <a:t>plane</a:t>
            </a:r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Polarization either vertical for both antennas, or orthogonal for polarization stream separation case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Omni antennas: cross-polarization leakage set to 15 dB</a:t>
            </a:r>
          </a:p>
          <a:p>
            <a:pPr marL="757238" lvl="2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 smtClean="0"/>
              <a:t>2x8 arrays: cross-polarization leakage depends on radiation angles (20-30 dB)</a:t>
            </a:r>
            <a:endParaRPr lang="en-US" sz="1200" dirty="0"/>
          </a:p>
          <a:p>
            <a:pPr marL="528638" lvl="1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1469915"/>
            <a:ext cx="2162313" cy="162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829" y="1541474"/>
            <a:ext cx="2121639" cy="15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79" y="3465004"/>
            <a:ext cx="2808831" cy="210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457316" y="2773079"/>
            <a:ext cx="193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Omni, Free space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2719" y="2739407"/>
            <a:ext cx="229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of 2x8 arrays, Free space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905" y="5571627"/>
            <a:ext cx="26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2x2 of 2x8 arrays, table reflection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endParaRPr lang="ru-RU" sz="1200" b="1" dirty="0" err="1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52120" y="1752932"/>
            <a:ext cx="3658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>
                <a:solidFill>
                  <a:schemeClr val="tx1"/>
                </a:solidFill>
              </a:rPr>
              <a:t>D</a:t>
            </a:r>
            <a:r>
              <a:rPr lang="en-US" sz="1100" baseline="-25000" dirty="0" err="1">
                <a:solidFill>
                  <a:schemeClr val="tx1"/>
                </a:solidFill>
              </a:rPr>
              <a:t>rx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47964" y="2600908"/>
            <a:ext cx="4187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D</a:t>
            </a:r>
            <a:r>
              <a:rPr lang="en-US" sz="1200" baseline="-25000" dirty="0" err="1">
                <a:solidFill>
                  <a:schemeClr val="tx1"/>
                </a:solidFill>
              </a:rPr>
              <a:t>tx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85800"/>
            <a:ext cx="8856984" cy="1065213"/>
          </a:xfrm>
        </p:spPr>
        <p:txBody>
          <a:bodyPr/>
          <a:lstStyle/>
          <a:p>
            <a:r>
              <a:rPr lang="en-US" dirty="0"/>
              <a:t>Theoretical illustration: Free space, co-polarized vs. ideally cross-polarized omni antennas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 smtClean="0"/>
              <a:t>January 2015</a:t>
            </a:r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9"/>
          <a:stretch/>
        </p:blipFill>
        <p:spPr bwMode="auto">
          <a:xfrm>
            <a:off x="3923928" y="2024844"/>
            <a:ext cx="5219712" cy="405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rPr lang="en-US" altLang="zh-TW" smtClean="0"/>
              <a:t>Alexander Maltsev, Intel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5516" y="1901820"/>
            <a:ext cx="3933507" cy="44573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For ideally cross-polarized antennas,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and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SVD </a:t>
            </a:r>
            <a:r>
              <a:rPr lang="en-US" sz="1600" b="0" dirty="0" err="1" smtClean="0">
                <a:solidFill>
                  <a:schemeClr val="tx1"/>
                </a:solidFill>
              </a:rPr>
              <a:t>subchannels</a:t>
            </a:r>
            <a:r>
              <a:rPr lang="en-US" sz="1600" b="0" dirty="0" smtClean="0">
                <a:solidFill>
                  <a:schemeClr val="tx1"/>
                </a:solidFill>
              </a:rPr>
              <a:t> (blue and green dashed lines) are the same and total capacity (red dashed line) is exactly doubled SISO 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For co-polarized antennas 1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1600" b="0" dirty="0" smtClean="0">
                <a:solidFill>
                  <a:schemeClr val="tx1"/>
                </a:solidFill>
              </a:rPr>
              <a:t> SVD </a:t>
            </a:r>
            <a:r>
              <a:rPr lang="en-US" sz="1600" b="0" dirty="0" err="1" smtClean="0">
                <a:solidFill>
                  <a:schemeClr val="tx1"/>
                </a:solidFill>
              </a:rPr>
              <a:t>subchannel</a:t>
            </a:r>
            <a:r>
              <a:rPr lang="en-US" sz="1600" b="0" dirty="0" smtClean="0">
                <a:solidFill>
                  <a:schemeClr val="tx1"/>
                </a:solidFill>
              </a:rPr>
              <a:t> (blue line) is always better than 2</a:t>
            </a:r>
            <a:r>
              <a:rPr lang="en-US" sz="1600" b="0" baseline="30000" dirty="0" smtClean="0">
                <a:solidFill>
                  <a:schemeClr val="tx1"/>
                </a:solidFill>
              </a:rPr>
              <a:t>nd</a:t>
            </a:r>
            <a:r>
              <a:rPr lang="en-US" sz="1600" b="0" dirty="0" smtClean="0">
                <a:solidFill>
                  <a:schemeClr val="tx1"/>
                </a:solidFill>
              </a:rPr>
              <a:t> (green), and the total capacity suffers fading effect due to phase </a:t>
            </a:r>
            <a:r>
              <a:rPr lang="en-US" sz="1600" b="0" dirty="0">
                <a:solidFill>
                  <a:schemeClr val="tx1"/>
                </a:solidFill>
              </a:rPr>
              <a:t>shifts between TX1-RX1 and TX1-RX2 </a:t>
            </a:r>
            <a:r>
              <a:rPr lang="en-US" sz="1600" b="0" dirty="0" smtClean="0">
                <a:solidFill>
                  <a:schemeClr val="tx1"/>
                </a:solidFill>
              </a:rPr>
              <a:t>channels, but in average it is larger than capacity for ideally cross-polarized antennas</a:t>
            </a:r>
            <a:endParaRPr lang="en-US" sz="1600" b="0" dirty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97732" y="3851466"/>
            <a:ext cx="2870712" cy="1357579"/>
            <a:chOff x="5767495" y="3439203"/>
            <a:chExt cx="2870712" cy="1357579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flipH="1">
              <a:off x="6383733" y="4085585"/>
              <a:ext cx="808992" cy="711197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278266" y="3916837"/>
              <a:ext cx="235994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u="sng" dirty="0" smtClean="0">
                  <a:solidFill>
                    <a:schemeClr val="tx1"/>
                  </a:solidFill>
                  <a:latin typeface="+mn-lt"/>
                </a:rPr>
                <a:t>Two separate cross-polarized channels</a:t>
              </a:r>
              <a:endParaRPr lang="ru-RU" sz="1100" u="sng" dirty="0" err="1" smtClean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6045919" y="3638625"/>
              <a:ext cx="675629" cy="566244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767495" y="3439203"/>
              <a:ext cx="28504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u="sng" dirty="0" smtClean="0">
                  <a:solidFill>
                    <a:schemeClr val="tx1"/>
                  </a:solidFill>
                  <a:latin typeface="+mn-lt"/>
                </a:rPr>
                <a:t>Total capacity for 2x2 cross-polarized antennas</a:t>
              </a:r>
              <a:endParaRPr lang="ru-RU" sz="1100" u="sng" dirty="0" err="1" smtClean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5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16418</TotalTime>
  <Words>1710</Words>
  <Application>Microsoft Office PowerPoint</Application>
  <PresentationFormat>On-screen Show (4:3)</PresentationFormat>
  <Paragraphs>269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802-11-Submission</vt:lpstr>
      <vt:lpstr>Visio</vt:lpstr>
      <vt:lpstr>mmWave MIMO Link Budget Estimation for Indoor Environment</vt:lpstr>
      <vt:lpstr>Agenda</vt:lpstr>
      <vt:lpstr>mmWave MIMO for NG60  </vt:lpstr>
      <vt:lpstr>MIMO spatial stream separation options</vt:lpstr>
      <vt:lpstr>Hybrid RF and BB beamforming</vt:lpstr>
      <vt:lpstr>Hybrid beamforming: two stages – RF and BB</vt:lpstr>
      <vt:lpstr>mmWave MIMO system link budget analysis: system assumptions</vt:lpstr>
      <vt:lpstr>Wireless docking station scenario</vt:lpstr>
      <vt:lpstr>Theoretical illustration: Free space, co-polarized vs. ideally cross-polarized omni antennas</vt:lpstr>
      <vt:lpstr>2x2 MIMO with omni antennas (XPD:15 dB),  Free space</vt:lpstr>
      <vt:lpstr>2x2 MIMO with omni antennas (XPD:15 dB),  Table reflection</vt:lpstr>
      <vt:lpstr>mmWave MIMO with omni antennas: summary</vt:lpstr>
      <vt:lpstr>2x2 MIMO with 2x8 phased antenna arrays, Free space</vt:lpstr>
      <vt:lpstr>2x2 MIMO with 2x8 phased antenna arrays, Table reflection</vt:lpstr>
      <vt:lpstr>mmWave 2x2 MIMO with 2x8 antenna arrays: summary</vt:lpstr>
      <vt:lpstr>SISO vs. MIMO comparison, big picture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802.11ad+</dc:title>
  <dc:creator>Carlos Cordeiro</dc:creator>
  <cp:lastModifiedBy>amaltsev</cp:lastModifiedBy>
  <cp:revision>352</cp:revision>
  <cp:lastPrinted>2015-01-10T21:24:52Z</cp:lastPrinted>
  <dcterms:created xsi:type="dcterms:W3CDTF">2013-02-25T08:14:14Z</dcterms:created>
  <dcterms:modified xsi:type="dcterms:W3CDTF">2015-01-12T08:05:42Z</dcterms:modified>
</cp:coreProperties>
</file>