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4" r:id="rId1"/>
  </p:sldMasterIdLst>
  <p:notesMasterIdLst>
    <p:notesMasterId r:id="rId13"/>
  </p:notesMasterIdLst>
  <p:handoutMasterIdLst>
    <p:handoutMasterId r:id="rId14"/>
  </p:handoutMasterIdLst>
  <p:sldIdLst>
    <p:sldId id="414" r:id="rId2"/>
    <p:sldId id="415" r:id="rId3"/>
    <p:sldId id="416" r:id="rId4"/>
    <p:sldId id="417" r:id="rId5"/>
    <p:sldId id="426" r:id="rId6"/>
    <p:sldId id="418" r:id="rId7"/>
    <p:sldId id="419" r:id="rId8"/>
    <p:sldId id="420" r:id="rId9"/>
    <p:sldId id="421" r:id="rId10"/>
    <p:sldId id="422" r:id="rId11"/>
    <p:sldId id="423" r:id="rId12"/>
  </p:sldIdLst>
  <p:sldSz cx="9144000" cy="6858000" type="screen4x3"/>
  <p:notesSz cx="6858000" cy="9144000"/>
  <p:defaultTextStyle>
    <a:defPPr>
      <a:defRPr lang="en-US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82">
          <p15:clr>
            <a:srgbClr val="A4A3A4"/>
          </p15:clr>
        </p15:guide>
        <p15:guide id="2" orient="horz" pos="3747">
          <p15:clr>
            <a:srgbClr val="A4A3A4"/>
          </p15:clr>
        </p15:guide>
        <p15:guide id="3" orient="horz" pos="3977">
          <p15:clr>
            <a:srgbClr val="A4A3A4"/>
          </p15:clr>
        </p15:guide>
        <p15:guide id="4" orient="horz" pos="3507">
          <p15:clr>
            <a:srgbClr val="A4A3A4"/>
          </p15:clr>
        </p15:guide>
        <p15:guide id="5" orient="horz" pos="2272">
          <p15:clr>
            <a:srgbClr val="A4A3A4"/>
          </p15:clr>
        </p15:guide>
        <p15:guide id="6" orient="horz" pos="4203">
          <p15:clr>
            <a:srgbClr val="A4A3A4"/>
          </p15:clr>
        </p15:guide>
        <p15:guide id="7" orient="horz" pos="2498">
          <p15:clr>
            <a:srgbClr val="A4A3A4"/>
          </p15:clr>
        </p15:guide>
        <p15:guide id="8" pos="3373">
          <p15:clr>
            <a:srgbClr val="A4A3A4"/>
          </p15:clr>
        </p15:guide>
        <p15:guide id="9" pos="199">
          <p15:clr>
            <a:srgbClr val="A4A3A4"/>
          </p15:clr>
        </p15:guide>
        <p15:guide id="10" pos="4289">
          <p15:clr>
            <a:srgbClr val="A4A3A4"/>
          </p15:clr>
        </p15:guide>
        <p15:guide id="11" pos="5555">
          <p15:clr>
            <a:srgbClr val="A4A3A4"/>
          </p15:clr>
        </p15:guide>
        <p15:guide id="12" pos="882">
          <p15:clr>
            <a:srgbClr val="A4A3A4"/>
          </p15:clr>
        </p15:guide>
        <p15:guide id="13" pos="1968">
          <p15:clr>
            <a:srgbClr val="A4A3A4"/>
          </p15:clr>
        </p15:guide>
        <p15:guide id="14" pos="287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7F7F7F"/>
    <a:srgbClr val="BC141A"/>
    <a:srgbClr val="8F297D"/>
    <a:srgbClr val="8F297C"/>
    <a:srgbClr val="003B66"/>
    <a:srgbClr val="008D95"/>
    <a:srgbClr val="FDF055"/>
    <a:srgbClr val="E46D20"/>
    <a:srgbClr val="EB20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779" autoAdjust="0"/>
    <p:restoredTop sz="87057" autoAdjust="0"/>
  </p:normalViewPr>
  <p:slideViewPr>
    <p:cSldViewPr snapToGrid="0" snapToObjects="1">
      <p:cViewPr varScale="1">
        <p:scale>
          <a:sx n="74" d="100"/>
          <a:sy n="74" d="100"/>
        </p:scale>
        <p:origin x="1704" y="72"/>
      </p:cViewPr>
      <p:guideLst>
        <p:guide orient="horz" pos="4182"/>
        <p:guide orient="horz" pos="3747"/>
        <p:guide orient="horz" pos="3977"/>
        <p:guide orient="horz" pos="3507"/>
        <p:guide orient="horz" pos="2272"/>
        <p:guide orient="horz" pos="4203"/>
        <p:guide orient="horz" pos="2498"/>
        <p:guide pos="3373"/>
        <p:guide pos="199"/>
        <p:guide pos="4289"/>
        <p:guide pos="5555"/>
        <p:guide pos="882"/>
        <p:guide pos="1968"/>
        <p:guide pos="287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notesViewPr>
    <p:cSldViewPr snapToGrid="0" snapToObjects="1" showGuides="1"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2B4C68-02D4-43B7-82D0-CC0F31ADA7D5}" type="datetimeFigureOut">
              <a:rPr lang="en-US" smtClean="0">
                <a:latin typeface="Qualcomm Office Regular" pitchFamily="34" charset="0"/>
              </a:rPr>
              <a:t>1/13/2015</a:t>
            </a:fld>
            <a:endParaRPr lang="en-US" dirty="0">
              <a:latin typeface="Qualcomm Office Regular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Qualcomm Office Regular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E8D803-E2CE-43E6-BB9D-83A503D767A5}" type="slidenum">
              <a:rPr lang="en-US" smtClean="0">
                <a:latin typeface="Qualcomm Office Regular" pitchFamily="34" charset="0"/>
              </a:rPr>
              <a:t>‹#›</a:t>
            </a:fld>
            <a:endParaRPr lang="en-US" dirty="0">
              <a:latin typeface="Qualcomm Office Regular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4888" y="8400641"/>
            <a:ext cx="980122" cy="207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5428951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382587" y="4343400"/>
            <a:ext cx="6092825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287587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latin typeface="Qualcomm Office Regular" pitchFamily="34" charset="0"/>
              </a:defRPr>
            </a:lvl1pPr>
          </a:lstStyle>
          <a:p>
            <a:fld id="{928A2613-ABFE-468A-A021-82F251360FB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8892993"/>
            <a:ext cx="980122" cy="207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88602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28588" indent="-128588" algn="l" defTabSz="685800" rtl="0" eaLnBrk="1" latinLnBrk="0" hangingPunct="1">
      <a:buFont typeface="Arial" pitchFamily="34" charset="0"/>
      <a:buChar char="•"/>
      <a:defRPr sz="1200" kern="1200">
        <a:solidFill>
          <a:schemeClr val="tx1"/>
        </a:solidFill>
        <a:latin typeface="Qualcomm Office Regular" pitchFamily="34" charset="0"/>
        <a:ea typeface="+mn-ea"/>
        <a:cs typeface="+mn-cs"/>
      </a:defRPr>
    </a:lvl1pPr>
    <a:lvl2pPr marL="471488" indent="-128588" algn="l" defTabSz="685800" rtl="0" eaLnBrk="1" latinLnBrk="0" hangingPunct="1">
      <a:buFont typeface="Arial" pitchFamily="34" charset="0"/>
      <a:buChar char="•"/>
      <a:defRPr sz="900" kern="1200">
        <a:solidFill>
          <a:schemeClr val="tx1"/>
        </a:solidFill>
        <a:latin typeface="Qualcomm Office Regular" pitchFamily="34" charset="0"/>
        <a:ea typeface="+mn-ea"/>
        <a:cs typeface="+mn-cs"/>
      </a:defRPr>
    </a:lvl2pPr>
    <a:lvl3pPr marL="814388" indent="-128588" algn="l" defTabSz="685800" rtl="0" eaLnBrk="1" latinLnBrk="0" hangingPunct="1">
      <a:buFont typeface="Arial" pitchFamily="34" charset="0"/>
      <a:buChar char="•"/>
      <a:defRPr sz="900" kern="1200" baseline="0">
        <a:solidFill>
          <a:schemeClr val="tx1"/>
        </a:solidFill>
        <a:latin typeface="Qualcomm Office Regular" pitchFamily="34" charset="0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467100" y="96838"/>
            <a:ext cx="2813050" cy="211137"/>
          </a:xfrm>
          <a:prstGeom prst="rect">
            <a:avLst/>
          </a:prstGeom>
          <a:ln/>
        </p:spPr>
        <p:txBody>
          <a:bodyPr/>
          <a:lstStyle/>
          <a:p>
            <a:r>
              <a:rPr lang="en-US" dirty="0"/>
              <a:t>doc.: </a:t>
            </a:r>
            <a:r>
              <a:rPr lang="en-GB" dirty="0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1441450" cy="211137"/>
          </a:xfrm>
          <a:prstGeom prst="rect">
            <a:avLst/>
          </a:prstGeom>
          <a:ln/>
        </p:spPr>
        <p:txBody>
          <a:bodyPr/>
          <a:lstStyle/>
          <a:p>
            <a:r>
              <a:rPr lang="en-US" dirty="0" smtClean="0"/>
              <a:t>September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159250" y="8985250"/>
            <a:ext cx="2127250" cy="295275"/>
          </a:xfrm>
          <a:prstGeom prst="rect">
            <a:avLst/>
          </a:prstGeom>
          <a:ln/>
        </p:spPr>
        <p:txBody>
          <a:bodyPr/>
          <a:lstStyle/>
          <a:p>
            <a:r>
              <a:rPr lang="en-US" altLang="zh-TW" dirty="0" err="1"/>
              <a:t>Amichai</a:t>
            </a:r>
            <a:r>
              <a:rPr lang="en-US" altLang="zh-TW" dirty="0"/>
              <a:t> </a:t>
            </a:r>
            <a:r>
              <a:rPr lang="en-US" altLang="zh-TW" dirty="0" err="1"/>
              <a:t>Sanderovich</a:t>
            </a:r>
            <a:r>
              <a:rPr lang="en-GB" dirty="0"/>
              <a:t>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>
              <a:solidFill>
                <a:srgbClr val="FFFFFF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662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467100" y="96838"/>
            <a:ext cx="2813050" cy="211137"/>
          </a:xfrm>
          <a:prstGeom prst="rect">
            <a:avLst/>
          </a:prstGeom>
          <a:ln/>
        </p:spPr>
        <p:txBody>
          <a:bodyPr/>
          <a:lstStyle/>
          <a:p>
            <a:r>
              <a:rPr lang="en-US"/>
              <a:t>doc.: </a:t>
            </a:r>
            <a:r>
              <a:rPr lang="en-GB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1441450" cy="211137"/>
          </a:xfrm>
          <a:prstGeom prst="rect">
            <a:avLst/>
          </a:prstGeom>
          <a:ln/>
        </p:spPr>
        <p:txBody>
          <a:bodyPr/>
          <a:lstStyle/>
          <a:p>
            <a:r>
              <a:rPr lang="en-US"/>
              <a:t>September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076701" y="8985250"/>
            <a:ext cx="2203450" cy="180975"/>
          </a:xfrm>
          <a:prstGeom prst="rect">
            <a:avLst/>
          </a:prstGeom>
          <a:ln/>
        </p:spPr>
        <p:txBody>
          <a:bodyPr/>
          <a:lstStyle/>
          <a:p>
            <a:r>
              <a:rPr lang="en-US" altLang="zh-TW"/>
              <a:t>Amichai Sanderovich</a:t>
            </a:r>
            <a:r>
              <a:rPr lang="en-GB"/>
              <a:t>, Qualcomm</a:t>
            </a:r>
            <a:endParaRPr lang="en-GB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3820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err="1" smtClean="0"/>
              <a:t>Amichai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Sanderovich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3157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2015</a:t>
            </a:r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zh-TW" dirty="0" smtClean="0"/>
              <a:t>Amichai Sanderovich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8746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smtClean="0"/>
              <a:t>Amichai Sanderovich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2029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smtClean="0"/>
              <a:t>Amichai Sanderovich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29369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 dirty="0" smtClean="0"/>
              <a:t>Amichai Sanderovich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14326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smtClean="0"/>
              <a:t>Amichai Sanderovich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51407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smtClean="0"/>
              <a:t>Amichai Sanderovich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555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smtClean="0"/>
              <a:t>Amichai Sanderovich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9245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smtClean="0"/>
              <a:t>Amichai Sanderovich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5452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dirty="0" smtClean="0"/>
              <a:t>January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altLang="zh-TW" dirty="0" smtClean="0"/>
              <a:t>Amichai Sanderovich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GB"/>
              <a:t>Slide </a:t>
            </a:r>
            <a:fld id="{D09C756B-EB39-4236-ADBB-73052B179AE4}" type="slidenum">
              <a:rPr lang="en-GB"/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>
              <a:solidFill>
                <a:srgbClr val="FFFFFF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Submission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>
              <a:solidFill>
                <a:srgbClr val="FFFFFF"/>
              </a:solidFill>
            </a:endParaRP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b="1" dirty="0" smtClean="0">
                <a:solidFill>
                  <a:srgbClr val="000000"/>
                </a:solidFill>
                <a:cs typeface="Arial Unicode MS" charset="0"/>
              </a:rPr>
              <a:t>doc.: IEEE </a:t>
            </a:r>
            <a:r>
              <a:rPr lang="en-GB" sz="1800" b="1" dirty="0" smtClean="0">
                <a:solidFill>
                  <a:srgbClr val="000000"/>
                </a:solidFill>
                <a:cs typeface="Arial Unicode MS" charset="0"/>
              </a:rPr>
              <a:t>802.11-15/0110r1</a:t>
            </a:r>
            <a:endParaRPr lang="en-GB" sz="1800" b="1" dirty="0" smtClean="0">
              <a:solidFill>
                <a:srgbClr val="000000"/>
              </a:solidFill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3684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January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altLang="zh-TW" dirty="0"/>
              <a:t>Amichai Sanderovich</a:t>
            </a:r>
            <a:r>
              <a:rPr lang="en-GB" dirty="0" smtClean="0"/>
              <a:t>, </a:t>
            </a:r>
            <a:r>
              <a:rPr lang="en-GB" dirty="0"/>
              <a:t>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723106" y="660787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cs typeface="Times New Roman"/>
              </a:rPr>
              <a:t>NGP </a:t>
            </a:r>
            <a:r>
              <a:rPr lang="en-US" dirty="0">
                <a:cs typeface="Times New Roman"/>
              </a:rPr>
              <a:t>for 60GHz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2015-1-13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2841040"/>
              </p:ext>
            </p:extLst>
          </p:nvPr>
        </p:nvGraphicFramePr>
        <p:xfrm>
          <a:off x="506413" y="2306638"/>
          <a:ext cx="7639050" cy="3433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8" name="Document" r:id="rId4" imgW="8231676" imgH="3691612" progId="Word.Document.8">
                  <p:embed/>
                </p:oleObj>
              </mc:Choice>
              <mc:Fallback>
                <p:oleObj name="Document" r:id="rId4" imgW="8231676" imgH="369161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3" y="2306638"/>
                        <a:ext cx="7639050" cy="3433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28079658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78708" y="1598613"/>
            <a:ext cx="7770813" cy="4695568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ts val="1000"/>
              </a:lnSpc>
              <a:buFont typeface="Arial" panose="020B0604020202020204" pitchFamily="34" charset="0"/>
              <a:buChar char="•"/>
            </a:pPr>
            <a:r>
              <a:rPr lang="en-US" dirty="0"/>
              <a:t>PLOS:  </a:t>
            </a:r>
          </a:p>
          <a:p>
            <a:pPr lvl="1">
              <a:lnSpc>
                <a:spcPts val="1000"/>
              </a:lnSpc>
            </a:pPr>
            <a:r>
              <a:rPr lang="en-US" dirty="0">
                <a:ea typeface="Times New Roman"/>
              </a:rPr>
              <a:t>0 means NLOS with high probability</a:t>
            </a:r>
          </a:p>
          <a:p>
            <a:pPr lvl="1">
              <a:lnSpc>
                <a:spcPts val="1000"/>
              </a:lnSpc>
            </a:pPr>
            <a:r>
              <a:rPr lang="en-US" dirty="0">
                <a:ea typeface="Times New Roman"/>
              </a:rPr>
              <a:t>15 means LOS with high probability</a:t>
            </a:r>
          </a:p>
          <a:p>
            <a:pPr lvl="1">
              <a:lnSpc>
                <a:spcPts val="1000"/>
              </a:lnSpc>
            </a:pPr>
            <a:r>
              <a:rPr lang="en-US" dirty="0">
                <a:ea typeface="Times New Roman"/>
              </a:rPr>
              <a:t>Implementation dependent values</a:t>
            </a:r>
            <a:endParaRPr lang="en-US" dirty="0"/>
          </a:p>
          <a:p>
            <a:pPr fontAlgn="t">
              <a:buFont typeface="Arial" panose="020B0604020202020204" pitchFamily="34" charset="0"/>
              <a:buChar char="•"/>
            </a:pPr>
            <a:r>
              <a:rPr lang="en-US" dirty="0"/>
              <a:t>Ambiguity:</a:t>
            </a:r>
          </a:p>
          <a:p>
            <a:pPr lvl="1" fontAlgn="t"/>
            <a:r>
              <a:rPr lang="en-US" dirty="0"/>
              <a:t>Number of additional possible directions due to ambiguity/grating lobes</a:t>
            </a:r>
          </a:p>
          <a:p>
            <a:pPr lvl="1" fontAlgn="t"/>
            <a:r>
              <a:rPr lang="en-US" dirty="0"/>
              <a:t>Should add several possible directions to each report, with MMSE per direction</a:t>
            </a:r>
          </a:p>
          <a:p>
            <a:pPr fontAlgn="t">
              <a:buFont typeface="Arial" panose="020B0604020202020204" pitchFamily="34" charset="0"/>
              <a:buChar char="•"/>
            </a:pPr>
            <a:r>
              <a:rPr lang="en-US" dirty="0"/>
              <a:t>AZ/EL</a:t>
            </a:r>
          </a:p>
          <a:p>
            <a:pPr lvl="1" fontAlgn="t"/>
            <a:r>
              <a:rPr lang="en-US" dirty="0"/>
              <a:t>According to CRB, resolution should be </a:t>
            </a:r>
            <a:r>
              <a:rPr lang="en-US" dirty="0" smtClean="0"/>
              <a:t>&lt;1/128 </a:t>
            </a:r>
            <a:r>
              <a:rPr lang="en-US" dirty="0"/>
              <a:t>degrees.</a:t>
            </a:r>
          </a:p>
          <a:p>
            <a:pPr fontAlgn="t">
              <a:buFont typeface="Arial" panose="020B0604020202020204" pitchFamily="34" charset="0"/>
              <a:buChar char="•"/>
            </a:pPr>
            <a:r>
              <a:rPr lang="en-US" dirty="0"/>
              <a:t>MMSE</a:t>
            </a:r>
          </a:p>
          <a:p>
            <a:pPr lvl="1" fontAlgn="t"/>
            <a:r>
              <a:rPr lang="en-US" dirty="0"/>
              <a:t>Should be defined per direction (each ambiguous direction has separated MMSE)</a:t>
            </a:r>
          </a:p>
          <a:p>
            <a:pPr fontAlgn="t">
              <a:buFont typeface="Arial" panose="020B0604020202020204" pitchFamily="34" charset="0"/>
              <a:buChar char="•"/>
            </a:pPr>
            <a:r>
              <a:rPr lang="en-US" dirty="0"/>
              <a:t>ROLL</a:t>
            </a:r>
          </a:p>
          <a:p>
            <a:pPr lvl="1" fontAlgn="t"/>
            <a:r>
              <a:rPr lang="en-US" dirty="0"/>
              <a:t>Add orientation to the measurement, including ROLL/AZ/EL. Each with its own MMSE</a:t>
            </a:r>
          </a:p>
          <a:p>
            <a:pPr fontAlgn="t">
              <a:buFont typeface="Arial" panose="020B0604020202020204" pitchFamily="34" charset="0"/>
              <a:buChar char="•"/>
            </a:pPr>
            <a:r>
              <a:rPr lang="en-US" dirty="0"/>
              <a:t>Add polarization switch </a:t>
            </a:r>
            <a:r>
              <a:rPr lang="en-US" dirty="0" smtClean="0"/>
              <a:t>request/grant</a:t>
            </a:r>
          </a:p>
          <a:p>
            <a:pPr fontAlgn="t">
              <a:buFont typeface="Arial" panose="020B0604020202020204" pitchFamily="34" charset="0"/>
              <a:buChar char="•"/>
            </a:pPr>
            <a:r>
              <a:rPr lang="en-US" dirty="0" smtClean="0"/>
              <a:t>Pack FTM in the BRP frame, both BRP-RX and BRP-TX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Suggested additions to the NGP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zh-TW" smtClean="0"/>
              <a:t>Amichai Sanderovich</a:t>
            </a:r>
            <a:r>
              <a:rPr lang="en-GB" smtClean="0"/>
              <a:t>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087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</a:t>
            </a:r>
            <a:r>
              <a:rPr lang="nl-NL" dirty="0"/>
              <a:t>Leshem, A. and Van der Veen, A.-J, “</a:t>
            </a:r>
            <a:r>
              <a:rPr lang="en-US" dirty="0"/>
              <a:t>Bounds and algorithm for direction finding of phase modulated signals,” Proceedings of 9th IEEE Workshop on Statistical Signal and Array Processing, Portland, OR, 1998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zh-TW" smtClean="0"/>
              <a:t>Amichai Sanderovich</a:t>
            </a:r>
            <a:r>
              <a:rPr lang="en-GB" smtClean="0"/>
              <a:t>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9952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January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US" altLang="zh-TW" dirty="0"/>
              <a:t>Amichai Sanderovich</a:t>
            </a:r>
            <a:r>
              <a:rPr lang="en-GB" dirty="0" smtClean="0"/>
              <a:t>, </a:t>
            </a:r>
            <a:r>
              <a:rPr lang="en-GB" dirty="0"/>
              <a:t>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2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2296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chemeClr val="tx2"/>
                </a:solidFill>
              </a:rPr>
              <a:t>NG60 features required by the channel model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Channel bonding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Multiple streams </a:t>
            </a:r>
            <a:r>
              <a:rPr lang="en-US" dirty="0" smtClean="0"/>
              <a:t>MIMO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Multi-users channel (MU-MIMO): focus on DL-MU-MIMO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Interference and dense deployment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Outdoor channel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5740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/>
              <a:t>Most </a:t>
            </a:r>
            <a:r>
              <a:rPr lang="en-US" dirty="0" err="1"/>
              <a:t>mmWave</a:t>
            </a:r>
            <a:r>
              <a:rPr lang="en-US" dirty="0"/>
              <a:t> devices use an antenna array, gaining a narrow beam for both TX and RX, while maintaining same FF as </a:t>
            </a:r>
            <a:r>
              <a:rPr lang="en-US" dirty="0" err="1"/>
              <a:t>cmWave</a:t>
            </a:r>
            <a:r>
              <a:rPr lang="en-US" dirty="0"/>
              <a:t> antennas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/>
              <a:t>A pertinent part of the 802.11-ad standard is the </a:t>
            </a:r>
            <a:r>
              <a:rPr lang="en-US" dirty="0" err="1"/>
              <a:t>beamforming</a:t>
            </a:r>
            <a:r>
              <a:rPr lang="en-US" dirty="0"/>
              <a:t> training, which configures the arrays at the TX and RX for best performance 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/>
              <a:t>60GHz channel is characterized by lower diffraction, and consequently, flat </a:t>
            </a:r>
            <a:r>
              <a:rPr lang="en-US" dirty="0" smtClean="0"/>
              <a:t>line-of-sight (LOS) </a:t>
            </a:r>
            <a:r>
              <a:rPr lang="en-US" dirty="0"/>
              <a:t>channels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zh-TW" smtClean="0"/>
              <a:t>Amichai Sanderovich</a:t>
            </a:r>
            <a:r>
              <a:rPr lang="en-GB" smtClean="0"/>
              <a:t>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0241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6236" y="4447964"/>
            <a:ext cx="5172075" cy="975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670596" y="1406994"/>
                <a:ext cx="8473404" cy="4494213"/>
              </a:xfrm>
            </p:spPr>
            <p:txBody>
              <a:bodyPr>
                <a:no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800" dirty="0" smtClean="0"/>
                  <a:t>A </a:t>
                </a:r>
                <a:r>
                  <a:rPr lang="en-US" sz="1800" dirty="0" err="1"/>
                  <a:t>mmWave</a:t>
                </a:r>
                <a:r>
                  <a:rPr lang="en-US" sz="1800" dirty="0"/>
                  <a:t> ULA (uniform linear array</a:t>
                </a:r>
                <a:r>
                  <a:rPr lang="en-US" sz="1800" dirty="0" smtClean="0"/>
                  <a:t>)</a:t>
                </a:r>
                <a:br>
                  <a:rPr lang="en-US" sz="1800" dirty="0" smtClean="0"/>
                </a:br>
                <a:r>
                  <a:rPr lang="en-US" sz="1800" dirty="0" smtClean="0"/>
                  <a:t>antenna </a:t>
                </a:r>
                <a:r>
                  <a:rPr lang="en-US" sz="1800" dirty="0"/>
                  <a:t>array:</a:t>
                </a:r>
              </a:p>
              <a:p>
                <a:endParaRPr lang="en-US" sz="1200" dirty="0"/>
              </a:p>
              <a:p>
                <a:endParaRPr lang="en-US" sz="12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800" dirty="0" smtClean="0"/>
                  <a:t>32 </a:t>
                </a:r>
                <a:r>
                  <a:rPr lang="en-US" sz="1800" dirty="0"/>
                  <a:t>elements, 0.5 wavelength apart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800" dirty="0"/>
                  <a:t>Measure receive phase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/>
                        <a:ea typeface="Cambria Math"/>
                      </a:rPr>
                      <m:t>𝑃</m:t>
                    </m:r>
                  </m:oMath>
                </a14:m>
                <a:r>
                  <a:rPr lang="en-US" sz="1800" dirty="0"/>
                  <a:t> on each antenna. Direction can be calculated from </a:t>
                </a:r>
                <a:r>
                  <a:rPr lang="en-US" sz="1800" dirty="0" smtClean="0"/>
                  <a:t>the difference </a:t>
                </a:r>
                <a14:m>
                  <m:oMath xmlns:m="http://schemas.openxmlformats.org/officeDocument/2006/math">
                    <m:r>
                      <a:rPr lang="en-US" sz="1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1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𝑷</m:t>
                    </m:r>
                    <m:r>
                      <a:rPr lang="en-US" sz="1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800" dirty="0" smtClean="0"/>
                  <a:t>between the phases of two </a:t>
                </a:r>
                <a:r>
                  <a:rPr lang="en-US" sz="1800" dirty="0"/>
                  <a:t>antennas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800">
                        <a:latin typeface="Cambria Math"/>
                        <a:ea typeface="Cambria Math"/>
                      </a:rPr>
                      <m:t>d</m:t>
                    </m:r>
                  </m:oMath>
                </a14:m>
                <a:r>
                  <a:rPr lang="en-US" sz="1800" dirty="0"/>
                  <a:t> apart </a:t>
                </a:r>
                <a:r>
                  <a:rPr lang="en-US" sz="1800" dirty="0" smtClean="0"/>
                  <a:t>by</a:t>
                </a:r>
                <a:endParaRPr lang="en-US" sz="1800" dirty="0"/>
              </a:p>
              <a:p>
                <a:r>
                  <a:rPr lang="en-US" sz="1200" dirty="0"/>
                  <a:t> 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sz="1200" dirty="0" smtClean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800" dirty="0" smtClean="0"/>
                  <a:t>Measurement </a:t>
                </a:r>
                <a:r>
                  <a:rPr lang="en-US" sz="1800" dirty="0"/>
                  <a:t>done using the 802.11-ad BRP infrastructure (9.37.3 &amp; 8.6.22.3 @ 802.11mc D2.7)</a:t>
                </a:r>
              </a:p>
              <a:p>
                <a:endParaRPr lang="en-US" sz="1200" dirty="0"/>
              </a:p>
              <a:p>
                <a:endParaRPr lang="en-US" sz="1200" dirty="0"/>
              </a:p>
              <a:p>
                <a:endParaRPr lang="en-US" sz="12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sz="1200" dirty="0" smtClean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800" dirty="0" smtClean="0"/>
                  <a:t>Measurement </a:t>
                </a:r>
                <a:r>
                  <a:rPr lang="en-US" sz="1800" dirty="0"/>
                  <a:t>time </a:t>
                </a:r>
                <a:r>
                  <a:rPr lang="en-US" sz="1800" dirty="0" smtClean="0"/>
                  <a:t>&lt;34us</a:t>
                </a:r>
                <a:endParaRPr lang="en-US" sz="18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800" dirty="0"/>
                  <a:t>Typical working SNR for 802.11ad is [-7,25] dB (21.3.3.8 @ 802.11mc D2.7)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0596" y="1406994"/>
                <a:ext cx="8473404" cy="4494213"/>
              </a:xfrm>
              <a:blipFill rotWithShape="0">
                <a:blip r:embed="rId3"/>
                <a:stretch>
                  <a:fillRect l="-432" t="-814" b="-138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96912" y="440661"/>
            <a:ext cx="7770813" cy="1065213"/>
          </a:xfrm>
        </p:spPr>
        <p:txBody>
          <a:bodyPr/>
          <a:lstStyle/>
          <a:p>
            <a:r>
              <a:rPr lang="en-US" dirty="0"/>
              <a:t>Assumptions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zh-TW" smtClean="0"/>
              <a:t>Amichai Sanderovich</a:t>
            </a:r>
            <a:r>
              <a:rPr lang="en-GB" smtClean="0"/>
              <a:t>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17" name="Rectangle 16"/>
          <p:cNvSpPr/>
          <p:nvPr/>
        </p:nvSpPr>
        <p:spPr bwMode="auto">
          <a:xfrm>
            <a:off x="5100115" y="2320647"/>
            <a:ext cx="152400" cy="1524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ＭＳ Ｐゴシック" pitchFamily="-112" charset="-128"/>
              <a:cs typeface="ＭＳ Ｐゴシック" pitchFamily="-112" charset="-128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5404915" y="2316334"/>
            <a:ext cx="152400" cy="1524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ＭＳ Ｐゴシック" pitchFamily="-112" charset="-128"/>
              <a:cs typeface="ＭＳ Ｐゴシック" pitchFamily="-112" charset="-128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6547915" y="2312021"/>
            <a:ext cx="152400" cy="1524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ＭＳ Ｐゴシック" pitchFamily="-112" charset="-128"/>
              <a:cs typeface="ＭＳ Ｐゴシック" pitchFamily="-112" charset="-128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633515" y="1926708"/>
            <a:ext cx="13716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600" dirty="0" smtClean="0"/>
              <a:t>…</a:t>
            </a:r>
            <a:endParaRPr lang="he-IL" dirty="0"/>
          </a:p>
        </p:txBody>
      </p:sp>
      <p:sp>
        <p:nvSpPr>
          <p:cNvPr id="21" name="TextBox 20"/>
          <p:cNvSpPr txBox="1"/>
          <p:nvPr/>
        </p:nvSpPr>
        <p:spPr>
          <a:xfrm>
            <a:off x="7233973" y="1752374"/>
            <a:ext cx="1691489" cy="707886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000" b="0" dirty="0" smtClean="0">
                <a:latin typeface="+mn-lt"/>
              </a:rPr>
              <a:t>Patch element </a:t>
            </a:r>
            <a:br>
              <a:rPr lang="en-US" sz="2000" b="0" dirty="0" smtClean="0">
                <a:latin typeface="+mn-lt"/>
              </a:rPr>
            </a:br>
            <a:r>
              <a:rPr lang="en-US" sz="2000" b="0" dirty="0" smtClean="0">
                <a:latin typeface="+mn-lt"/>
              </a:rPr>
              <a:t>antennas</a:t>
            </a:r>
            <a:endParaRPr lang="he-IL" sz="2000" b="0" dirty="0">
              <a:latin typeface="+mn-lt"/>
            </a:endParaRPr>
          </a:p>
        </p:txBody>
      </p:sp>
      <p:cxnSp>
        <p:nvCxnSpPr>
          <p:cNvPr id="22" name="Straight Arrow Connector 21"/>
          <p:cNvCxnSpPr>
            <a:stCxn id="21" idx="1"/>
          </p:cNvCxnSpPr>
          <p:nvPr/>
        </p:nvCxnSpPr>
        <p:spPr bwMode="auto">
          <a:xfrm flipH="1">
            <a:off x="6852717" y="2106317"/>
            <a:ext cx="381256" cy="20570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Straight Arrow Connector 22"/>
          <p:cNvCxnSpPr>
            <a:stCxn id="21" idx="1"/>
            <a:endCxn id="20" idx="1"/>
          </p:cNvCxnSpPr>
          <p:nvPr/>
        </p:nvCxnSpPr>
        <p:spPr bwMode="auto">
          <a:xfrm flipH="1">
            <a:off x="5633515" y="2106317"/>
            <a:ext cx="1600458" cy="14355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/>
          <p:nvPr/>
        </p:nvCxnSpPr>
        <p:spPr bwMode="auto">
          <a:xfrm>
            <a:off x="5630689" y="1574575"/>
            <a:ext cx="493313" cy="76638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 flipH="1" flipV="1">
            <a:off x="6106116" y="1403863"/>
            <a:ext cx="3974" cy="91678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TextBox 25"/>
          <p:cNvSpPr txBox="1"/>
          <p:nvPr/>
        </p:nvSpPr>
        <p:spPr>
          <a:xfrm flipV="1">
            <a:off x="5780900" y="1612761"/>
            <a:ext cx="377026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l-GR" dirty="0" smtClean="0">
                <a:latin typeface="MS Reference Sans Serif"/>
              </a:rPr>
              <a:t>ϑ</a:t>
            </a:r>
            <a:endParaRPr lang="he-I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3500219" y="3528768"/>
                <a:ext cx="237712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 smtClean="0"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en-US" sz="1800" b="0" i="1">
                          <a:latin typeface="Cambria Math"/>
                          <a:ea typeface="Cambria Math"/>
                        </a:rPr>
                        <m:t>𝑃</m:t>
                      </m:r>
                      <m:r>
                        <a:rPr lang="en-US" sz="1800" b="0" i="1">
                          <a:latin typeface="Cambria Math"/>
                          <a:ea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1800" b="0">
                          <a:latin typeface="Cambria Math"/>
                          <a:ea typeface="Cambria Math"/>
                        </a:rPr>
                        <m:t>d</m:t>
                      </m:r>
                      <m:r>
                        <a:rPr lang="en-US" sz="1800" b="0" i="1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d>
                        <m:dPr>
                          <m:ctrlPr>
                            <a:rPr lang="en-US" sz="1800" b="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1800" b="0" i="1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d>
                      <m:r>
                        <a:rPr lang="en-US" sz="1800" b="0" i="1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sz="1800" b="0" i="1">
                          <a:latin typeface="Cambria Math"/>
                          <a:ea typeface="Cambria Math"/>
                        </a:rPr>
                        <m:t>360</m:t>
                      </m:r>
                      <m:r>
                        <a:rPr lang="en-US" sz="1800" b="0" i="1">
                          <a:latin typeface="Cambria Math"/>
                          <a:ea typeface="Cambria Math"/>
                        </a:rPr>
                        <m:t> 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0219" y="3528768"/>
                <a:ext cx="2377126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8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2531" y="4777340"/>
            <a:ext cx="4581525" cy="9329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" name="TextBox 30"/>
          <p:cNvSpPr txBox="1"/>
          <p:nvPr/>
        </p:nvSpPr>
        <p:spPr>
          <a:xfrm>
            <a:off x="7105738" y="5403470"/>
            <a:ext cx="6142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2.1 us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 bwMode="auto">
          <a:xfrm flipH="1">
            <a:off x="5184552" y="2573039"/>
            <a:ext cx="29656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5179002" y="2566761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6517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802.11ad </a:t>
            </a:r>
            <a:r>
              <a:rPr lang="en-US" dirty="0" err="1" smtClean="0"/>
              <a:t>beamforming</a:t>
            </a:r>
            <a:r>
              <a:rPr lang="en-US" dirty="0" smtClean="0"/>
              <a:t> flow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zh-TW" smtClean="0"/>
              <a:t>Amichai Sanderovich</a:t>
            </a:r>
            <a:r>
              <a:rPr lang="en-GB" smtClean="0"/>
              <a:t>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5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477" y="1830388"/>
            <a:ext cx="8228861" cy="4042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8848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Intuition:  for direction offset of  𝜃 = 0.03°, the </a:t>
            </a:r>
            <a:r>
              <a:rPr lang="en-US" dirty="0" smtClean="0"/>
              <a:t>received phase </a:t>
            </a:r>
            <a:r>
              <a:rPr lang="en-US" dirty="0"/>
              <a:t>difference between antennas #1 and # 32 is ∆𝑃 =3°</a:t>
            </a:r>
          </a:p>
          <a:p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Cramer-Rao bound (CRB) for</a:t>
            </a:r>
            <a:br>
              <a:rPr lang="en-US" dirty="0"/>
            </a:br>
            <a:r>
              <a:rPr lang="en-US" dirty="0"/>
              <a:t> direction finding of a 32 </a:t>
            </a:r>
            <a:br>
              <a:rPr lang="en-US" dirty="0"/>
            </a:br>
            <a:r>
              <a:rPr lang="en-US" dirty="0"/>
              <a:t>antennas ULA 802.11ad </a:t>
            </a:r>
            <a:br>
              <a:rPr lang="en-US" dirty="0"/>
            </a:br>
            <a:r>
              <a:rPr lang="en-US" dirty="0"/>
              <a:t>device, around the </a:t>
            </a:r>
            <a:br>
              <a:rPr lang="en-US" dirty="0"/>
            </a:br>
            <a:r>
              <a:rPr lang="en-US" dirty="0"/>
              <a:t>bore-sight [1]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limits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zh-TW" smtClean="0"/>
              <a:t>Amichai Sanderovich</a:t>
            </a:r>
            <a:r>
              <a:rPr lang="en-GB" smtClean="0"/>
              <a:t>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6</a:t>
            </a:fld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47168" y="3369276"/>
            <a:ext cx="4196832" cy="3106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06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Ambiguity is unavoidable in many common arrays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802.11ad ULA of 2 dipole antennas: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Resulting ambiguity </a:t>
            </a:r>
            <a:endParaRPr lang="he-IL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Ambiguity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zh-TW" smtClean="0"/>
              <a:t>Amichai Sanderovich</a:t>
            </a:r>
            <a:r>
              <a:rPr lang="en-GB" smtClean="0"/>
              <a:t>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7</a:t>
            </a:fld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1320113" y="3151087"/>
                <a:ext cx="2437077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en-US" sz="2000" b="0" i="1">
                          <a:latin typeface="Cambria Math"/>
                          <a:ea typeface="Cambria Math"/>
                        </a:rPr>
                        <m:t>𝑃</m:t>
                      </m:r>
                      <m:r>
                        <a:rPr lang="en-US" sz="2000" b="0" i="1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𝑑𝑠𝑖𝑛</m:t>
                      </m:r>
                      <m:d>
                        <m:dPr>
                          <m:ctrlPr>
                            <a:rPr lang="en-US" sz="2000" b="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000" b="0" i="1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d>
                      <m:r>
                        <a:rPr lang="en-US" sz="2000" b="0" i="1">
                          <a:latin typeface="Cambria Math"/>
                          <a:ea typeface="Cambria Math"/>
                        </a:rPr>
                        <m:t>∙360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0113" y="3151087"/>
                <a:ext cx="2437077" cy="40011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206" y="3009900"/>
            <a:ext cx="4419600" cy="331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49533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Cross polarization separation in 60GHz is better than lower </a:t>
            </a:r>
            <a:r>
              <a:rPr lang="en-US" dirty="0" smtClean="0"/>
              <a:t>frequencies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Improved reliability detection of LOS vs NLOS (usually polarity changes for reflections)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Requires additional IEs: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</a:t>
            </a:r>
            <a:r>
              <a:rPr lang="en-US" dirty="0" smtClean="0"/>
              <a:t>equest </a:t>
            </a:r>
            <a:r>
              <a:rPr lang="en-US" dirty="0"/>
              <a:t>to switch polarity at the TX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Grant for request to indicate this switch + the difference between the emitted energy for each polarity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Support of polarity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zh-TW" smtClean="0"/>
              <a:t>Amichai Sanderovich</a:t>
            </a:r>
            <a:r>
              <a:rPr lang="en-GB" smtClean="0"/>
              <a:t>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761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459581" y="1589901"/>
                <a:ext cx="7770813" cy="4113213"/>
              </a:xfrm>
            </p:spPr>
            <p:txBody>
              <a:bodyPr/>
              <a:lstStyle/>
              <a:p>
                <a:r>
                  <a:rPr lang="en-US" dirty="0"/>
                  <a:t>Add rotation in addition to location</a:t>
                </a:r>
              </a:p>
              <a:p>
                <a:pPr lvl="0">
                  <a:buFont typeface="Arial" panose="020B0604020202020204" pitchFamily="34" charset="0"/>
                  <a:buChar char="•"/>
                </a:pPr>
                <a:r>
                  <a:rPr lang="en-US" dirty="0"/>
                  <a:t>Fix coordinate system to the common </a:t>
                </a:r>
                <a:r>
                  <a:rPr lang="en-US" dirty="0" smtClean="0"/>
                  <a:t>Elevation-over</a:t>
                </a:r>
                <a:br>
                  <a:rPr lang="en-US" dirty="0" smtClean="0"/>
                </a:br>
                <a:r>
                  <a:rPr lang="en-US" dirty="0" smtClean="0"/>
                  <a:t>Azimuth </a:t>
                </a:r>
                <a:r>
                  <a:rPr lang="en-US" dirty="0"/>
                  <a:t>with singularity pole at the </a:t>
                </a:r>
                <a:r>
                  <a:rPr lang="en-US" dirty="0" smtClean="0"/>
                  <a:t/>
                </a:r>
                <a:br>
                  <a:rPr lang="en-US" dirty="0" smtClean="0"/>
                </a:br>
                <a:r>
                  <a:rPr lang="en-US" dirty="0" smtClean="0"/>
                  <a:t>X-axis</a:t>
                </a:r>
                <a:endParaRPr lang="en-US" dirty="0"/>
              </a:p>
              <a:p>
                <a:pPr lvl="0">
                  <a:buFont typeface="Arial" panose="020B0604020202020204" pitchFamily="34" charset="0"/>
                  <a:buChar char="•"/>
                </a:pPr>
                <a:r>
                  <a:rPr lang="en-US" dirty="0">
                    <a:solidFill>
                      <a:srgbClr val="292929"/>
                    </a:solidFill>
                  </a:rPr>
                  <a:t>Far-field measurement: </a:t>
                </a:r>
                <a:br>
                  <a:rPr lang="en-US" dirty="0">
                    <a:solidFill>
                      <a:srgbClr val="292929"/>
                    </a:solidFill>
                  </a:rPr>
                </a:br>
                <a:r>
                  <a:rPr lang="en-US" dirty="0">
                    <a:solidFill>
                      <a:srgbClr val="292929"/>
                    </a:solidFill>
                  </a:rPr>
                  <a:t>no radial oriented </a:t>
                </a:r>
                <a:br>
                  <a:rPr lang="en-US" dirty="0">
                    <a:solidFill>
                      <a:srgbClr val="292929"/>
                    </a:solidFill>
                  </a:rPr>
                </a:br>
                <a:r>
                  <a:rPr lang="en-US" dirty="0">
                    <a:solidFill>
                      <a:srgbClr val="292929"/>
                    </a:solidFill>
                  </a:rPr>
                  <a:t>electrical fields</a:t>
                </a:r>
              </a:p>
              <a:p>
                <a:pPr lvl="0">
                  <a:buFont typeface="Arial" panose="020B0604020202020204" pitchFamily="34" charset="0"/>
                  <a:buChar char="•"/>
                </a:pPr>
                <a:r>
                  <a:rPr lang="en-US" dirty="0">
                    <a:solidFill>
                      <a:srgbClr val="292929"/>
                    </a:solidFill>
                  </a:rPr>
                  <a:t>Roll coordinate is defined </a:t>
                </a:r>
                <a:br>
                  <a:rPr lang="en-US" dirty="0">
                    <a:solidFill>
                      <a:srgbClr val="292929"/>
                    </a:solidFill>
                  </a:rPr>
                </a:br>
                <a:r>
                  <a:rPr lang="en-US" dirty="0">
                    <a:solidFill>
                      <a:srgbClr val="292929"/>
                    </a:solidFill>
                  </a:rPr>
                  <a:t>accordingly:</a:t>
                </a:r>
              </a:p>
              <a:p>
                <a:pPr marL="0" lvl="0" indent="0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𝐸</m:t>
                            </m:r>
                          </m:e>
                        </m:acc>
                      </m:e>
                      <m:sub>
                        <m:r>
                          <a:rPr lang="en-US" b="0" i="1">
                            <a:solidFill>
                              <a:srgbClr val="0000FF"/>
                            </a:solidFill>
                            <a:latin typeface="Cambria Math"/>
                          </a:rPr>
                          <m:t>𝐴𝑍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0000FF"/>
                    </a:solidFill>
                  </a:rPr>
                  <a:t> : ROLL=0</a:t>
                </a:r>
              </a:p>
              <a:p>
                <a:pPr marL="0" indent="0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𝐸</m:t>
                            </m:r>
                          </m:e>
                        </m:acc>
                      </m:e>
                      <m:sub>
                        <m:r>
                          <a:rPr lang="en-US" b="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𝐸𝐿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: ROLL=90</a:t>
                </a:r>
                <a:endParaRPr lang="en-US" dirty="0">
                  <a:solidFill>
                    <a:srgbClr val="0000FF"/>
                  </a:solidFill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9581" y="1589901"/>
                <a:ext cx="7770813" cy="4113213"/>
              </a:xfrm>
              <a:blipFill rotWithShape="0">
                <a:blip r:embed="rId2"/>
                <a:stretch>
                  <a:fillRect l="-1176" t="-1185" b="-13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Coordinate convention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zh-TW" smtClean="0"/>
              <a:t>Amichai Sanderovich</a:t>
            </a:r>
            <a:r>
              <a:rPr lang="en-GB" smtClean="0"/>
              <a:t>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9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3996" y="2809103"/>
            <a:ext cx="4758220" cy="356230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609306" y="5043989"/>
            <a:ext cx="12036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AZ=0</a:t>
            </a:r>
            <a:br>
              <a:rPr lang="en-US" dirty="0" smtClean="0"/>
            </a:br>
            <a:r>
              <a:rPr lang="en-US" dirty="0" smtClean="0">
                <a:sym typeface="Wingdings" pitchFamily="2" charset="2"/>
              </a:rPr>
              <a:t></a:t>
            </a:r>
            <a:r>
              <a:rPr lang="en-US" dirty="0" smtClean="0"/>
              <a:t>X-pole</a:t>
            </a:r>
            <a:endParaRPr lang="he-IL" dirty="0"/>
          </a:p>
        </p:txBody>
      </p:sp>
      <p:sp>
        <p:nvSpPr>
          <p:cNvPr id="9" name="TextBox 8"/>
          <p:cNvSpPr txBox="1"/>
          <p:nvPr/>
        </p:nvSpPr>
        <p:spPr>
          <a:xfrm>
            <a:off x="7903227" y="5702329"/>
            <a:ext cx="1794117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EL=0,AZ = 90</a:t>
            </a:r>
            <a:br>
              <a:rPr lang="en-US" dirty="0" smtClean="0"/>
            </a:br>
            <a:r>
              <a:rPr lang="en-US" dirty="0" smtClean="0">
                <a:sym typeface="Wingdings" pitchFamily="2" charset="2"/>
              </a:rPr>
              <a:t></a:t>
            </a:r>
            <a:r>
              <a:rPr lang="en-US" dirty="0" smtClean="0"/>
              <a:t>Y-pole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358933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Qualcomm Rebrand 2012">
      <a:dk1>
        <a:sysClr val="windowText" lastClr="000000"/>
      </a:dk1>
      <a:lt1>
        <a:srgbClr val="FFFFFF"/>
      </a:lt1>
      <a:dk2>
        <a:srgbClr val="89D1B2"/>
      </a:dk2>
      <a:lt2>
        <a:srgbClr val="00ACBD"/>
      </a:lt2>
      <a:accent1>
        <a:srgbClr val="70CFEE"/>
      </a:accent1>
      <a:accent2>
        <a:srgbClr val="FCB53B"/>
      </a:accent2>
      <a:accent3>
        <a:srgbClr val="56C3C6"/>
      </a:accent3>
      <a:accent4>
        <a:srgbClr val="FFD939"/>
      </a:accent4>
      <a:accent5>
        <a:srgbClr val="F7921E"/>
      </a:accent5>
      <a:accent6>
        <a:srgbClr val="F15B35"/>
      </a:accent6>
      <a:hlink>
        <a:srgbClr val="E74346"/>
      </a:hlink>
      <a:folHlink>
        <a:srgbClr val="3A3A3A"/>
      </a:folHlink>
    </a:clrScheme>
    <a:fontScheme name="Qualcomm Rebrand">
      <a:majorFont>
        <a:latin typeface="Calibre Medium"/>
        <a:ea typeface=""/>
        <a:cs typeface=""/>
      </a:majorFont>
      <a:minorFont>
        <a:latin typeface="Calibre Regular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Qualcomm Rebrand 2012">
      <a:dk1>
        <a:sysClr val="windowText" lastClr="000000"/>
      </a:dk1>
      <a:lt1>
        <a:srgbClr val="FFFFFF"/>
      </a:lt1>
      <a:dk2>
        <a:srgbClr val="89D1B2"/>
      </a:dk2>
      <a:lt2>
        <a:srgbClr val="00ACBD"/>
      </a:lt2>
      <a:accent1>
        <a:srgbClr val="70CFEE"/>
      </a:accent1>
      <a:accent2>
        <a:srgbClr val="FCB53B"/>
      </a:accent2>
      <a:accent3>
        <a:srgbClr val="56C3C6"/>
      </a:accent3>
      <a:accent4>
        <a:srgbClr val="FFD939"/>
      </a:accent4>
      <a:accent5>
        <a:srgbClr val="F7921E"/>
      </a:accent5>
      <a:accent6>
        <a:srgbClr val="F15B35"/>
      </a:accent6>
      <a:hlink>
        <a:srgbClr val="E74346"/>
      </a:hlink>
      <a:folHlink>
        <a:srgbClr val="3A3A3A"/>
      </a:folHlink>
    </a:clrScheme>
    <a:fontScheme name="Qualcomm Rebrand">
      <a:majorFont>
        <a:latin typeface="Calibre Medium"/>
        <a:ea typeface=""/>
        <a:cs typeface=""/>
      </a:majorFont>
      <a:minorFont>
        <a:latin typeface="Calibre Regular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8248</TotalTime>
  <Words>481</Words>
  <Application>Microsoft Office PowerPoint</Application>
  <PresentationFormat>On-screen Show (4:3)</PresentationFormat>
  <Paragraphs>120</Paragraphs>
  <Slides>11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3" baseType="lpstr">
      <vt:lpstr>Arial Unicode MS</vt:lpstr>
      <vt:lpstr>MS Gothic</vt:lpstr>
      <vt:lpstr>ＭＳ Ｐゴシック</vt:lpstr>
      <vt:lpstr>Arial</vt:lpstr>
      <vt:lpstr>Calibre Regular</vt:lpstr>
      <vt:lpstr>Cambria Math</vt:lpstr>
      <vt:lpstr>MS Reference Sans Serif</vt:lpstr>
      <vt:lpstr>Qualcomm Office Regular</vt:lpstr>
      <vt:lpstr>Times New Roman</vt:lpstr>
      <vt:lpstr>Wingdings</vt:lpstr>
      <vt:lpstr>Office Theme</vt:lpstr>
      <vt:lpstr>Document</vt:lpstr>
      <vt:lpstr>NGP for 60GHz</vt:lpstr>
      <vt:lpstr>NG60 features required by the channel model</vt:lpstr>
      <vt:lpstr>Motivation</vt:lpstr>
      <vt:lpstr>Assumptions</vt:lpstr>
      <vt:lpstr>802.11ad beamforming flow</vt:lpstr>
      <vt:lpstr>Performance limits</vt:lpstr>
      <vt:lpstr>Ambiguity</vt:lpstr>
      <vt:lpstr>Support of polarity</vt:lpstr>
      <vt:lpstr>Coordinate convention</vt:lpstr>
      <vt:lpstr>Suggested additions to the NGP</vt:lpstr>
      <vt:lpstr>References</vt:lpstr>
    </vt:vector>
  </TitlesOfParts>
  <Company>Qualcomm Incorporated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 usage information</dc:title>
  <dc:creator>Sanderovich, Amichai</dc:creator>
  <cp:lastModifiedBy>Sanderovich, Amichai</cp:lastModifiedBy>
  <cp:revision>105</cp:revision>
  <dcterms:created xsi:type="dcterms:W3CDTF">2014-11-23T13:34:21Z</dcterms:created>
  <dcterms:modified xsi:type="dcterms:W3CDTF">2015-01-13T13:25:32Z</dcterms:modified>
</cp:coreProperties>
</file>