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15"/>
  </p:notesMasterIdLst>
  <p:handoutMasterIdLst>
    <p:handoutMasterId r:id="rId16"/>
  </p:handoutMasterIdLst>
  <p:sldIdLst>
    <p:sldId id="414" r:id="rId2"/>
    <p:sldId id="415" r:id="rId3"/>
    <p:sldId id="416" r:id="rId4"/>
    <p:sldId id="417" r:id="rId5"/>
    <p:sldId id="426" r:id="rId6"/>
    <p:sldId id="418" r:id="rId7"/>
    <p:sldId id="419" r:id="rId8"/>
    <p:sldId id="420" r:id="rId9"/>
    <p:sldId id="421" r:id="rId10"/>
    <p:sldId id="422" r:id="rId11"/>
    <p:sldId id="424" r:id="rId12"/>
    <p:sldId id="425" r:id="rId13"/>
    <p:sldId id="423" r:id="rId14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82">
          <p15:clr>
            <a:srgbClr val="A4A3A4"/>
          </p15:clr>
        </p15:guide>
        <p15:guide id="2" orient="horz" pos="3747">
          <p15:clr>
            <a:srgbClr val="A4A3A4"/>
          </p15:clr>
        </p15:guide>
        <p15:guide id="3" orient="horz" pos="3977">
          <p15:clr>
            <a:srgbClr val="A4A3A4"/>
          </p15:clr>
        </p15:guide>
        <p15:guide id="4" orient="horz" pos="3507">
          <p15:clr>
            <a:srgbClr val="A4A3A4"/>
          </p15:clr>
        </p15:guide>
        <p15:guide id="5" orient="horz" pos="2272">
          <p15:clr>
            <a:srgbClr val="A4A3A4"/>
          </p15:clr>
        </p15:guide>
        <p15:guide id="6" orient="horz" pos="4203">
          <p15:clr>
            <a:srgbClr val="A4A3A4"/>
          </p15:clr>
        </p15:guide>
        <p15:guide id="7" orient="horz" pos="2498">
          <p15:clr>
            <a:srgbClr val="A4A3A4"/>
          </p15:clr>
        </p15:guide>
        <p15:guide id="8" pos="3373">
          <p15:clr>
            <a:srgbClr val="A4A3A4"/>
          </p15:clr>
        </p15:guide>
        <p15:guide id="9" pos="199">
          <p15:clr>
            <a:srgbClr val="A4A3A4"/>
          </p15:clr>
        </p15:guide>
        <p15:guide id="10" pos="4289">
          <p15:clr>
            <a:srgbClr val="A4A3A4"/>
          </p15:clr>
        </p15:guide>
        <p15:guide id="11" pos="5555">
          <p15:clr>
            <a:srgbClr val="A4A3A4"/>
          </p15:clr>
        </p15:guide>
        <p15:guide id="12" pos="882">
          <p15:clr>
            <a:srgbClr val="A4A3A4"/>
          </p15:clr>
        </p15:guide>
        <p15:guide id="13" pos="1968">
          <p15:clr>
            <a:srgbClr val="A4A3A4"/>
          </p15:clr>
        </p15:guide>
        <p15:guide id="14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7F7F7F"/>
    <a:srgbClr val="BC141A"/>
    <a:srgbClr val="8F297D"/>
    <a:srgbClr val="8F297C"/>
    <a:srgbClr val="003B66"/>
    <a:srgbClr val="008D95"/>
    <a:srgbClr val="FDF055"/>
    <a:srgbClr val="E46D20"/>
    <a:srgbClr val="EB20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87057" autoAdjust="0"/>
  </p:normalViewPr>
  <p:slideViewPr>
    <p:cSldViewPr snapToGrid="0" snapToObjects="1">
      <p:cViewPr>
        <p:scale>
          <a:sx n="70" d="100"/>
          <a:sy n="70" d="100"/>
        </p:scale>
        <p:origin x="1824" y="162"/>
      </p:cViewPr>
      <p:guideLst>
        <p:guide orient="horz" pos="4182"/>
        <p:guide orient="horz" pos="3747"/>
        <p:guide orient="horz" pos="3977"/>
        <p:guide orient="horz" pos="3507"/>
        <p:guide orient="horz" pos="2272"/>
        <p:guide orient="horz" pos="4203"/>
        <p:guide orient="horz" pos="2498"/>
        <p:guide pos="3373"/>
        <p:guide pos="199"/>
        <p:guide pos="4289"/>
        <p:guide pos="5555"/>
        <p:guide pos="882"/>
        <p:guide pos="1968"/>
        <p:guide pos="287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1/12/2015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28588" indent="-128588" algn="l" defTabSz="6858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471488" indent="-128588" algn="l" defTabSz="685800" rtl="0" eaLnBrk="1" latinLnBrk="0" hangingPunct="1">
      <a:buFont typeface="Arial" pitchFamily="34" charset="0"/>
      <a:buChar char="•"/>
      <a:defRPr sz="9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814388" indent="-128588" algn="l" defTabSz="685800" rtl="0" eaLnBrk="1" latinLnBrk="0" hangingPunct="1">
      <a:buFont typeface="Arial" pitchFamily="34" charset="0"/>
      <a:buChar char="•"/>
      <a:defRPr sz="9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59250" y="8985250"/>
            <a:ext cx="2127250" cy="295275"/>
          </a:xfrm>
          <a:prstGeom prst="rect">
            <a:avLst/>
          </a:prstGeom>
          <a:ln/>
        </p:spPr>
        <p:txBody>
          <a:bodyPr/>
          <a:lstStyle/>
          <a:p>
            <a:r>
              <a:rPr lang="en-US" altLang="zh-TW" dirty="0" err="1"/>
              <a:t>Amichai</a:t>
            </a:r>
            <a:r>
              <a:rPr lang="en-US" altLang="zh-TW" dirty="0"/>
              <a:t> </a:t>
            </a:r>
            <a:r>
              <a:rPr lang="en-US" altLang="zh-TW" dirty="0" err="1"/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prstGeom prst="rect">
            <a:avLst/>
          </a:prstGeom>
          <a:ln/>
        </p:spPr>
        <p:txBody>
          <a:bodyPr/>
          <a:lstStyle/>
          <a:p>
            <a:r>
              <a:rPr lang="en-US" altLang="zh-TW"/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82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err="1" smtClean="0"/>
              <a:t>Amichai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15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746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02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936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432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40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55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45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545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altLang="zh-TW" dirty="0" smtClean="0"/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802.11-15/0110r0</a:t>
            </a:r>
            <a:endParaRPr lang="en-GB" sz="1800" b="1" dirty="0" smtClean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68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/>
              <a:t>Amichai Sanderovich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6078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cs typeface="Times New Roman"/>
              </a:rPr>
              <a:t>NGP </a:t>
            </a:r>
            <a:r>
              <a:rPr lang="en-US" dirty="0">
                <a:cs typeface="Times New Roman"/>
              </a:rPr>
              <a:t>for 60GHz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841040"/>
              </p:ext>
            </p:extLst>
          </p:nvPr>
        </p:nvGraphicFramePr>
        <p:xfrm>
          <a:off x="506413" y="2306638"/>
          <a:ext cx="7639050" cy="343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Document" r:id="rId4" imgW="8231676" imgH="3691612" progId="Word.Document.8">
                  <p:embed/>
                </p:oleObj>
              </mc:Choice>
              <mc:Fallback>
                <p:oleObj name="Document" r:id="rId4" imgW="8231676" imgH="369161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306638"/>
                        <a:ext cx="7639050" cy="343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8079658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8708" y="1598613"/>
            <a:ext cx="7770813" cy="469556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ts val="1000"/>
              </a:lnSpc>
              <a:buFont typeface="Arial" panose="020B0604020202020204" pitchFamily="34" charset="0"/>
              <a:buChar char="•"/>
            </a:pPr>
            <a:r>
              <a:rPr lang="en-US" dirty="0"/>
              <a:t>PLOS:  </a:t>
            </a:r>
          </a:p>
          <a:p>
            <a:pPr lvl="1">
              <a:lnSpc>
                <a:spcPts val="1000"/>
              </a:lnSpc>
            </a:pPr>
            <a:r>
              <a:rPr lang="en-US" dirty="0">
                <a:ea typeface="Times New Roman"/>
              </a:rPr>
              <a:t>0 means NLOS with high probability</a:t>
            </a:r>
          </a:p>
          <a:p>
            <a:pPr lvl="1">
              <a:lnSpc>
                <a:spcPts val="1000"/>
              </a:lnSpc>
            </a:pPr>
            <a:r>
              <a:rPr lang="en-US" dirty="0">
                <a:ea typeface="Times New Roman"/>
              </a:rPr>
              <a:t>15 means LOS with high probability</a:t>
            </a:r>
          </a:p>
          <a:p>
            <a:pPr lvl="1">
              <a:lnSpc>
                <a:spcPts val="1000"/>
              </a:lnSpc>
            </a:pPr>
            <a:r>
              <a:rPr lang="en-US" dirty="0">
                <a:ea typeface="Times New Roman"/>
              </a:rPr>
              <a:t>Implementation dependent values</a:t>
            </a:r>
            <a:endParaRPr lang="en-US" dirty="0"/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dirty="0"/>
              <a:t>Ambiguity:</a:t>
            </a:r>
          </a:p>
          <a:p>
            <a:pPr lvl="1" fontAlgn="t"/>
            <a:r>
              <a:rPr lang="en-US" dirty="0"/>
              <a:t>Number of additional possible directions due to ambiguity/grating lobes</a:t>
            </a:r>
          </a:p>
          <a:p>
            <a:pPr lvl="1" fontAlgn="t"/>
            <a:r>
              <a:rPr lang="en-US" dirty="0"/>
              <a:t>Should add several possible directions to each report, with MMSE per direction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dirty="0"/>
              <a:t>AZ/EL</a:t>
            </a:r>
          </a:p>
          <a:p>
            <a:pPr lvl="1" fontAlgn="t"/>
            <a:r>
              <a:rPr lang="en-US" dirty="0"/>
              <a:t>According to CRB, resolution should be </a:t>
            </a:r>
            <a:r>
              <a:rPr lang="en-US" dirty="0" smtClean="0"/>
              <a:t>&lt;1/128 </a:t>
            </a:r>
            <a:r>
              <a:rPr lang="en-US" dirty="0"/>
              <a:t>degrees.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dirty="0"/>
              <a:t>MMSE</a:t>
            </a:r>
          </a:p>
          <a:p>
            <a:pPr lvl="1" fontAlgn="t"/>
            <a:r>
              <a:rPr lang="en-US" dirty="0"/>
              <a:t>Should be defined per direction (each ambiguous direction has separated MMSE)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dirty="0"/>
              <a:t>ROLL</a:t>
            </a:r>
          </a:p>
          <a:p>
            <a:pPr lvl="1" fontAlgn="t"/>
            <a:r>
              <a:rPr lang="en-US" dirty="0"/>
              <a:t>Add orientation to the measurement, including ROLL/AZ/EL. Each with its own MMSE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dirty="0"/>
              <a:t>Add polarization switch </a:t>
            </a:r>
            <a:r>
              <a:rPr lang="en-US" dirty="0" smtClean="0"/>
              <a:t>request/grant</a:t>
            </a:r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dirty="0" smtClean="0"/>
              <a:t>Pack FTM in the BRP frame, both BRP-RX and BRP-TX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additions to the NGP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8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primitives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174648"/>
              </p:ext>
            </p:extLst>
          </p:nvPr>
        </p:nvGraphicFramePr>
        <p:xfrm>
          <a:off x="152401" y="1744835"/>
          <a:ext cx="8839201" cy="4554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0738"/>
                <a:gridCol w="549078"/>
                <a:gridCol w="2204403"/>
                <a:gridCol w="1394580"/>
                <a:gridCol w="3200402"/>
              </a:tblGrid>
              <a:tr h="204255"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Name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52754" marB="3165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Size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52754" marB="3165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Type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52754" marB="3165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Valid range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52754" marB="3165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Description</a:t>
                      </a:r>
                      <a:endParaRPr lang="en-US" sz="10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52754" marB="31652" anchor="ctr"/>
                </a:tc>
              </a:tr>
              <a:tr h="614697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Alignment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 Byte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Integer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0-3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0: coordinates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aligned to cardinal coordinates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1: device coordinates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2: local AP coordinates 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3: vendor specific</a:t>
                      </a:r>
                      <a:endParaRPr lang="en-US" sz="10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</a:tr>
              <a:tr h="408888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PLOS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 Byte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Integer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[0-15]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 means NLOS with high probability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15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means LOS with high probability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Implementation dependent values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</a:tr>
              <a:tr h="346592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Ambiguity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 Byte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Integer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[0-125]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Number of additional possible directions due to ambiguity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</a:tr>
              <a:tr h="346592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AZ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 Bytes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Azimuth in resolution of 1/2^7 degrees, 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-180: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180-1/2^7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azimuth in degrees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fix point with 9 bits integer and 7 bits fraction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</a:tr>
              <a:tr h="346592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AZ 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 Byte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standard deviation of  azimuth measurement error [dB]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0,1,…,255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standard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deviation of the measured AZ, in dB as: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AZ =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-10*log10( E(AZ-</a:t>
                      </a:r>
                      <a:r>
                        <a:rPr lang="en-US" sz="10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AZ_physical_neglect_ambiguity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en-US" sz="10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AZ=0 means that AZ can be ignored</a:t>
                      </a:r>
                    </a:p>
                  </a:txBody>
                  <a:tcPr marL="63305" marR="63305" marT="31652" marB="10551"/>
                </a:tc>
              </a:tr>
              <a:tr h="346592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EL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 Bytes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Elevation in 1/2^7 degrees, 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-90:90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elevation in degrees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fix point with 9 bits integer and 7 bits fraction</a:t>
                      </a:r>
                      <a:endParaRPr lang="en-US" sz="10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</a:tr>
              <a:tr h="346592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EL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 Byte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standard deviation of  elevation measurement error [dB]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0,1,…,255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standard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deviation of the measured AZ, in dB as: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EL =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-10*log10( E(EL-</a:t>
                      </a:r>
                      <a:r>
                        <a:rPr lang="en-US" sz="10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EL_physical_neglect_ambiguity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en-US" sz="10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).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EL=0 means that EL can be ignored</a:t>
                      </a:r>
                      <a:endParaRPr lang="en-US" sz="10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</a:tr>
              <a:tr h="346592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ROLL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 Byte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he direction of the received electrical field, resolution of 2 degrees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0-360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roll in multiples of 2 degrees</a:t>
                      </a:r>
                    </a:p>
                  </a:txBody>
                  <a:tcPr marL="63305" marR="63305" marT="31652" marB="10551"/>
                </a:tc>
              </a:tr>
              <a:tr h="346592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ROLL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 Byte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error of the measured roll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direction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0-255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standard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deviation of the measured ROLL, in dB as: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ROLL =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-10*log10( E(ROLL-</a:t>
                      </a:r>
                      <a:r>
                        <a:rPr lang="en-US" sz="10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ROLL_physical_neglect_ambiguity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en-US" sz="10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).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ROLL=0 means that ROLL can be ignored</a:t>
                      </a:r>
                    </a:p>
                  </a:txBody>
                  <a:tcPr marL="63305" marR="63305" marT="31652" marB="1055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91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9581" y="2056606"/>
            <a:ext cx="7770813" cy="4113213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8 Bytes per direction</a:t>
            </a:r>
          </a:p>
          <a:p>
            <a:r>
              <a:rPr lang="en-US" dirty="0"/>
              <a:t>Variable number of ambiguities entries</a:t>
            </a:r>
          </a:p>
          <a:p>
            <a:r>
              <a:rPr lang="en-US" dirty="0"/>
              <a:t>Minimum size 31 Bytes: dense </a:t>
            </a:r>
            <a:r>
              <a:rPr lang="en-US" dirty="0" smtClean="0"/>
              <a:t>array [0.05-0.06] us @ 802.11ad</a:t>
            </a:r>
            <a:endParaRPr lang="en-US" dirty="0"/>
          </a:p>
          <a:p>
            <a:r>
              <a:rPr lang="en-US" dirty="0"/>
              <a:t>Maximum size 1023 Bytes: sparse uniform array </a:t>
            </a:r>
            <a:r>
              <a:rPr lang="en-US" dirty="0" smtClean="0"/>
              <a:t> [2-20] us @ 802.11ad</a:t>
            </a:r>
            <a:endParaRPr lang="he-IL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primitive [cont.]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5728020"/>
              </p:ext>
            </p:extLst>
          </p:nvPr>
        </p:nvGraphicFramePr>
        <p:xfrm>
          <a:off x="152400" y="1664043"/>
          <a:ext cx="8839201" cy="33671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0738"/>
                <a:gridCol w="549078"/>
                <a:gridCol w="2204403"/>
                <a:gridCol w="1394580"/>
                <a:gridCol w="3200402"/>
              </a:tblGrid>
              <a:tr h="204255"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</a:t>
                      </a: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=1,…, Ambiguity</a:t>
                      </a: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3305" marR="63305" marT="52754" marB="3165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52754" marB="3165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52754" marB="3165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52754" marB="3165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52754" marB="31652" anchor="ctr"/>
                </a:tc>
              </a:tr>
              <a:tr h="204255"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Name 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52754" marB="3165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305" marR="63305" marT="52754" marB="3165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Type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52754" marB="3165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Valid range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52754" marB="3165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Description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52754" marB="31652" anchor="ctr"/>
                </a:tc>
              </a:tr>
              <a:tr h="346592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AZ[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]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 Bytes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Azimuth in resolution of 1/2^7 degrees,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-180: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180-1/2^7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azimuth in degrees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fix point with 9 bits integer and 7 bits fraction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</a:tr>
              <a:tr h="531593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AZ[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]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 Byte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standard deviation of  azimuth measurement error [dB]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0,1,…,255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standard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deviation of the measured AZ, in dB as: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AZ =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-10*log10( E(AZ-</a:t>
                      </a:r>
                      <a:r>
                        <a:rPr lang="en-US" sz="10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AZ_physical_neglect_ambiguity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en-US" sz="10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AZ=0 means that AZ can be ignored</a:t>
                      </a:r>
                    </a:p>
                  </a:txBody>
                  <a:tcPr marL="63305" marR="63305" marT="31652" marB="10551"/>
                </a:tc>
              </a:tr>
              <a:tr h="346592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EL[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]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 Bytes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Elevation in 1/2^7 degrees,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-90:90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elevation in degrees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fix point with 9 bits integer and 7 bits fraction</a:t>
                      </a:r>
                      <a:endParaRPr lang="en-US" sz="10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</a:tr>
              <a:tr h="531593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EL[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]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 Byte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standard deviation of  elevation measurement error [dB]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0,1,…,255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standard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deviation of the measured AZ, in dB as: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EL =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-10*log10( E(EL-</a:t>
                      </a:r>
                      <a:r>
                        <a:rPr lang="en-US" sz="10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EL_physical_neglect_ambiguity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en-US" sz="10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).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EL=0 means that EL can be ignored</a:t>
                      </a:r>
                      <a:endParaRPr lang="en-US" sz="10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</a:tr>
              <a:tr h="346592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ROLL[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]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 Byte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he direction of the received electrical field, resolution of 2 degrees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0-360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roll in multiples of 2 degrees</a:t>
                      </a:r>
                    </a:p>
                  </a:txBody>
                  <a:tcPr marL="63305" marR="63305" marT="31652" marB="10551"/>
                </a:tc>
              </a:tr>
              <a:tr h="654297"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ROLL[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i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]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 Byte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error of the measured roll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direction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0-255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The standard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deviation of the measured ROLL, in dB as: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ROLL =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-10*log10( E(ROLL-</a:t>
                      </a:r>
                      <a:r>
                        <a:rPr lang="en-US" sz="10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ROLL_physical_neglect_ambiguity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r>
                        <a:rPr lang="en-US" sz="10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).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MMSE ROLL=0 means that ROLL can be ignored</a:t>
                      </a:r>
                    </a:p>
                    <a:p>
                      <a:pPr algn="l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305" marR="63305" marT="31652" marB="1055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84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nl-NL" dirty="0"/>
              <a:t>Leshem, A. and Van der Veen, A.-J, “</a:t>
            </a:r>
            <a:r>
              <a:rPr lang="en-US" dirty="0"/>
              <a:t>Bounds and algorithm for direction finding of phase modulated signals,” Proceedings of 9th IEEE Workshop on Statistical Signal and Array Processing, Portland, OR, 1998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95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/>
              <a:t>Amichai Sanderovich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2296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NG60 features required by the channel model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bonding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streams </a:t>
            </a:r>
            <a:r>
              <a:rPr lang="en-US" dirty="0" smtClean="0"/>
              <a:t>MIMO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Multi-users channel (MU-MIMO): focus on DL-MU-MIMO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Interference and dense deployment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Outdoor channel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5740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Most </a:t>
            </a:r>
            <a:r>
              <a:rPr lang="en-US" dirty="0" err="1"/>
              <a:t>mmWave</a:t>
            </a:r>
            <a:r>
              <a:rPr lang="en-US" dirty="0"/>
              <a:t> devices use an antenna array, gaining a narrow beam for both TX and RX, while maintaining same FF as </a:t>
            </a:r>
            <a:r>
              <a:rPr lang="en-US" dirty="0" err="1"/>
              <a:t>cmWave</a:t>
            </a:r>
            <a:r>
              <a:rPr lang="en-US" dirty="0"/>
              <a:t> antennas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A pertinent part of the 802.11-ad standard is the </a:t>
            </a:r>
            <a:r>
              <a:rPr lang="en-US" dirty="0" err="1"/>
              <a:t>beamforming</a:t>
            </a:r>
            <a:r>
              <a:rPr lang="en-US" dirty="0"/>
              <a:t> training, which configures the arrays at the TX and RX for best performance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60GHz channel is characterized by lower diffraction, and consequently, flat </a:t>
            </a:r>
            <a:r>
              <a:rPr lang="en-US" dirty="0" smtClean="0"/>
              <a:t>line-of-sight (</a:t>
            </a:r>
            <a:r>
              <a:rPr lang="en-US" dirty="0" smtClean="0"/>
              <a:t>LOS) </a:t>
            </a:r>
            <a:r>
              <a:rPr lang="en-US" dirty="0"/>
              <a:t>channels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24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236" y="4447964"/>
            <a:ext cx="5172075" cy="975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70596" y="1406994"/>
                <a:ext cx="8473404" cy="4494213"/>
              </a:xfrm>
            </p:spPr>
            <p:txBody>
              <a:bodyPr>
                <a:no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A </a:t>
                </a:r>
                <a:r>
                  <a:rPr lang="en-US" sz="1800" dirty="0" err="1"/>
                  <a:t>mmWave</a:t>
                </a:r>
                <a:r>
                  <a:rPr lang="en-US" sz="1800" dirty="0"/>
                  <a:t> ULA (uniform linear array</a:t>
                </a:r>
                <a:r>
                  <a:rPr lang="en-US" sz="1800" dirty="0" smtClean="0"/>
                  <a:t>)</a:t>
                </a:r>
                <a:br>
                  <a:rPr lang="en-US" sz="1800" dirty="0" smtClean="0"/>
                </a:br>
                <a:r>
                  <a:rPr lang="en-US" sz="1800" dirty="0" smtClean="0"/>
                  <a:t>antenna </a:t>
                </a:r>
                <a:r>
                  <a:rPr lang="en-US" sz="1800" dirty="0"/>
                  <a:t>array:</a:t>
                </a:r>
              </a:p>
              <a:p>
                <a:endParaRPr lang="en-US" sz="1200" dirty="0"/>
              </a:p>
              <a:p>
                <a:endParaRPr lang="en-US" sz="12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32 </a:t>
                </a:r>
                <a:r>
                  <a:rPr lang="en-US" sz="1800" dirty="0"/>
                  <a:t>elements, 0.5 wavelength apart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Measure receive phase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ea typeface="Cambria Math"/>
                      </a:rPr>
                      <m:t>𝑃</m:t>
                    </m:r>
                  </m:oMath>
                </a14:m>
                <a:r>
                  <a:rPr lang="en-US" sz="1800" dirty="0"/>
                  <a:t> on each antenna. Direction can be calculated from </a:t>
                </a:r>
                <a:r>
                  <a:rPr lang="en-US" sz="1800" dirty="0" smtClean="0"/>
                  <a:t>the difference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 smtClean="0"/>
                  <a:t>between the phases of two </a:t>
                </a:r>
                <a:r>
                  <a:rPr lang="en-US" sz="1800" dirty="0"/>
                  <a:t>antennas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latin typeface="Cambria Math"/>
                        <a:ea typeface="Cambria Math"/>
                      </a:rPr>
                      <m:t>d</m:t>
                    </m:r>
                  </m:oMath>
                </a14:m>
                <a:r>
                  <a:rPr lang="en-US" sz="1800" dirty="0"/>
                  <a:t> apart </a:t>
                </a:r>
                <a:r>
                  <a:rPr lang="en-US" sz="1800" dirty="0" smtClean="0"/>
                  <a:t>by</a:t>
                </a:r>
                <a:endParaRPr lang="en-US" sz="1800" dirty="0"/>
              </a:p>
              <a:p>
                <a:r>
                  <a:rPr lang="en-US" sz="12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2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Measurement </a:t>
                </a:r>
                <a:r>
                  <a:rPr lang="en-US" sz="1800" dirty="0"/>
                  <a:t>done using the 802.11-ad BRP infrastructure (9.37.3 &amp; 8.6.22.3 @ 802.11mc D2.7)</a:t>
                </a:r>
              </a:p>
              <a:p>
                <a:endParaRPr lang="en-US" sz="1200" dirty="0"/>
              </a:p>
              <a:p>
                <a:endParaRPr lang="en-US" sz="1200" dirty="0"/>
              </a:p>
              <a:p>
                <a:endParaRPr lang="en-US" sz="12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2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Measurement </a:t>
                </a:r>
                <a:r>
                  <a:rPr lang="en-US" sz="1800" dirty="0"/>
                  <a:t>time </a:t>
                </a:r>
                <a:r>
                  <a:rPr lang="en-US" sz="1800" dirty="0" smtClean="0"/>
                  <a:t>&lt;34us</a:t>
                </a:r>
                <a:endParaRPr lang="en-US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Typical working SNR for 802.11ad is [-7,25] dB (21.3.3.8 @ 802.11mc D2.7)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0596" y="1406994"/>
                <a:ext cx="8473404" cy="4494213"/>
              </a:xfrm>
              <a:blipFill rotWithShape="0">
                <a:blip r:embed="rId3"/>
                <a:stretch>
                  <a:fillRect l="-432" t="-814" b="-13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2" y="440661"/>
            <a:ext cx="7770813" cy="1065213"/>
          </a:xfrm>
        </p:spPr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7" name="Rectangle 16"/>
          <p:cNvSpPr/>
          <p:nvPr/>
        </p:nvSpPr>
        <p:spPr bwMode="auto">
          <a:xfrm>
            <a:off x="5100115" y="2320647"/>
            <a:ext cx="1524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404915" y="2316334"/>
            <a:ext cx="1524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547915" y="2312021"/>
            <a:ext cx="1524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3515" y="1926708"/>
            <a:ext cx="1371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 smtClean="0"/>
              <a:t>…</a:t>
            </a:r>
            <a:endParaRPr lang="he-IL" dirty="0"/>
          </a:p>
        </p:txBody>
      </p:sp>
      <p:sp>
        <p:nvSpPr>
          <p:cNvPr id="21" name="TextBox 20"/>
          <p:cNvSpPr txBox="1"/>
          <p:nvPr/>
        </p:nvSpPr>
        <p:spPr>
          <a:xfrm>
            <a:off x="7233973" y="1752374"/>
            <a:ext cx="1691489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b="0" dirty="0" smtClean="0">
                <a:latin typeface="+mn-lt"/>
              </a:rPr>
              <a:t>Patch element </a:t>
            </a:r>
            <a:r>
              <a:rPr lang="en-US" sz="2000" b="0" dirty="0" smtClean="0">
                <a:latin typeface="+mn-lt"/>
              </a:rPr>
              <a:t/>
            </a:r>
            <a:br>
              <a:rPr lang="en-US" sz="2000" b="0" dirty="0" smtClean="0">
                <a:latin typeface="+mn-lt"/>
              </a:rPr>
            </a:br>
            <a:r>
              <a:rPr lang="en-US" sz="2000" b="0" dirty="0" smtClean="0">
                <a:latin typeface="+mn-lt"/>
              </a:rPr>
              <a:t>antennas</a:t>
            </a:r>
            <a:endParaRPr lang="he-IL" sz="2000" b="0" dirty="0">
              <a:latin typeface="+mn-lt"/>
            </a:endParaRPr>
          </a:p>
        </p:txBody>
      </p:sp>
      <p:cxnSp>
        <p:nvCxnSpPr>
          <p:cNvPr id="22" name="Straight Arrow Connector 21"/>
          <p:cNvCxnSpPr>
            <a:stCxn id="21" idx="1"/>
          </p:cNvCxnSpPr>
          <p:nvPr/>
        </p:nvCxnSpPr>
        <p:spPr bwMode="auto">
          <a:xfrm flipH="1">
            <a:off x="6852717" y="2106317"/>
            <a:ext cx="381256" cy="2057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21" idx="1"/>
            <a:endCxn id="20" idx="1"/>
          </p:cNvCxnSpPr>
          <p:nvPr/>
        </p:nvCxnSpPr>
        <p:spPr bwMode="auto">
          <a:xfrm flipH="1">
            <a:off x="5633515" y="2106317"/>
            <a:ext cx="1600458" cy="1435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630689" y="1574575"/>
            <a:ext cx="493313" cy="7663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 flipV="1">
            <a:off x="6106116" y="1403863"/>
            <a:ext cx="3974" cy="9167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 flipV="1">
            <a:off x="5780900" y="1612761"/>
            <a:ext cx="37702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l-GR" dirty="0" smtClean="0">
                <a:latin typeface="MS Reference Sans Serif"/>
              </a:rPr>
              <a:t>ϑ</a:t>
            </a:r>
            <a:endParaRPr lang="he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3500219" y="3528768"/>
                <a:ext cx="23771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1800" b="0" i="1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sz="1800" b="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 b="0">
                          <a:latin typeface="Cambria Math"/>
                          <a:ea typeface="Cambria Math"/>
                        </a:rPr>
                        <m:t>d</m:t>
                      </m:r>
                      <m:r>
                        <a:rPr lang="en-US" sz="1800" b="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d>
                        <m:dPr>
                          <m:ctrlPr>
                            <a:rPr lang="en-US" sz="1800" b="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1800" b="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800" b="0" i="1">
                          <a:latin typeface="Cambria Math"/>
                          <a:ea typeface="Cambria Math"/>
                        </a:rPr>
                        <m:t>360</m:t>
                      </m:r>
                      <m:r>
                        <a:rPr lang="en-US" sz="1800" b="0" i="1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0219" y="3528768"/>
                <a:ext cx="237712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531" y="4777340"/>
            <a:ext cx="4581525" cy="932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7105738" y="5403470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2.1 us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5184552" y="2573039"/>
            <a:ext cx="29656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179002" y="256676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51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802.11ad </a:t>
            </a:r>
            <a:r>
              <a:rPr lang="en-US" dirty="0" err="1" smtClean="0"/>
              <a:t>beamforming</a:t>
            </a:r>
            <a:r>
              <a:rPr lang="en-US" dirty="0" smtClean="0"/>
              <a:t> flow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477" y="1830388"/>
            <a:ext cx="8228861" cy="404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84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Intuition:  for direction offset of  𝜃 = 0.03°, the </a:t>
            </a:r>
            <a:r>
              <a:rPr lang="en-US" dirty="0" smtClean="0"/>
              <a:t>received phase </a:t>
            </a:r>
            <a:r>
              <a:rPr lang="en-US" dirty="0"/>
              <a:t>difference between antennas #1 and # 32 is ∆𝑃 =3°</a:t>
            </a:r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Cramer-Rao bound (CRB) for</a:t>
            </a:r>
            <a:br>
              <a:rPr lang="en-US" dirty="0"/>
            </a:br>
            <a:r>
              <a:rPr lang="en-US" dirty="0"/>
              <a:t> direction finding of a 32 </a:t>
            </a:r>
            <a:br>
              <a:rPr lang="en-US" dirty="0"/>
            </a:br>
            <a:r>
              <a:rPr lang="en-US" dirty="0"/>
              <a:t>antennas ULA 802.11ad </a:t>
            </a:r>
            <a:br>
              <a:rPr lang="en-US" dirty="0"/>
            </a:br>
            <a:r>
              <a:rPr lang="en-US" dirty="0"/>
              <a:t>device, around the </a:t>
            </a:r>
            <a:br>
              <a:rPr lang="en-US" dirty="0"/>
            </a:br>
            <a:r>
              <a:rPr lang="en-US" dirty="0"/>
              <a:t>bore-sight [1]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limits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7168" y="3369276"/>
            <a:ext cx="4196832" cy="310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6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Ambiguity is unavoidable in many common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802.11ad ULA of 2 dipole antennas: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Resulting ambiguity </a:t>
            </a:r>
            <a:endParaRPr lang="he-IL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320113" y="3151087"/>
                <a:ext cx="243707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000" b="0" i="1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sz="2000" b="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𝑑𝑠𝑖𝑛</m:t>
                      </m:r>
                      <m:d>
                        <m:dPr>
                          <m:ctrlPr>
                            <a:rPr lang="en-US" sz="2000" b="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sz="2000" b="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0" i="1">
                          <a:latin typeface="Cambria Math"/>
                          <a:ea typeface="Cambria Math"/>
                        </a:rPr>
                        <m:t>360</m:t>
                      </m:r>
                      <m:r>
                        <a:rPr lang="en-US" sz="2000" b="0" i="1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113" y="3151087"/>
                <a:ext cx="2437077" cy="40011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3009900"/>
            <a:ext cx="44196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953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Cross polarization separation in 60GHz is better than lower </a:t>
            </a:r>
            <a:r>
              <a:rPr lang="en-US" dirty="0" smtClean="0"/>
              <a:t>frequencies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Improved reliability detection of LOS vs NLOS (usually polarity changes for reflections)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Requires additional IEs: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equest </a:t>
            </a:r>
            <a:r>
              <a:rPr lang="en-US" dirty="0"/>
              <a:t>to switch polarity at the TX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Grant for request to indicate this switch + the difference between the emitted energy for each polarity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polarity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6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9581" y="1589901"/>
                <a:ext cx="7770813" cy="4113213"/>
              </a:xfrm>
            </p:spPr>
            <p:txBody>
              <a:bodyPr/>
              <a:lstStyle/>
              <a:p>
                <a:r>
                  <a:rPr lang="en-US" dirty="0"/>
                  <a:t>Add rotation in addition to location</a:t>
                </a:r>
              </a:p>
              <a:p>
                <a:pPr lvl="0">
                  <a:buFont typeface="Arial" panose="020B0604020202020204" pitchFamily="34" charset="0"/>
                  <a:buChar char="•"/>
                </a:pPr>
                <a:r>
                  <a:rPr lang="en-US" dirty="0"/>
                  <a:t>Fix coordinate system to the common </a:t>
                </a:r>
                <a:r>
                  <a:rPr lang="en-US" dirty="0" smtClean="0"/>
                  <a:t>Elevation-over</a:t>
                </a:r>
                <a:br>
                  <a:rPr lang="en-US" dirty="0" smtClean="0"/>
                </a:br>
                <a:r>
                  <a:rPr lang="en-US" dirty="0" smtClean="0"/>
                  <a:t>Azimuth </a:t>
                </a:r>
                <a:r>
                  <a:rPr lang="en-US" dirty="0"/>
                  <a:t>with singularity pole at the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X-axis</a:t>
                </a:r>
                <a:endParaRPr lang="en-US" dirty="0"/>
              </a:p>
              <a:p>
                <a:pPr lvl="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292929"/>
                    </a:solidFill>
                  </a:rPr>
                  <a:t>Far-field measurement: </a:t>
                </a:r>
                <a:br>
                  <a:rPr lang="en-US" dirty="0">
                    <a:solidFill>
                      <a:srgbClr val="292929"/>
                    </a:solidFill>
                  </a:rPr>
                </a:br>
                <a:r>
                  <a:rPr lang="en-US" dirty="0">
                    <a:solidFill>
                      <a:srgbClr val="292929"/>
                    </a:solidFill>
                  </a:rPr>
                  <a:t>no radial oriented </a:t>
                </a:r>
                <a:br>
                  <a:rPr lang="en-US" dirty="0">
                    <a:solidFill>
                      <a:srgbClr val="292929"/>
                    </a:solidFill>
                  </a:rPr>
                </a:br>
                <a:r>
                  <a:rPr lang="en-US" dirty="0">
                    <a:solidFill>
                      <a:srgbClr val="292929"/>
                    </a:solidFill>
                  </a:rPr>
                  <a:t>electrical fields</a:t>
                </a:r>
              </a:p>
              <a:p>
                <a:pPr lvl="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292929"/>
                    </a:solidFill>
                  </a:rPr>
                  <a:t>Roll coordinate is defined </a:t>
                </a:r>
                <a:br>
                  <a:rPr lang="en-US" dirty="0">
                    <a:solidFill>
                      <a:srgbClr val="292929"/>
                    </a:solidFill>
                  </a:rPr>
                </a:br>
                <a:r>
                  <a:rPr lang="en-US" dirty="0">
                    <a:solidFill>
                      <a:srgbClr val="292929"/>
                    </a:solidFill>
                  </a:rPr>
                  <a:t>accordingly:</a:t>
                </a:r>
              </a:p>
              <a:p>
                <a:pPr marL="0" lvl="0" indent="0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𝐸</m:t>
                            </m:r>
                          </m:e>
                        </m:acc>
                      </m:e>
                      <m:sub>
                        <m:r>
                          <a:rPr lang="en-US" b="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𝐴𝑍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00FF"/>
                    </a:solidFill>
                  </a:rPr>
                  <a:t> : ROLL=0</a:t>
                </a:r>
              </a:p>
              <a:p>
                <a:pPr marL="0" indent="0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𝐸</m:t>
                            </m:r>
                          </m:e>
                        </m:acc>
                      </m:e>
                      <m:sub>
                        <m:r>
                          <a:rPr lang="en-U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𝐸𝐿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: ROLL=90</a:t>
                </a:r>
                <a:endParaRPr lang="en-US" dirty="0">
                  <a:solidFill>
                    <a:srgbClr val="0000FF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581" y="1589901"/>
                <a:ext cx="7770813" cy="4113213"/>
              </a:xfrm>
              <a:blipFill rotWithShape="0">
                <a:blip r:embed="rId2"/>
                <a:stretch>
                  <a:fillRect l="-1176" t="-1185" b="-13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 convention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Amichai Sanderovich</a:t>
            </a:r>
            <a:r>
              <a:rPr lang="en-GB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996" y="2809103"/>
            <a:ext cx="4758220" cy="356230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09306" y="5043989"/>
            <a:ext cx="1203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AZ=0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X-pole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7903227" y="5702329"/>
            <a:ext cx="179411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EL=0,AZ = 90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Y-pole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5893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8246</TotalTime>
  <Words>951</Words>
  <Application>Microsoft Office PowerPoint</Application>
  <PresentationFormat>On-screen Show (4:3)</PresentationFormat>
  <Paragraphs>252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 Unicode MS</vt:lpstr>
      <vt:lpstr>MS Gothic</vt:lpstr>
      <vt:lpstr>ＭＳ Ｐゴシック</vt:lpstr>
      <vt:lpstr>Arial</vt:lpstr>
      <vt:lpstr>Calibre Regular</vt:lpstr>
      <vt:lpstr>Cambria Math</vt:lpstr>
      <vt:lpstr>MS Reference Sans Serif</vt:lpstr>
      <vt:lpstr>Qualcomm Office Regular</vt:lpstr>
      <vt:lpstr>Times New Roman</vt:lpstr>
      <vt:lpstr>Wingdings</vt:lpstr>
      <vt:lpstr>Office Theme</vt:lpstr>
      <vt:lpstr>Document</vt:lpstr>
      <vt:lpstr>NGP for 60GHz</vt:lpstr>
      <vt:lpstr>NG60 features required by the channel model</vt:lpstr>
      <vt:lpstr>Motivation</vt:lpstr>
      <vt:lpstr>Assumptions</vt:lpstr>
      <vt:lpstr>802.11ad beamforming flow</vt:lpstr>
      <vt:lpstr>Performance limits</vt:lpstr>
      <vt:lpstr>Ambiguity</vt:lpstr>
      <vt:lpstr>Support of polarity</vt:lpstr>
      <vt:lpstr>Coordinate convention</vt:lpstr>
      <vt:lpstr>Suggested additions to the NGP</vt:lpstr>
      <vt:lpstr>Suggested primitives</vt:lpstr>
      <vt:lpstr>Suggested primitive [cont.]</vt:lpstr>
      <vt:lpstr>References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usage information</dc:title>
  <dc:creator>Sanderovich, Amichai</dc:creator>
  <cp:lastModifiedBy>Sanderovich, Amichai</cp:lastModifiedBy>
  <cp:revision>103</cp:revision>
  <dcterms:created xsi:type="dcterms:W3CDTF">2014-11-23T13:34:21Z</dcterms:created>
  <dcterms:modified xsi:type="dcterms:W3CDTF">2015-01-13T01:51:11Z</dcterms:modified>
</cp:coreProperties>
</file>