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2" r:id="rId4"/>
    <p:sldId id="294" r:id="rId5"/>
    <p:sldId id="293" r:id="rId6"/>
    <p:sldId id="295" r:id="rId7"/>
    <p:sldId id="292" r:id="rId8"/>
    <p:sldId id="279" r:id="rId9"/>
    <p:sldId id="280" r:id="rId10"/>
    <p:sldId id="281" r:id="rId11"/>
    <p:sldId id="29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8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1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802.11-15/0103r0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Save </a:t>
            </a:r>
            <a:r>
              <a:rPr lang="en-GB" dirty="0" smtClean="0"/>
              <a:t>Calibration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232564"/>
              </p:ext>
            </p:extLst>
          </p:nvPr>
        </p:nvGraphicFramePr>
        <p:xfrm>
          <a:off x="520700" y="2503488"/>
          <a:ext cx="7793038" cy="395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253286" imgH="4211749" progId="Word.Document.8">
                  <p:embed/>
                </p:oleObj>
              </mc:Choice>
              <mc:Fallback>
                <p:oleObj name="Document" r:id="rId4" imgW="8253286" imgH="42117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503488"/>
                        <a:ext cx="7793038" cy="3952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Power </a:t>
            </a:r>
            <a:r>
              <a:rPr lang="fi-FI" dirty="0" err="1" smtClean="0"/>
              <a:t>Consumption</a:t>
            </a:r>
            <a:r>
              <a:rPr lang="fi-FI" dirty="0" smtClean="0"/>
              <a:t> of U-ASPD and </a:t>
            </a:r>
            <a:r>
              <a:rPr lang="fi-FI" dirty="0" err="1" smtClean="0"/>
              <a:t>active</a:t>
            </a:r>
            <a:r>
              <a:rPr lang="fi-FI" dirty="0" smtClean="0"/>
              <a:t> </a:t>
            </a:r>
            <a:r>
              <a:rPr lang="fi-FI" dirty="0" err="1" smtClean="0"/>
              <a:t>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  <a:p>
            <a:r>
              <a:rPr lang="fi-FI" dirty="0" smtClean="0"/>
              <a:t>, </a:t>
            </a:r>
            <a:r>
              <a:rPr lang="fi-FI" dirty="0" err="1" smtClean="0"/>
              <a:t>where</a:t>
            </a:r>
            <a:r>
              <a:rPr lang="fi-FI" dirty="0" smtClean="0"/>
              <a:t> </a:t>
            </a:r>
          </a:p>
          <a:p>
            <a:r>
              <a:rPr lang="fi-FI" dirty="0"/>
              <a:t>	Old (</a:t>
            </a:r>
            <a:r>
              <a:rPr lang="fi-FI" dirty="0" err="1"/>
              <a:t>active</a:t>
            </a:r>
            <a:r>
              <a:rPr lang="fi-FI" dirty="0"/>
              <a:t> </a:t>
            </a:r>
            <a:r>
              <a:rPr lang="fi-FI" dirty="0" err="1" smtClean="0"/>
              <a:t>mode</a:t>
            </a:r>
            <a:r>
              <a:rPr lang="fi-FI" dirty="0" smtClean="0"/>
              <a:t>) ”</a:t>
            </a:r>
            <a:r>
              <a:rPr lang="fi-FI" dirty="0" err="1"/>
              <a:t>Average</a:t>
            </a:r>
            <a:r>
              <a:rPr lang="fi-FI" dirty="0"/>
              <a:t> </a:t>
            </a:r>
            <a:r>
              <a:rPr lang="fi-FI" dirty="0" smtClean="0"/>
              <a:t>Energy per </a:t>
            </a:r>
            <a:r>
              <a:rPr lang="fi-FI" dirty="0" err="1" smtClean="0"/>
              <a:t>bit</a:t>
            </a:r>
            <a:r>
              <a:rPr lang="fi-FI" dirty="0" smtClean="0"/>
              <a:t>”: 2,42 µJ</a:t>
            </a:r>
          </a:p>
          <a:p>
            <a:r>
              <a:rPr lang="fi-FI" dirty="0" smtClean="0"/>
              <a:t>	New(U-APSD) ”</a:t>
            </a:r>
            <a:r>
              <a:rPr lang="fi-FI" dirty="0" err="1" smtClean="0"/>
              <a:t>Average</a:t>
            </a:r>
            <a:r>
              <a:rPr lang="fi-FI" dirty="0" smtClean="0"/>
              <a:t> Energy </a:t>
            </a:r>
            <a:r>
              <a:rPr lang="fi-FI" dirty="0"/>
              <a:t>per </a:t>
            </a:r>
            <a:r>
              <a:rPr lang="fi-FI" dirty="0" err="1" smtClean="0"/>
              <a:t>bit</a:t>
            </a:r>
            <a:r>
              <a:rPr lang="fi-FI" dirty="0" smtClean="0"/>
              <a:t>”: 0,17 µJ</a:t>
            </a:r>
            <a:endParaRPr lang="fi-FI" dirty="0"/>
          </a:p>
          <a:p>
            <a:endParaRPr lang="fi-FI" dirty="0" smtClean="0"/>
          </a:p>
          <a:p>
            <a:r>
              <a:rPr lang="fi-FI" dirty="0" smtClean="0"/>
              <a:t>EER is </a:t>
            </a:r>
            <a:r>
              <a:rPr lang="fi-FI" i="1" dirty="0" smtClean="0"/>
              <a:t>0,0709</a:t>
            </a:r>
            <a:r>
              <a:rPr lang="en-US" b="0" dirty="0" smtClean="0"/>
              <a:t>. </a:t>
            </a:r>
            <a:r>
              <a:rPr lang="en-US" dirty="0" smtClean="0"/>
              <a:t> </a:t>
            </a:r>
            <a:endParaRPr lang="fi-FI" dirty="0" smtClean="0"/>
          </a:p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916734"/>
              </p:ext>
            </p:extLst>
          </p:nvPr>
        </p:nvGraphicFramePr>
        <p:xfrm>
          <a:off x="899592" y="1986125"/>
          <a:ext cx="4318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3" imgW="2605680" imgH="420480" progId="Equation.3">
                  <p:embed/>
                </p:oleObj>
              </mc:Choice>
              <mc:Fallback>
                <p:oleObj name="Equation" r:id="rId3" imgW="2605680" imgH="4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986125"/>
                        <a:ext cx="43180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19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percentages</a:t>
            </a:r>
            <a:r>
              <a:rPr lang="fi-FI" dirty="0" smtClean="0"/>
              <a:t> of PHY </a:t>
            </a:r>
            <a:r>
              <a:rPr lang="fi-FI" dirty="0" err="1" smtClean="0"/>
              <a:t>operation</a:t>
            </a:r>
            <a:r>
              <a:rPr lang="fi-FI" dirty="0" smtClean="0"/>
              <a:t> </a:t>
            </a:r>
            <a:r>
              <a:rPr lang="fi-FI" dirty="0" err="1" smtClean="0"/>
              <a:t>states</a:t>
            </a:r>
            <a:r>
              <a:rPr lang="fi-FI" dirty="0" smtClean="0"/>
              <a:t> </a:t>
            </a:r>
            <a:r>
              <a:rPr lang="fi-FI" dirty="0" err="1" smtClean="0"/>
              <a:t>operation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measured</a:t>
            </a:r>
            <a:r>
              <a:rPr lang="fi-FI" dirty="0" smtClean="0"/>
              <a:t> for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simulations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Energy per </a:t>
            </a:r>
            <a:r>
              <a:rPr lang="fi-FI" dirty="0" err="1" smtClean="0"/>
              <a:t>bit</a:t>
            </a:r>
            <a:r>
              <a:rPr lang="fi-FI" dirty="0" smtClean="0"/>
              <a:t> and PHY </a:t>
            </a:r>
            <a:r>
              <a:rPr lang="fi-FI" dirty="0" err="1" smtClean="0"/>
              <a:t>operation</a:t>
            </a:r>
            <a:r>
              <a:rPr lang="fi-FI" dirty="0" smtClean="0"/>
              <a:t> </a:t>
            </a:r>
            <a:r>
              <a:rPr lang="fi-FI" dirty="0" err="1" smtClean="0"/>
              <a:t>states</a:t>
            </a:r>
            <a:r>
              <a:rPr lang="fi-FI" dirty="0" smtClean="0"/>
              <a:t> </a:t>
            </a:r>
            <a:r>
              <a:rPr lang="fi-FI" dirty="0" err="1" smtClean="0"/>
              <a:t>statistics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key</a:t>
            </a:r>
            <a:r>
              <a:rPr lang="fi-FI" dirty="0" smtClean="0"/>
              <a:t> </a:t>
            </a:r>
            <a:r>
              <a:rPr lang="fi-FI" dirty="0" err="1" smtClean="0"/>
              <a:t>performance</a:t>
            </a:r>
            <a:r>
              <a:rPr lang="fi-FI" dirty="0" smtClean="0"/>
              <a:t> </a:t>
            </a:r>
            <a:r>
              <a:rPr lang="fi-FI" dirty="0" err="1" smtClean="0"/>
              <a:t>results</a:t>
            </a:r>
            <a:r>
              <a:rPr lang="fi-FI" dirty="0" smtClean="0"/>
              <a:t>, </a:t>
            </a:r>
            <a:r>
              <a:rPr lang="fi-FI" dirty="0" err="1" smtClean="0"/>
              <a:t>similarly</a:t>
            </a:r>
            <a:r>
              <a:rPr lang="fi-FI" dirty="0" smtClean="0"/>
              <a:t> as </a:t>
            </a:r>
            <a:r>
              <a:rPr lang="fi-FI" dirty="0" err="1" smtClean="0"/>
              <a:t>throughput</a:t>
            </a:r>
            <a:r>
              <a:rPr lang="fi-FI" dirty="0" smtClean="0"/>
              <a:t> </a:t>
            </a:r>
            <a:r>
              <a:rPr lang="fi-FI" dirty="0" err="1" smtClean="0"/>
              <a:t>statistics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11-14-1192r6 </a:t>
            </a:r>
            <a:r>
              <a:rPr lang="fi-FI" dirty="0" err="1" smtClean="0"/>
              <a:t>contains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simulation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r>
              <a:rPr lang="fi-FI" dirty="0" smtClean="0"/>
              <a:t> </a:t>
            </a:r>
            <a:r>
              <a:rPr lang="fi-FI" dirty="0" err="1" smtClean="0"/>
              <a:t>results</a:t>
            </a:r>
            <a:r>
              <a:rPr lang="fi-FI" dirty="0"/>
              <a:t> 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Tables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slides</a:t>
            </a:r>
            <a:r>
              <a:rPr lang="fi-FI" dirty="0" smtClean="0"/>
              <a:t> 5 and 7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added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part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simulation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r>
              <a:rPr lang="fi-FI" dirty="0" smtClean="0"/>
              <a:t> </a:t>
            </a:r>
            <a:r>
              <a:rPr lang="fi-FI" dirty="0" err="1" smtClean="0"/>
              <a:t>results</a:t>
            </a:r>
            <a:r>
              <a:rPr lang="fi-FI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just"/>
            <a:r>
              <a:rPr lang="en-US" dirty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74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submission provides results for power save calibration simulations.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U-APSD and active mode </a:t>
            </a:r>
            <a:r>
              <a:rPr lang="en-GB" dirty="0" smtClean="0"/>
              <a:t>are </a:t>
            </a:r>
            <a:r>
              <a:rPr lang="en-GB" dirty="0"/>
              <a:t>simulated with VoIP application.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Power Save Mode transition and </a:t>
            </a:r>
            <a:r>
              <a:rPr lang="en-GB" dirty="0" smtClean="0"/>
              <a:t>active </a:t>
            </a:r>
            <a:r>
              <a:rPr lang="en-GB" dirty="0"/>
              <a:t>mode are simulated with a single DL data frame transmission every 200ms</a:t>
            </a:r>
            <a:r>
              <a:rPr lang="en-GB" dirty="0" smtClean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All test cases and parameters are defined in 11-14-980r5 Simulation Scenarios.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Power </a:t>
            </a:r>
            <a:r>
              <a:rPr lang="fi-FI" dirty="0" err="1"/>
              <a:t>S</a:t>
            </a:r>
            <a:r>
              <a:rPr lang="fi-FI" dirty="0" err="1" smtClean="0"/>
              <a:t>ave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power save calibration ensures the correct implementation of the power save mechanisms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simulation case should be simple and easy to understand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PS mechanisms need to be implemented similarly to produce the same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Vendor specific implementations are not used in calibration scenario. The calibrated operations should be minimized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operation in calibration </a:t>
            </a:r>
            <a:r>
              <a:rPr lang="fi-FI" dirty="0" err="1"/>
              <a:t>scenarios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simplified</a:t>
            </a:r>
            <a:r>
              <a:rPr lang="fi-FI" dirty="0"/>
              <a:t>, </a:t>
            </a:r>
            <a:r>
              <a:rPr lang="en-GB" dirty="0"/>
              <a:t>real devices may apply advanced control mechanisms for power save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Outcome of calibration is the time distribution of operation time in PHY modes </a:t>
            </a:r>
          </a:p>
        </p:txBody>
      </p:sp>
    </p:spTree>
    <p:extLst>
      <p:ext uri="{BB962C8B-B14F-4D97-AF65-F5344CB8AC3E}">
        <p14:creationId xmlns:p14="http://schemas.microsoft.com/office/powerpoint/2010/main" val="8058390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PSM </a:t>
            </a:r>
            <a:r>
              <a:rPr lang="fi-FI" dirty="0" err="1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24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200" dirty="0" err="1"/>
              <a:t>The</a:t>
            </a:r>
            <a:r>
              <a:rPr lang="fi-FI" sz="2200" dirty="0"/>
              <a:t> </a:t>
            </a:r>
            <a:r>
              <a:rPr lang="fi-FI" sz="2200" dirty="0" err="1"/>
              <a:t>traffic</a:t>
            </a:r>
            <a:r>
              <a:rPr lang="fi-FI" sz="2200" dirty="0"/>
              <a:t> is 1500 </a:t>
            </a:r>
            <a:r>
              <a:rPr lang="fi-FI" sz="2200" dirty="0" err="1"/>
              <a:t>bytes</a:t>
            </a:r>
            <a:r>
              <a:rPr lang="fi-FI" sz="2200" dirty="0"/>
              <a:t> </a:t>
            </a:r>
            <a:r>
              <a:rPr lang="fi-FI" sz="2200" dirty="0" err="1"/>
              <a:t>downlink</a:t>
            </a:r>
            <a:r>
              <a:rPr lang="fi-FI" sz="2200" dirty="0"/>
              <a:t> </a:t>
            </a:r>
            <a:r>
              <a:rPr lang="fi-FI" sz="2200" dirty="0" err="1"/>
              <a:t>only</a:t>
            </a:r>
            <a:r>
              <a:rPr lang="fi-FI" sz="2200" dirty="0"/>
              <a:t> </a:t>
            </a:r>
            <a:r>
              <a:rPr lang="fi-FI" sz="2200" dirty="0" err="1"/>
              <a:t>every</a:t>
            </a:r>
            <a:r>
              <a:rPr lang="fi-FI" sz="2200" dirty="0"/>
              <a:t> 200ms  and no </a:t>
            </a:r>
            <a:r>
              <a:rPr lang="fi-FI" sz="2200" dirty="0" err="1"/>
              <a:t>packets</a:t>
            </a:r>
            <a:r>
              <a:rPr lang="fi-FI" sz="2200" dirty="0"/>
              <a:t> </a:t>
            </a:r>
            <a:r>
              <a:rPr lang="fi-FI" sz="2200" dirty="0" err="1"/>
              <a:t>were</a:t>
            </a:r>
            <a:r>
              <a:rPr lang="fi-FI" sz="2200" dirty="0"/>
              <a:t> </a:t>
            </a:r>
            <a:r>
              <a:rPr lang="fi-FI" sz="2200" dirty="0" err="1"/>
              <a:t>dropped</a:t>
            </a:r>
            <a:endParaRPr lang="fi-FI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200" dirty="0"/>
              <a:t>PSM </a:t>
            </a:r>
            <a:r>
              <a:rPr lang="fi-FI" sz="2200" dirty="0" err="1"/>
              <a:t>timeout</a:t>
            </a:r>
            <a:r>
              <a:rPr lang="fi-FI" sz="2200" dirty="0"/>
              <a:t> </a:t>
            </a:r>
            <a:r>
              <a:rPr lang="fi-FI" sz="2200" dirty="0" err="1"/>
              <a:t>was</a:t>
            </a:r>
            <a:r>
              <a:rPr lang="fi-FI" sz="2200" dirty="0"/>
              <a:t> 50ms, 100ms and 200ms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200" dirty="0"/>
              <a:t>DTIM: 1 (</a:t>
            </a:r>
            <a:r>
              <a:rPr lang="fi-FI" sz="2200" dirty="0" err="1"/>
              <a:t>every</a:t>
            </a:r>
            <a:r>
              <a:rPr lang="fi-FI" sz="2200" dirty="0"/>
              <a:t> </a:t>
            </a:r>
            <a:r>
              <a:rPr lang="fi-FI" sz="2200" dirty="0" err="1"/>
              <a:t>second</a:t>
            </a:r>
            <a:r>
              <a:rPr lang="fi-FI" sz="2200" dirty="0"/>
              <a:t> </a:t>
            </a:r>
            <a:r>
              <a:rPr lang="fi-FI" sz="2200" dirty="0" err="1"/>
              <a:t>beacon</a:t>
            </a:r>
            <a:r>
              <a:rPr lang="fi-FI" sz="2200" dirty="0"/>
              <a:t> is </a:t>
            </a:r>
            <a:r>
              <a:rPr lang="fi-FI" sz="2200" dirty="0" err="1"/>
              <a:t>received</a:t>
            </a:r>
            <a:r>
              <a:rPr lang="fi-FI" sz="2200" dirty="0"/>
              <a:t>) </a:t>
            </a:r>
            <a:r>
              <a:rPr lang="fi-FI" sz="2200" dirty="0" err="1"/>
              <a:t>or</a:t>
            </a:r>
            <a:r>
              <a:rPr lang="fi-FI" sz="2200" dirty="0"/>
              <a:t> 3 (</a:t>
            </a:r>
            <a:r>
              <a:rPr lang="fi-FI" sz="2200" dirty="0" err="1"/>
              <a:t>every</a:t>
            </a:r>
            <a:r>
              <a:rPr lang="fi-FI" sz="2200" dirty="0"/>
              <a:t> </a:t>
            </a:r>
            <a:r>
              <a:rPr lang="fi-FI" sz="2200" dirty="0" err="1"/>
              <a:t>fourth</a:t>
            </a:r>
            <a:r>
              <a:rPr lang="fi-FI" sz="2200" dirty="0"/>
              <a:t> </a:t>
            </a:r>
            <a:r>
              <a:rPr lang="fi-FI" sz="2200" dirty="0" err="1"/>
              <a:t>beacon</a:t>
            </a:r>
            <a:r>
              <a:rPr lang="fi-FI" sz="2200" dirty="0"/>
              <a:t> is </a:t>
            </a:r>
            <a:r>
              <a:rPr lang="fi-FI" sz="2200" dirty="0" err="1"/>
              <a:t>received</a:t>
            </a:r>
            <a:r>
              <a:rPr lang="fi-FI" sz="220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3560" y="7242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1337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97796"/>
            <a:ext cx="59817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3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Simulation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for </a:t>
            </a:r>
            <a:r>
              <a:rPr lang="fi-FI" dirty="0" smtClean="0"/>
              <a:t>PSM </a:t>
            </a:r>
            <a:r>
              <a:rPr lang="fi-FI" dirty="0" err="1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1500 </a:t>
            </a:r>
            <a:r>
              <a:rPr lang="fi-FI" dirty="0" err="1" smtClean="0"/>
              <a:t>octets</a:t>
            </a:r>
            <a:r>
              <a:rPr lang="fi-FI" dirty="0" smtClean="0"/>
              <a:t> DL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transmitted</a:t>
            </a:r>
            <a:r>
              <a:rPr lang="fi-FI" dirty="0" smtClean="0"/>
              <a:t> in </a:t>
            </a:r>
            <a:r>
              <a:rPr lang="fi-FI" dirty="0" err="1" smtClean="0"/>
              <a:t>active</a:t>
            </a:r>
            <a:r>
              <a:rPr lang="fi-FI" dirty="0" smtClean="0"/>
              <a:t> and in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transition</a:t>
            </a:r>
            <a:r>
              <a:rPr lang="fi-FI" dirty="0" smtClean="0"/>
              <a:t> </a:t>
            </a:r>
            <a:r>
              <a:rPr lang="fi-FI" dirty="0" err="1" smtClean="0"/>
              <a:t>modes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When</a:t>
            </a:r>
            <a:r>
              <a:rPr lang="fi-FI" dirty="0" smtClean="0"/>
              <a:t> PS-</a:t>
            </a:r>
            <a:r>
              <a:rPr lang="fi-FI" dirty="0" err="1" smtClean="0"/>
              <a:t>Timeout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200ms, </a:t>
            </a:r>
            <a:r>
              <a:rPr lang="fi-FI" dirty="0" err="1" smtClean="0"/>
              <a:t>the</a:t>
            </a:r>
            <a:r>
              <a:rPr lang="fi-FI" dirty="0" smtClean="0"/>
              <a:t> STA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able</a:t>
            </a:r>
            <a:r>
              <a:rPr lang="fi-FI" dirty="0" smtClean="0"/>
              <a:t> to </a:t>
            </a:r>
            <a:r>
              <a:rPr lang="fi-FI" dirty="0" err="1" smtClean="0"/>
              <a:t>sleep</a:t>
            </a:r>
            <a:r>
              <a:rPr lang="fi-FI" dirty="0" smtClean="0"/>
              <a:t> </a:t>
            </a:r>
            <a:r>
              <a:rPr lang="fi-FI" dirty="0" err="1" smtClean="0"/>
              <a:t>due</a:t>
            </a:r>
            <a:r>
              <a:rPr lang="fi-FI" dirty="0" smtClean="0"/>
              <a:t> to </a:t>
            </a:r>
            <a:r>
              <a:rPr lang="fi-FI" dirty="0" err="1" smtClean="0"/>
              <a:t>packet</a:t>
            </a:r>
            <a:r>
              <a:rPr lang="fi-FI" dirty="0" smtClean="0"/>
              <a:t> </a:t>
            </a:r>
            <a:r>
              <a:rPr lang="fi-FI" dirty="0" err="1" smtClean="0"/>
              <a:t>generation</a:t>
            </a:r>
            <a:r>
              <a:rPr lang="fi-FI" dirty="0" smtClean="0"/>
              <a:t> </a:t>
            </a:r>
            <a:r>
              <a:rPr lang="fi-FI" dirty="0" err="1" smtClean="0"/>
              <a:t>interval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In </a:t>
            </a:r>
            <a:r>
              <a:rPr lang="fi-FI" dirty="0" err="1" smtClean="0"/>
              <a:t>shorter</a:t>
            </a:r>
            <a:r>
              <a:rPr lang="fi-FI" dirty="0" smtClean="0"/>
              <a:t> </a:t>
            </a:r>
            <a:r>
              <a:rPr lang="fi-FI" dirty="0" err="1" smtClean="0"/>
              <a:t>sleep</a:t>
            </a:r>
            <a:r>
              <a:rPr lang="fi-FI" dirty="0"/>
              <a:t> </a:t>
            </a:r>
            <a:r>
              <a:rPr lang="fi-FI" dirty="0" err="1" smtClean="0"/>
              <a:t>periods</a:t>
            </a:r>
            <a:r>
              <a:rPr lang="fi-FI" dirty="0" smtClean="0"/>
              <a:t>, </a:t>
            </a:r>
            <a:r>
              <a:rPr lang="fi-FI" dirty="0" err="1" smtClean="0"/>
              <a:t>the</a:t>
            </a:r>
            <a:r>
              <a:rPr lang="fi-FI" dirty="0" smtClean="0"/>
              <a:t> STA </a:t>
            </a:r>
            <a:r>
              <a:rPr lang="fi-FI" dirty="0" err="1" smtClean="0"/>
              <a:t>slept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next</a:t>
            </a:r>
            <a:r>
              <a:rPr lang="fi-FI" dirty="0" smtClean="0"/>
              <a:t> DTIM </a:t>
            </a:r>
            <a:r>
              <a:rPr lang="fi-FI" dirty="0" err="1" smtClean="0"/>
              <a:t>beacon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202726"/>
              </p:ext>
            </p:extLst>
          </p:nvPr>
        </p:nvGraphicFramePr>
        <p:xfrm>
          <a:off x="1205704" y="4023320"/>
          <a:ext cx="6731004" cy="2286000"/>
        </p:xfrm>
        <a:graphic>
          <a:graphicData uri="http://schemas.openxmlformats.org/drawingml/2006/table">
            <a:tbl>
              <a:tblPr/>
              <a:tblGrid>
                <a:gridCol w="609313"/>
                <a:gridCol w="609313"/>
                <a:gridCol w="609313"/>
                <a:gridCol w="637874"/>
                <a:gridCol w="609313"/>
                <a:gridCol w="609313"/>
                <a:gridCol w="609313"/>
                <a:gridCol w="609313"/>
                <a:gridCol w="609313"/>
                <a:gridCol w="609313"/>
                <a:gridCol w="60931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Non-AP 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 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mechanism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DTIM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PS-Timeout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20,99 %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20,98 %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33,39 %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14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U-APSD </a:t>
            </a:r>
            <a:r>
              <a:rPr lang="fi-FI" dirty="0" err="1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traffic</a:t>
            </a:r>
            <a:r>
              <a:rPr lang="fi-FI" sz="2000" dirty="0"/>
              <a:t> is </a:t>
            </a:r>
            <a:r>
              <a:rPr lang="en-US" sz="2000" dirty="0"/>
              <a:t>120 bytes with </a:t>
            </a:r>
            <a:r>
              <a:rPr lang="en-US" sz="2000" dirty="0" err="1"/>
              <a:t>CWmin</a:t>
            </a:r>
            <a:r>
              <a:rPr lang="en-US" sz="2000" dirty="0"/>
              <a:t>=15  (assuming 24 kbps codec, once every 40 </a:t>
            </a:r>
            <a:r>
              <a:rPr lang="en-US" sz="2000" dirty="0" err="1"/>
              <a:t>ms</a:t>
            </a:r>
            <a:r>
              <a:rPr lang="en-US" sz="2000" dirty="0"/>
              <a:t>) for both uplink and downlink. This is similar to VoIP call.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non</a:t>
            </a:r>
            <a:r>
              <a:rPr lang="fi-FI" sz="2000" dirty="0"/>
              <a:t>-AP STA </a:t>
            </a:r>
            <a:r>
              <a:rPr lang="fi-FI" sz="2000" dirty="0" err="1"/>
              <a:t>transmits</a:t>
            </a:r>
            <a:r>
              <a:rPr lang="fi-FI" sz="2000" dirty="0"/>
              <a:t> </a:t>
            </a:r>
            <a:r>
              <a:rPr lang="fi-FI" sz="2000" dirty="0" smtClean="0"/>
              <a:t>a </a:t>
            </a:r>
            <a:r>
              <a:rPr lang="fi-FI" sz="2000" dirty="0" err="1" smtClean="0"/>
              <a:t>trigger</a:t>
            </a:r>
            <a:r>
              <a:rPr lang="fi-FI" sz="2000" dirty="0" smtClean="0"/>
              <a:t> </a:t>
            </a:r>
            <a:r>
              <a:rPr lang="fi-FI" sz="2000" dirty="0" err="1"/>
              <a:t>frame</a:t>
            </a:r>
            <a:r>
              <a:rPr lang="fi-FI" sz="2000" dirty="0"/>
              <a:t> (UL </a:t>
            </a:r>
            <a:r>
              <a:rPr lang="fi-FI" sz="2000" dirty="0" err="1"/>
              <a:t>VoIP</a:t>
            </a:r>
            <a:r>
              <a:rPr lang="fi-FI" sz="2000" dirty="0"/>
              <a:t> </a:t>
            </a:r>
            <a:r>
              <a:rPr lang="fi-FI" sz="2000" dirty="0" err="1"/>
              <a:t>packet</a:t>
            </a:r>
            <a:r>
              <a:rPr lang="fi-FI" sz="2000" dirty="0"/>
              <a:t>) and </a:t>
            </a:r>
            <a:r>
              <a:rPr lang="fi-FI" sz="2000" dirty="0" err="1"/>
              <a:t>the</a:t>
            </a:r>
            <a:r>
              <a:rPr lang="fi-FI" sz="2000" dirty="0"/>
              <a:t> AP </a:t>
            </a:r>
            <a:r>
              <a:rPr lang="fi-FI" sz="2000" dirty="0" err="1"/>
              <a:t>transmits</a:t>
            </a:r>
            <a:r>
              <a:rPr lang="fi-FI" sz="2000" dirty="0"/>
              <a:t> </a:t>
            </a:r>
            <a:r>
              <a:rPr lang="fi-FI" sz="2000" dirty="0" smtClean="0"/>
              <a:t>a SP </a:t>
            </a:r>
            <a:r>
              <a:rPr lang="fi-FI" sz="2000" dirty="0"/>
              <a:t>termination </a:t>
            </a:r>
            <a:r>
              <a:rPr lang="fi-FI" sz="2000" dirty="0" err="1"/>
              <a:t>frame</a:t>
            </a:r>
            <a:r>
              <a:rPr lang="fi-FI" sz="2000" dirty="0"/>
              <a:t> (DL </a:t>
            </a:r>
            <a:r>
              <a:rPr lang="fi-FI" sz="2000" dirty="0" err="1"/>
              <a:t>VoIP</a:t>
            </a:r>
            <a:r>
              <a:rPr lang="fi-FI" sz="2000" dirty="0"/>
              <a:t> </a:t>
            </a:r>
            <a:r>
              <a:rPr lang="fi-FI" sz="2000" dirty="0" err="1"/>
              <a:t>packet</a:t>
            </a:r>
            <a:r>
              <a:rPr lang="fi-FI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DTIM: 1 (</a:t>
            </a:r>
            <a:r>
              <a:rPr lang="fi-FI" sz="2000" dirty="0" err="1"/>
              <a:t>every</a:t>
            </a:r>
            <a:r>
              <a:rPr lang="fi-FI" sz="2000" dirty="0"/>
              <a:t> </a:t>
            </a:r>
            <a:r>
              <a:rPr lang="fi-FI" sz="2000" dirty="0" err="1"/>
              <a:t>second</a:t>
            </a:r>
            <a:r>
              <a:rPr lang="fi-FI" sz="2000" dirty="0"/>
              <a:t> </a:t>
            </a:r>
            <a:r>
              <a:rPr lang="fi-FI" sz="2000" dirty="0" err="1"/>
              <a:t>beacon</a:t>
            </a:r>
            <a:r>
              <a:rPr lang="fi-FI" sz="2000" dirty="0"/>
              <a:t> is </a:t>
            </a:r>
            <a:r>
              <a:rPr lang="fi-FI" sz="2000" dirty="0" err="1"/>
              <a:t>received</a:t>
            </a:r>
            <a:r>
              <a:rPr lang="fi-FI" sz="2000" dirty="0"/>
              <a:t>) </a:t>
            </a:r>
            <a:r>
              <a:rPr lang="fi-FI" sz="2000" dirty="0" err="1"/>
              <a:t>or</a:t>
            </a:r>
            <a:r>
              <a:rPr lang="fi-FI" sz="2000" dirty="0"/>
              <a:t> 3 (</a:t>
            </a:r>
            <a:r>
              <a:rPr lang="fi-FI" sz="2000" dirty="0" err="1"/>
              <a:t>every</a:t>
            </a:r>
            <a:r>
              <a:rPr lang="fi-FI" sz="2000" dirty="0"/>
              <a:t> </a:t>
            </a:r>
            <a:r>
              <a:rPr lang="fi-FI" sz="2000" dirty="0" err="1"/>
              <a:t>fourth</a:t>
            </a:r>
            <a:r>
              <a:rPr lang="fi-FI" sz="2000" dirty="0"/>
              <a:t> </a:t>
            </a:r>
            <a:r>
              <a:rPr lang="fi-FI" sz="2000" dirty="0" err="1"/>
              <a:t>beacon</a:t>
            </a:r>
            <a:r>
              <a:rPr lang="fi-FI" sz="2000" dirty="0"/>
              <a:t> is </a:t>
            </a:r>
            <a:r>
              <a:rPr lang="fi-FI" sz="2000" dirty="0" err="1"/>
              <a:t>received</a:t>
            </a:r>
            <a:r>
              <a:rPr lang="fi-FI" sz="2000" dirty="0"/>
              <a:t>)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fi-FI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181" y="4303713"/>
            <a:ext cx="5302250" cy="2171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67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Simulation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for </a:t>
            </a:r>
            <a:r>
              <a:rPr lang="fi-FI" dirty="0" smtClean="0"/>
              <a:t>U-APSD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Non</a:t>
            </a:r>
            <a:r>
              <a:rPr lang="fi-FI" dirty="0" smtClean="0"/>
              <a:t>-AP STA </a:t>
            </a:r>
            <a:r>
              <a:rPr lang="fi-FI" dirty="0" err="1" smtClean="0"/>
              <a:t>transmitted</a:t>
            </a:r>
            <a:r>
              <a:rPr lang="fi-FI" dirty="0" smtClean="0"/>
              <a:t> </a:t>
            </a:r>
            <a:r>
              <a:rPr lang="fi-FI" dirty="0" err="1" smtClean="0"/>
              <a:t>VoIP</a:t>
            </a:r>
            <a:r>
              <a:rPr lang="fi-FI" dirty="0" smtClean="0"/>
              <a:t> in Active </a:t>
            </a:r>
            <a:r>
              <a:rPr lang="fi-FI" dirty="0" err="1" smtClean="0"/>
              <a:t>mode</a:t>
            </a:r>
            <a:r>
              <a:rPr lang="fi-FI" dirty="0" smtClean="0"/>
              <a:t> and </a:t>
            </a:r>
            <a:r>
              <a:rPr lang="fi-FI" dirty="0" err="1" smtClean="0"/>
              <a:t>with</a:t>
            </a:r>
            <a:r>
              <a:rPr lang="fi-FI" dirty="0" smtClean="0"/>
              <a:t> U-APSD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results</a:t>
            </a:r>
            <a:r>
              <a:rPr lang="fi-FI" dirty="0" smtClean="0"/>
              <a:t> </a:t>
            </a:r>
            <a:r>
              <a:rPr lang="fi-FI" dirty="0" err="1" smtClean="0"/>
              <a:t>provide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operation</a:t>
            </a:r>
            <a:r>
              <a:rPr lang="fi-FI" dirty="0" smtClean="0"/>
              <a:t> </a:t>
            </a:r>
            <a:r>
              <a:rPr lang="fi-FI" dirty="0" err="1" smtClean="0"/>
              <a:t>percentages</a:t>
            </a:r>
            <a:r>
              <a:rPr lang="fi-FI" dirty="0" smtClean="0"/>
              <a:t> in </a:t>
            </a:r>
            <a:r>
              <a:rPr lang="fi-FI" dirty="0" err="1" smtClean="0"/>
              <a:t>specific</a:t>
            </a:r>
            <a:r>
              <a:rPr lang="fi-FI" dirty="0" smtClean="0"/>
              <a:t> PHY </a:t>
            </a:r>
            <a:r>
              <a:rPr lang="fi-FI" dirty="0" err="1" smtClean="0"/>
              <a:t>operation</a:t>
            </a:r>
            <a:r>
              <a:rPr lang="fi-FI" dirty="0" smtClean="0"/>
              <a:t> </a:t>
            </a:r>
            <a:r>
              <a:rPr lang="fi-FI" dirty="0" err="1" smtClean="0"/>
              <a:t>modes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001974"/>
              </p:ext>
            </p:extLst>
          </p:nvPr>
        </p:nvGraphicFramePr>
        <p:xfrm>
          <a:off x="775247" y="3789040"/>
          <a:ext cx="7397153" cy="2241425"/>
        </p:xfrm>
        <a:graphic>
          <a:graphicData uri="http://schemas.openxmlformats.org/drawingml/2006/table">
            <a:tbl>
              <a:tblPr/>
              <a:tblGrid>
                <a:gridCol w="771475"/>
                <a:gridCol w="567755"/>
                <a:gridCol w="669615"/>
                <a:gridCol w="701003"/>
                <a:gridCol w="669615"/>
                <a:gridCol w="669615"/>
                <a:gridCol w="669615"/>
                <a:gridCol w="669615"/>
                <a:gridCol w="669615"/>
                <a:gridCol w="669615"/>
                <a:gridCol w="669615"/>
              </a:tblGrid>
              <a:tr h="28017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Non-AP 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 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mechanism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DTIM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PS-Timeout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97,84 %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97,84 %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U-APSD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97,59 %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97,88 %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U-APSD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97,73 %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97,88 %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2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dirty="0"/>
              <a:t>P</a:t>
            </a:r>
            <a:r>
              <a:rPr lang="en-US" dirty="0" smtClean="0"/>
              <a:t>ower </a:t>
            </a:r>
            <a:r>
              <a:rPr lang="en-US" dirty="0"/>
              <a:t>C</a:t>
            </a:r>
            <a:r>
              <a:rPr lang="en-US" dirty="0" smtClean="0"/>
              <a:t>onsumption </a:t>
            </a:r>
            <a:br>
              <a:rPr lang="en-US" dirty="0" smtClean="0"/>
            </a:br>
            <a:r>
              <a:rPr lang="en-US" dirty="0" smtClean="0"/>
              <a:t>Proposed Power State Parameters 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904" y="2060848"/>
            <a:ext cx="92890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Voltage </a:t>
            </a:r>
            <a:r>
              <a:rPr lang="en-GB" sz="20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= 1.1 </a:t>
            </a:r>
            <a:r>
              <a:rPr lang="en-GB" sz="20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V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Bandwidth </a:t>
            </a:r>
            <a:r>
              <a:rPr lang="en-GB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= { 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 </a:t>
            </a:r>
            <a:r>
              <a:rPr lang="en-GB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MHz }, Band = { 2.4 GHz, 5 GHz }, NSS = { 1 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},</a:t>
            </a:r>
            <a:r>
              <a:rPr lang="en-US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Number </a:t>
            </a:r>
            <a:r>
              <a:rPr lang="en-GB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of TX/RX antennas = { 1 }, TX power per antenna = { 15 </a:t>
            </a:r>
            <a:r>
              <a:rPr lang="en-GB" sz="20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dBm</a:t>
            </a:r>
            <a:r>
              <a:rPr lang="en-GB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}</a:t>
            </a:r>
            <a:endParaRPr lang="en-US" sz="20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314999"/>
              </p:ext>
            </p:extLst>
          </p:nvPr>
        </p:nvGraphicFramePr>
        <p:xfrm>
          <a:off x="1962250" y="3068960"/>
          <a:ext cx="5822750" cy="3212950"/>
        </p:xfrm>
        <a:graphic>
          <a:graphicData uri="http://schemas.openxmlformats.org/drawingml/2006/table">
            <a:tbl>
              <a:tblPr/>
              <a:tblGrid>
                <a:gridCol w="793599"/>
                <a:gridCol w="5029151"/>
              </a:tblGrid>
              <a:tr h="733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b="1" dirty="0"/>
                        <a:t>Power State</a:t>
                      </a:r>
                      <a:endParaRPr lang="en-US" b="1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b="1" dirty="0" err="1" smtClean="0"/>
                        <a:t>Average</a:t>
                      </a:r>
                      <a:r>
                        <a:rPr lang="fi-FI" b="1" dirty="0" smtClean="0"/>
                        <a:t> </a:t>
                      </a:r>
                      <a:r>
                        <a:rPr lang="fi-FI" b="1" dirty="0" err="1" smtClean="0"/>
                        <a:t>Current</a:t>
                      </a:r>
                      <a:r>
                        <a:rPr lang="fi-FI" b="1" dirty="0" smtClean="0"/>
                        <a:t> </a:t>
                      </a:r>
                      <a:r>
                        <a:rPr lang="fi-FI" b="1" dirty="0" err="1" smtClean="0"/>
                        <a:t>Consumption</a:t>
                      </a:r>
                      <a:r>
                        <a:rPr lang="fi-FI" b="1" dirty="0" smtClean="0"/>
                        <a:t> [mA]</a:t>
                      </a:r>
                      <a:endParaRPr lang="en-US" b="1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dirty="0" smtClean="0"/>
                        <a:t>Transmit [mA]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280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dirty="0" smtClean="0"/>
                        <a:t>Receive [mA]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dirty="0" smtClean="0"/>
                        <a:t>Listen [mA]</a:t>
                      </a: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dirty="0" smtClean="0"/>
                        <a:t>Sleep [mA]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0.003</a:t>
                      </a:r>
                      <a:endParaRPr lang="en-US" dirty="0"/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1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Calculating Power Consumption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Average Energy Per Bit Calculation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Total energy: the new E</a:t>
            </a:r>
            <a:r>
              <a:rPr lang="en-US" baseline="-25000" dirty="0" smtClean="0"/>
              <a:t>i+1</a:t>
            </a:r>
            <a:r>
              <a:rPr lang="en-US" dirty="0" smtClean="0"/>
              <a:t> value during the period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, t</a:t>
            </a:r>
            <a:r>
              <a:rPr lang="en-US" baseline="-25000" dirty="0" smtClean="0"/>
              <a:t>i+1</a:t>
            </a:r>
            <a:r>
              <a:rPr lang="en-US" dirty="0" smtClean="0"/>
              <a:t>) as follows: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Average energy Per Bit: </a:t>
            </a: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185863" y="2924175"/>
          <a:ext cx="2162175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公式" r:id="rId4" imgW="1650960" imgH="1320480" progId="Equation.3">
                  <p:embed/>
                </p:oleObj>
              </mc:Choice>
              <mc:Fallback>
                <p:oleObj name="公式" r:id="rId4" imgW="16509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2924175"/>
                        <a:ext cx="2162175" cy="172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936" y="2636912"/>
            <a:ext cx="4896544" cy="20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115616" y="5110163"/>
          <a:ext cx="4633913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公式" r:id="rId7" imgW="3682800" imgH="939600" progId="Equation.3">
                  <p:embed/>
                </p:oleObj>
              </mc:Choice>
              <mc:Fallback>
                <p:oleObj name="公式" r:id="rId7" imgW="36828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110163"/>
                        <a:ext cx="4633913" cy="1182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898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1548</TotalTime>
  <Words>801</Words>
  <Application>Microsoft Office PowerPoint</Application>
  <PresentationFormat>On-screen Show (4:3)</PresentationFormat>
  <Paragraphs>247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Times New Roman</vt:lpstr>
      <vt:lpstr>Office Theme</vt:lpstr>
      <vt:lpstr>Microsoft Word 97 - 2003 Document</vt:lpstr>
      <vt:lpstr>公式</vt:lpstr>
      <vt:lpstr>Equation</vt:lpstr>
      <vt:lpstr>Power Save Calibration</vt:lpstr>
      <vt:lpstr>Abstract</vt:lpstr>
      <vt:lpstr>Power Save Calibration</vt:lpstr>
      <vt:lpstr>PSM Test</vt:lpstr>
      <vt:lpstr>Simulation results for PSM Test</vt:lpstr>
      <vt:lpstr>U-APSD test</vt:lpstr>
      <vt:lpstr>Simulation results for U-APSD</vt:lpstr>
      <vt:lpstr>Calculating Power Consumption  Proposed Power State Parameters </vt:lpstr>
      <vt:lpstr>Calculating Power Consumption  Average Energy Per Bit Calculation</vt:lpstr>
      <vt:lpstr>Power Consumption of U-ASPD and active mode</vt:lpstr>
      <vt:lpstr>Summary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Save Calibration Results</dc:title>
  <dc:creator>Kneckt Jarkko (Nokia-CTO/Espoo)</dc:creator>
  <cp:lastModifiedBy>Kneckt Jarkko (Nokia-CTO/Espoo)</cp:lastModifiedBy>
  <cp:revision>36</cp:revision>
  <cp:lastPrinted>1601-01-01T00:00:00Z</cp:lastPrinted>
  <dcterms:created xsi:type="dcterms:W3CDTF">2014-11-03T22:45:32Z</dcterms:created>
  <dcterms:modified xsi:type="dcterms:W3CDTF">2015-01-12T14:49:31Z</dcterms:modified>
</cp:coreProperties>
</file>