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0" r:id="rId2"/>
    <p:sldId id="324" r:id="rId3"/>
    <p:sldId id="318" r:id="rId4"/>
    <p:sldId id="325" r:id="rId5"/>
    <p:sldId id="326" r:id="rId6"/>
    <p:sldId id="327" r:id="rId7"/>
    <p:sldId id="328" r:id="rId8"/>
    <p:sldId id="291" r:id="rId9"/>
    <p:sldId id="311" r:id="rId10"/>
    <p:sldId id="308" r:id="rId11"/>
    <p:sldId id="309" r:id="rId12"/>
    <p:sldId id="312" r:id="rId13"/>
    <p:sldId id="314" r:id="rId14"/>
    <p:sldId id="315" r:id="rId15"/>
    <p:sldId id="313" r:id="rId16"/>
    <p:sldId id="306" r:id="rId17"/>
    <p:sldId id="307" r:id="rId18"/>
    <p:sldId id="278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1095" autoAdjust="0"/>
  </p:normalViewPr>
  <p:slideViewPr>
    <p:cSldViewPr>
      <p:cViewPr>
        <p:scale>
          <a:sx n="75" d="100"/>
          <a:sy n="75" d="100"/>
        </p:scale>
        <p:origin x="-135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88216" y="6475413"/>
            <a:ext cx="23557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88216" y="6475413"/>
            <a:ext cx="2355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Jiayin Zhang, et al.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802.11-15/xxxxr0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__2.docx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3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__5.docx"/><Relationship Id="rId4" Type="http://schemas.openxmlformats.org/officeDocument/2006/relationships/package" Target="../embeddings/Microsoft_Office_Word___4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6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Office_Word___8.docx"/><Relationship Id="rId4" Type="http://schemas.openxmlformats.org/officeDocument/2006/relationships/package" Target="../embeddings/Microsoft_Office_Word___7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9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__11.docx"/><Relationship Id="rId4" Type="http://schemas.openxmlformats.org/officeDocument/2006/relationships/package" Target="../embeddings/Microsoft_Office_Word___10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2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__15.docx"/><Relationship Id="rId5" Type="http://schemas.openxmlformats.org/officeDocument/2006/relationships/package" Target="../embeddings/Microsoft_Office_Word___14.docx"/><Relationship Id="rId4" Type="http://schemas.openxmlformats.org/officeDocument/2006/relationships/package" Target="../embeddings/Microsoft_Office_Word___1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6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Word___17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8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__20.docx"/><Relationship Id="rId4" Type="http://schemas.openxmlformats.org/officeDocument/2006/relationships/package" Target="../embeddings/Microsoft_Office_Word___19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system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2015-01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88216" y="6475413"/>
            <a:ext cx="23557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grpSp>
        <p:nvGrpSpPr>
          <p:cNvPr id="11" name="Group 8"/>
          <p:cNvGrpSpPr/>
          <p:nvPr/>
        </p:nvGrpSpPr>
        <p:grpSpPr>
          <a:xfrm>
            <a:off x="1219200" y="2514600"/>
            <a:ext cx="7391400" cy="5248275"/>
            <a:chOff x="1220638" y="1261268"/>
            <a:chExt cx="6481762" cy="5248275"/>
          </a:xfrm>
        </p:grpSpPr>
        <p:grpSp>
          <p:nvGrpSpPr>
            <p:cNvPr id="12" name="Group 11"/>
            <p:cNvGrpSpPr/>
            <p:nvPr/>
          </p:nvGrpSpPr>
          <p:grpSpPr>
            <a:xfrm>
              <a:off x="1220638" y="1261268"/>
              <a:ext cx="6481762" cy="373063"/>
              <a:chOff x="1141562" y="2743200"/>
              <a:chExt cx="6481762" cy="373063"/>
            </a:xfrm>
          </p:grpSpPr>
          <p:graphicFrame>
            <p:nvGraphicFramePr>
              <p:cNvPr id="14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1264285135"/>
                  </p:ext>
                </p:extLst>
              </p:nvPr>
            </p:nvGraphicFramePr>
            <p:xfrm>
              <a:off x="1141562" y="2743200"/>
              <a:ext cx="6481762" cy="373063"/>
            </p:xfrm>
            <a:graphic>
              <a:graphicData uri="http://schemas.openxmlformats.org/presentationml/2006/ole">
                <p:oleObj spid="_x0000_s1026" name="Document" r:id="rId3" imgW="6482060" imgH="373228" progId="Word.Document.12">
                  <p:embed/>
                </p:oleObj>
              </a:graphicData>
            </a:graphic>
          </p:graphicFrame>
          <p:cxnSp>
            <p:nvCxnSpPr>
              <p:cNvPr id="15" name="Straight Connector 15"/>
              <p:cNvCxnSpPr/>
              <p:nvPr/>
            </p:nvCxnSpPr>
            <p:spPr bwMode="auto">
              <a:xfrm>
                <a:off x="1143000" y="2743200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aphicFrame>
          <p:nvGraphicFramePr>
            <p:cNvPr id="1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4051204989"/>
                </p:ext>
              </p:extLst>
            </p:nvPr>
          </p:nvGraphicFramePr>
          <p:xfrm>
            <a:off x="1220638" y="1461293"/>
            <a:ext cx="6467475" cy="5048250"/>
          </p:xfrm>
          <a:graphic>
            <a:graphicData uri="http://schemas.openxmlformats.org/presentationml/2006/ole">
              <p:oleObj spid="_x0000_s1027" name="文档" r:id="rId4" imgW="6474858" imgH="5054221" progId="Word.Document.12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in 11n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is a mixed format for 11n PPDU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11n receivers acquire synchronization through legacy preamble and decide whether 11n PPDU format by checking the phase rotation of the first HT-SIG symbol.</a:t>
            </a:r>
          </a:p>
          <a:p>
            <a:r>
              <a:rPr lang="en-US" altLang="zh-CN" dirty="0" smtClean="0"/>
              <a:t>Legacy receivers (11a) will detect legacy preamble and decode/defer the rest of PPDU by the time duration indicated in the L-SIG 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76500"/>
            <a:ext cx="73437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in 11ac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11ac keeps the mixed format PPDU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11ac receivers acquire synchronization and PPDU length in the legacy preamble and decide whether 11ac PPDU format by the phase rotation of 2 successive VHT-SIG-A symbols.</a:t>
            </a:r>
          </a:p>
          <a:p>
            <a:r>
              <a:rPr lang="en-US" altLang="zh-CN" dirty="0" smtClean="0"/>
              <a:t>Legacy receiver (11n/a) regard 11ac PPDU as 11a PPDU and decode/defer the rest of PPDU by the time duration indicated in the L-SIG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514600"/>
            <a:ext cx="7896225" cy="111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PPDU</a:t>
            </a:r>
            <a:br>
              <a:rPr lang="en-US" altLang="zh-CN" dirty="0" smtClean="0"/>
            </a:br>
            <a:r>
              <a:rPr lang="en-US" altLang="zh-CN" dirty="0" smtClean="0"/>
              <a:t>- legacy preamble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In order to keep backward compatibility with legacy devices(11a/n/ac), it is straightforward to </a:t>
            </a:r>
            <a:r>
              <a:rPr lang="en-US" altLang="zh-CN" dirty="0" err="1" smtClean="0"/>
              <a:t>prepend</a:t>
            </a:r>
            <a:r>
              <a:rPr lang="en-US" altLang="zh-CN" dirty="0" smtClean="0"/>
              <a:t> a legacy preamble before each 11ax PPDU.</a:t>
            </a:r>
          </a:p>
          <a:p>
            <a:pPr lvl="1"/>
            <a:r>
              <a:rPr lang="en-US" altLang="zh-CN" dirty="0" smtClean="0"/>
              <a:t>11ax receiver can initially acquire synchronization through L-STF and L-LTF, and also channel estimation to decode </a:t>
            </a:r>
            <a:r>
              <a:rPr lang="en-US" altLang="zh-CN" dirty="0" smtClean="0"/>
              <a:t>11ax </a:t>
            </a:r>
            <a:r>
              <a:rPr lang="en-US" altLang="zh-CN" dirty="0" smtClean="0"/>
              <a:t>preamble.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2"/>
            <a:endParaRPr lang="en-US" altLang="zh-CN" sz="2000" dirty="0" smtClean="0"/>
          </a:p>
          <a:p>
            <a:pPr lvl="2"/>
            <a:endParaRPr lang="en-US" altLang="zh-CN" sz="2000" dirty="0" smtClean="0"/>
          </a:p>
          <a:p>
            <a:pPr lvl="1"/>
            <a:r>
              <a:rPr lang="en-US" altLang="zh-CN" dirty="0" smtClean="0"/>
              <a:t>Legacy STA can detect the PPDU existence and defer their transmission by the LENGTH indicated in L-SIG. </a:t>
            </a:r>
          </a:p>
          <a:p>
            <a:pPr lvl="2"/>
            <a:r>
              <a:rPr lang="en-US" altLang="zh-CN" sz="2000" dirty="0" smtClean="0"/>
              <a:t>It is more reliable(-82dBm) and energy efficient than ED to prevent the unexpected interference from legacy STA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矩形 7"/>
          <p:cNvSpPr/>
          <p:nvPr/>
        </p:nvSpPr>
        <p:spPr bwMode="auto">
          <a:xfrm>
            <a:off x="1828800" y="38862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124200" y="38862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11ax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419600" y="3886200"/>
            <a:ext cx="27432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PPDU</a:t>
            </a:r>
            <a:br>
              <a:rPr lang="en-US" altLang="zh-CN" dirty="0" smtClean="0"/>
            </a:br>
            <a:r>
              <a:rPr lang="en-US" altLang="zh-CN" dirty="0" smtClean="0"/>
              <a:t>-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All intended 11n/ac receivers decode HT-SIG/VHT-SIG-A following legacy preamble to obtain common configuration information of the following PPDU.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11ax PPDU should also contain HE-SIG-A to carry some similar fields as in HT-SIG/VHT-SIG-A of 11n/ac, e.g. BW, GI.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HE-SIG-A uses 64-FFT on each 20MHz channel</a:t>
            </a:r>
          </a:p>
          <a:p>
            <a:pPr lvl="1"/>
            <a:r>
              <a:rPr lang="en-US" altLang="zh-CN" dirty="0" smtClean="0"/>
              <a:t>Receiver can do coherent detection of HE-SIG-A based on the CSI estimation from L-LTF.</a:t>
            </a:r>
          </a:p>
          <a:p>
            <a:pPr lvl="1"/>
            <a:r>
              <a:rPr lang="en-US" altLang="zh-CN" dirty="0" smtClean="0"/>
              <a:t>Legacy STA can be spoofed to receive a 11a/ac PPDU by specific design of modulation scheme.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structure for 11ax PPDU</a:t>
            </a:r>
            <a:br>
              <a:rPr lang="en-US" altLang="zh-CN" dirty="0" smtClean="0"/>
            </a:br>
            <a:r>
              <a:rPr lang="en-US" altLang="zh-CN" dirty="0" smtClean="0"/>
              <a:t>- for more than 20MHz channel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Similar to 11n/11ac, the legacy preamble and HE-SIG-A shall be duplicated on each 20MHz in order to maintain the reliability of carrier sensing and low PAPR at transmitter.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矩形 7"/>
          <p:cNvSpPr/>
          <p:nvPr/>
        </p:nvSpPr>
        <p:spPr bwMode="auto">
          <a:xfrm>
            <a:off x="2895600" y="3962400"/>
            <a:ext cx="2743200" cy="1752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3581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11ax </a:t>
            </a:r>
            <a:r>
              <a:rPr lang="en-US" altLang="zh-CN" dirty="0" smtClean="0"/>
              <a:t>Preamble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4495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…..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59436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*For illustration only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 bwMode="auto">
          <a:xfrm>
            <a:off x="1524000" y="39624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524000" y="44196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524000" y="48768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1524000" y="5334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048000" y="39624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3048000" y="44196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3048000" y="48768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3048000" y="5334000"/>
            <a:ext cx="1219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5715000" y="3962400"/>
            <a:ext cx="1828800" cy="1752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presentation, we proposed to </a:t>
            </a:r>
            <a:r>
              <a:rPr lang="en-US" altLang="zh-CN" dirty="0" err="1" smtClean="0"/>
              <a:t>prepend</a:t>
            </a:r>
            <a:r>
              <a:rPr lang="en-US" altLang="zh-CN" dirty="0" smtClean="0"/>
              <a:t> legacy preamble for 11ax PPDU duplicated on each 20MHz for the backward compatibility with legacy devices.</a:t>
            </a:r>
          </a:p>
          <a:p>
            <a:r>
              <a:rPr lang="en-US" altLang="zh-CN" dirty="0" smtClean="0"/>
              <a:t>HE-SIG-A transmitted with 64-FFT duplicated on each 20MHz is used to indicate common control information.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Do you agree to add the following text into 11ax SFD </a:t>
            </a:r>
          </a:p>
          <a:p>
            <a:pPr lvl="0">
              <a:buNone/>
            </a:pPr>
            <a:r>
              <a:rPr lang="en-US" altLang="zh-CN" i="1" dirty="0" smtClean="0"/>
              <a:t>	</a:t>
            </a:r>
            <a:r>
              <a:rPr lang="en-US" altLang="zh-CN" i="1" dirty="0" err="1" smtClean="0"/>
              <a:t>x.y.z</a:t>
            </a:r>
            <a:r>
              <a:rPr lang="en-US" altLang="zh-CN" i="1" dirty="0" smtClean="0"/>
              <a:t> </a:t>
            </a:r>
            <a:r>
              <a:rPr lang="en-GB" altLang="zh-CN" i="1" dirty="0" smtClean="0"/>
              <a:t>an 802.11ax PPDU shall have a legacy preamble duplicated on each 20 MHz for backward compatibility with legacy devices?</a:t>
            </a:r>
            <a:endParaRPr lang="zh-CN" altLang="zh-CN" i="1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</a:t>
            </a:r>
          </a:p>
          <a:p>
            <a:r>
              <a:rPr lang="en-US" altLang="zh-CN" dirty="0" smtClean="0"/>
              <a:t>N</a:t>
            </a:r>
          </a:p>
          <a:p>
            <a:r>
              <a:rPr lang="en-US" altLang="zh-CN" dirty="0" smtClean="0"/>
              <a:t>ABS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Do you agree to add the following text into 11ax SFD</a:t>
            </a:r>
          </a:p>
          <a:p>
            <a:pPr lvl="0">
              <a:buNone/>
            </a:pPr>
            <a:r>
              <a:rPr lang="en-US" altLang="zh-CN" dirty="0" smtClean="0"/>
              <a:t>     </a:t>
            </a:r>
            <a:r>
              <a:rPr lang="en-US" altLang="zh-CN" dirty="0" err="1" smtClean="0"/>
              <a:t>x.y.z</a:t>
            </a:r>
            <a:r>
              <a:rPr lang="en-US" altLang="zh-CN" dirty="0" smtClean="0"/>
              <a:t> </a:t>
            </a:r>
            <a:r>
              <a:rPr lang="en-GB" altLang="zh-CN" i="1" dirty="0" smtClean="0"/>
              <a:t>HE-SIG-A using 64-FFT duplicated on each 20MHz is sent after the legacy preamble to indicate common control information?</a:t>
            </a:r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endParaRPr lang="en-GB" altLang="zh-CN" dirty="0" smtClean="0"/>
          </a:p>
          <a:p>
            <a:pPr lvl="0"/>
            <a:r>
              <a:rPr lang="en-GB" altLang="zh-CN" dirty="0" smtClean="0"/>
              <a:t>Y</a:t>
            </a:r>
          </a:p>
          <a:p>
            <a:pPr lvl="0"/>
            <a:r>
              <a:rPr lang="en-GB" altLang="zh-CN" dirty="0" smtClean="0"/>
              <a:t>N</a:t>
            </a:r>
          </a:p>
          <a:p>
            <a:pPr lvl="0"/>
            <a:r>
              <a:rPr lang="en-GB" altLang="zh-CN" dirty="0" smtClean="0"/>
              <a:t>ABS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  <a:endParaRPr lang="en-US" altLang="zh-CN" b="0" dirty="0" smtClean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内容占位符 17"/>
          <p:cNvGraphicFramePr>
            <a:graphicFrameLocks noGrp="1"/>
          </p:cNvGraphicFramePr>
          <p:nvPr>
            <p:ph idx="1"/>
          </p:nvPr>
        </p:nvGraphicFramePr>
        <p:xfrm>
          <a:off x="914401" y="1516063"/>
          <a:ext cx="6476999" cy="990600"/>
        </p:xfrm>
        <a:graphic>
          <a:graphicData uri="http://schemas.openxmlformats.org/drawingml/2006/table">
            <a:tbl>
              <a:tblPr/>
              <a:tblGrid>
                <a:gridCol w="1119447"/>
                <a:gridCol w="840970"/>
                <a:gridCol w="1842655"/>
                <a:gridCol w="1184563"/>
                <a:gridCol w="1489364"/>
              </a:tblGrid>
              <a:tr h="333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Yunsong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 Yang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CN" sz="1050" kern="100" dirty="0" err="1" smtClean="0">
                          <a:latin typeface="Calibri"/>
                          <a:cs typeface="Arial"/>
                        </a:rPr>
                        <a:t>Huawei</a:t>
                      </a:r>
                      <a:endParaRPr lang="zh-CN" sz="1050" kern="100" dirty="0">
                        <a:latin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10180 Telesis Court, Suite 365, San Diego, CA  92121 NA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yangyunsong@huawei.com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Zhou Lan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F1-17, </a:t>
                      </a: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Huawei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 Base, </a:t>
                      </a: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Bantian</a:t>
                      </a: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, </a:t>
                      </a:r>
                      <a:r>
                        <a:rPr lang="en-US" sz="1000" kern="100" dirty="0" err="1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SHenzhen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+86-18565826350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Lanzhou1@huawei.com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Junghoon Suh</a:t>
                      </a:r>
                      <a:endParaRPr lang="zh-CN" sz="1100" kern="10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303 Terry Fox, Suite 400 Kanata, Ottawa, Canada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 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Arial"/>
                        </a:rPr>
                        <a:t>Junghoon.Suh@huawei.com</a:t>
                      </a:r>
                      <a:endParaRPr lang="zh-CN" sz="1100" kern="100" dirty="0">
                        <a:latin typeface="Times New Roman"/>
                        <a:ea typeface="宋体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2" name="Group 26"/>
          <p:cNvGrpSpPr/>
          <p:nvPr/>
        </p:nvGrpSpPr>
        <p:grpSpPr>
          <a:xfrm>
            <a:off x="914400" y="2506663"/>
            <a:ext cx="7086600" cy="3171825"/>
            <a:chOff x="1152525" y="2933701"/>
            <a:chExt cx="6467475" cy="3171825"/>
          </a:xfrm>
        </p:grpSpPr>
        <p:graphicFrame>
          <p:nvGraphicFramePr>
            <p:cNvPr id="1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635662941"/>
                </p:ext>
              </p:extLst>
            </p:nvPr>
          </p:nvGraphicFramePr>
          <p:xfrm>
            <a:off x="1152525" y="4076701"/>
            <a:ext cx="6467475" cy="2028825"/>
          </p:xfrm>
          <a:graphic>
            <a:graphicData uri="http://schemas.openxmlformats.org/presentationml/2006/ole">
              <p:oleObj spid="_x0000_s29700" name="Document" r:id="rId3" imgW="6482060" imgH="2033140" progId="Word.Document.12">
                <p:embed/>
              </p:oleObj>
            </a:graphicData>
          </a:graphic>
        </p:graphicFrame>
        <p:graphicFrame>
          <p:nvGraphicFramePr>
            <p:cNvPr id="14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647515241"/>
                </p:ext>
              </p:extLst>
            </p:nvPr>
          </p:nvGraphicFramePr>
          <p:xfrm>
            <a:off x="1152525" y="2933701"/>
            <a:ext cx="6467475" cy="1314450"/>
          </p:xfrm>
          <a:graphic>
            <a:graphicData uri="http://schemas.openxmlformats.org/presentationml/2006/ole">
              <p:oleObj spid="_x0000_s29701" name="文档" r:id="rId4" imgW="6474858" imgH="1316020" progId="Word.Document.12">
                <p:embed/>
              </p:oleObj>
            </a:graphicData>
          </a:graphic>
        </p:graphicFrame>
      </p:grpSp>
      <p:grpSp>
        <p:nvGrpSpPr>
          <p:cNvPr id="15" name="Group 25"/>
          <p:cNvGrpSpPr/>
          <p:nvPr/>
        </p:nvGrpSpPr>
        <p:grpSpPr>
          <a:xfrm>
            <a:off x="911076" y="1295400"/>
            <a:ext cx="7166124" cy="373063"/>
            <a:chOff x="1141562" y="2743200"/>
            <a:chExt cx="6481762" cy="373063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808565624"/>
                </p:ext>
              </p:extLst>
            </p:nvPr>
          </p:nvGraphicFramePr>
          <p:xfrm>
            <a:off x="1141562" y="2743200"/>
            <a:ext cx="6481762" cy="373063"/>
          </p:xfrm>
          <a:graphic>
            <a:graphicData uri="http://schemas.openxmlformats.org/presentationml/2006/ole">
              <p:oleObj spid="_x0000_s29702" name="Document" r:id="rId5" imgW="6482060" imgH="373228" progId="Word.Document.12">
                <p:embed/>
              </p:oleObj>
            </a:graphicData>
          </a:graphic>
        </p:graphicFrame>
        <p:cxnSp>
          <p:nvCxnSpPr>
            <p:cNvPr id="17" name="Straight Connector 20"/>
            <p:cNvCxnSpPr/>
            <p:nvPr/>
          </p:nvCxnSpPr>
          <p:spPr bwMode="auto">
            <a:xfrm>
              <a:off x="1143000" y="2743200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Ron Porat,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8382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2" name="Group 13"/>
          <p:cNvGrpSpPr/>
          <p:nvPr/>
        </p:nvGrpSpPr>
        <p:grpSpPr>
          <a:xfrm>
            <a:off x="1362375" y="1371600"/>
            <a:ext cx="6791025" cy="5173663"/>
            <a:chOff x="1331913" y="1371600"/>
            <a:chExt cx="6486225" cy="517366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038306511"/>
                </p:ext>
              </p:extLst>
            </p:nvPr>
          </p:nvGraphicFramePr>
          <p:xfrm>
            <a:off x="1331913" y="1576388"/>
            <a:ext cx="6481762" cy="2560637"/>
          </p:xfrm>
          <a:graphic>
            <a:graphicData uri="http://schemas.openxmlformats.org/presentationml/2006/ole">
              <p:oleObj spid="_x0000_s23554" name="文档" r:id="rId3" imgW="6474858" imgH="2560767" progId="Word.Document.12">
                <p:embed/>
              </p:oleObj>
            </a:graphicData>
          </a:graphic>
        </p:graphicFrame>
        <p:grpSp>
          <p:nvGrpSpPr>
            <p:cNvPr id="3" name="Group 8"/>
            <p:cNvGrpSpPr/>
            <p:nvPr/>
          </p:nvGrpSpPr>
          <p:grpSpPr>
            <a:xfrm>
              <a:off x="1334938" y="1371600"/>
              <a:ext cx="6481762" cy="373063"/>
              <a:chOff x="1141562" y="2743200"/>
              <a:chExt cx="6481762" cy="373063"/>
            </a:xfrm>
          </p:grpSpPr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1534690077"/>
                  </p:ext>
                </p:extLst>
              </p:nvPr>
            </p:nvGraphicFramePr>
            <p:xfrm>
              <a:off x="1141562" y="2743200"/>
              <a:ext cx="6481762" cy="373063"/>
            </p:xfrm>
            <a:graphic>
              <a:graphicData uri="http://schemas.openxmlformats.org/presentationml/2006/ole">
                <p:oleObj spid="_x0000_s23555" name="Document" r:id="rId4" imgW="6482060" imgH="373228" progId="Word.Document.12">
                  <p:embed/>
                </p:oleObj>
              </a:graphicData>
            </a:graphic>
          </p:graphicFrame>
          <p:cxnSp>
            <p:nvCxnSpPr>
              <p:cNvPr id="11" name="Straight Connector 10"/>
              <p:cNvCxnSpPr/>
              <p:nvPr/>
            </p:nvCxnSpPr>
            <p:spPr bwMode="auto">
              <a:xfrm>
                <a:off x="1143000" y="2743200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980284549"/>
                </p:ext>
              </p:extLst>
            </p:nvPr>
          </p:nvGraphicFramePr>
          <p:xfrm>
            <a:off x="1336376" y="3962400"/>
            <a:ext cx="6481762" cy="2582863"/>
          </p:xfrm>
          <a:graphic>
            <a:graphicData uri="http://schemas.openxmlformats.org/presentationml/2006/ole">
              <p:oleObj spid="_x0000_s23556" name="Document" r:id="rId5" imgW="6482060" imgH="2582365" progId="Word.Document.12">
                <p:embed/>
              </p:oleObj>
            </a:graphicData>
          </a:graphic>
        </p:graphicFrame>
      </p:grpSp>
    </p:spTree>
    <p:extLst>
      <p:ext uri="{BB962C8B-B14F-4D97-AF65-F5344CB8AC3E}">
        <p14:creationId xmlns=""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8" name="Group 19"/>
          <p:cNvGrpSpPr/>
          <p:nvPr/>
        </p:nvGrpSpPr>
        <p:grpSpPr>
          <a:xfrm>
            <a:off x="909053" y="1219200"/>
            <a:ext cx="6863347" cy="4808033"/>
            <a:chOff x="1219200" y="1447800"/>
            <a:chExt cx="6482347" cy="4808033"/>
          </a:xfrm>
        </p:grpSpPr>
        <p:grpSp>
          <p:nvGrpSpPr>
            <p:cNvPr id="9" name="Group 11"/>
            <p:cNvGrpSpPr/>
            <p:nvPr/>
          </p:nvGrpSpPr>
          <p:grpSpPr>
            <a:xfrm>
              <a:off x="1219200" y="1447800"/>
              <a:ext cx="6481762" cy="373063"/>
              <a:chOff x="1141562" y="2743200"/>
              <a:chExt cx="6481762" cy="373063"/>
            </a:xfrm>
          </p:grpSpPr>
          <p:graphicFrame>
            <p:nvGraphicFramePr>
              <p:cNvPr id="13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47176776"/>
                  </p:ext>
                </p:extLst>
              </p:nvPr>
            </p:nvGraphicFramePr>
            <p:xfrm>
              <a:off x="1141562" y="2743200"/>
              <a:ext cx="6481762" cy="373063"/>
            </p:xfrm>
            <a:graphic>
              <a:graphicData uri="http://schemas.openxmlformats.org/presentationml/2006/ole">
                <p:oleObj spid="_x0000_s31746" name="Document" r:id="rId3" imgW="6482060" imgH="373228" progId="Word.Document.12">
                  <p:embed/>
                </p:oleObj>
              </a:graphicData>
            </a:graphic>
          </p:graphicFrame>
          <p:cxnSp>
            <p:nvCxnSpPr>
              <p:cNvPr id="14" name="Straight Connector 15"/>
              <p:cNvCxnSpPr/>
              <p:nvPr/>
            </p:nvCxnSpPr>
            <p:spPr bwMode="auto">
              <a:xfrm>
                <a:off x="1143000" y="2743200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aphicFrame>
          <p:nvGraphicFramePr>
            <p:cNvPr id="10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889066111"/>
                </p:ext>
              </p:extLst>
            </p:nvPr>
          </p:nvGraphicFramePr>
          <p:xfrm>
            <a:off x="1225986" y="1657350"/>
            <a:ext cx="6470214" cy="2228850"/>
          </p:xfrm>
          <a:graphic>
            <a:graphicData uri="http://schemas.openxmlformats.org/presentationml/2006/ole">
              <p:oleObj spid="_x0000_s31747" name="Document" r:id="rId4" imgW="6482060" imgH="2236490" progId="Word.Document.12">
                <p:embed/>
              </p:oleObj>
            </a:graphicData>
          </a:graphic>
        </p:graphicFrame>
        <p:graphicFrame>
          <p:nvGraphicFramePr>
            <p:cNvPr id="11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676487142"/>
                </p:ext>
              </p:extLst>
            </p:nvPr>
          </p:nvGraphicFramePr>
          <p:xfrm>
            <a:off x="1225985" y="3711070"/>
            <a:ext cx="6475562" cy="2544763"/>
          </p:xfrm>
          <a:graphic>
            <a:graphicData uri="http://schemas.openxmlformats.org/presentationml/2006/ole">
              <p:oleObj spid="_x0000_s31748" name="Document" r:id="rId5" imgW="6482060" imgH="2544574" progId="Word.Document.12">
                <p:embed/>
              </p:oleObj>
            </a:graphicData>
          </a:graphic>
        </p:graphicFrame>
        <p:cxnSp>
          <p:nvCxnSpPr>
            <p:cNvPr id="12" name="Straight Connector 18"/>
            <p:cNvCxnSpPr/>
            <p:nvPr/>
          </p:nvCxnSpPr>
          <p:spPr bwMode="auto">
            <a:xfrm>
              <a:off x="1220638" y="6096000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8" name="Group 17"/>
          <p:cNvGrpSpPr/>
          <p:nvPr/>
        </p:nvGrpSpPr>
        <p:grpSpPr>
          <a:xfrm>
            <a:off x="914400" y="1143000"/>
            <a:ext cx="7467600" cy="5427662"/>
            <a:chOff x="1143000" y="1152525"/>
            <a:chExt cx="6483200" cy="5275262"/>
          </a:xfrm>
        </p:grpSpPr>
        <p:graphicFrame>
          <p:nvGraphicFramePr>
            <p:cNvPr id="9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922584228"/>
                </p:ext>
              </p:extLst>
            </p:nvPr>
          </p:nvGraphicFramePr>
          <p:xfrm>
            <a:off x="1143000" y="1371600"/>
            <a:ext cx="6481762" cy="585787"/>
          </p:xfrm>
          <a:graphic>
            <a:graphicData uri="http://schemas.openxmlformats.org/presentationml/2006/ole">
              <p:oleObj spid="_x0000_s32770" name="Document" r:id="rId3" imgW="6482060" imgH="585936" progId="Word.Document.12">
                <p:embed/>
              </p:oleObj>
            </a:graphicData>
          </a:graphic>
        </p:graphicFrame>
        <p:graphicFrame>
          <p:nvGraphicFramePr>
            <p:cNvPr id="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54126327"/>
                </p:ext>
              </p:extLst>
            </p:nvPr>
          </p:nvGraphicFramePr>
          <p:xfrm>
            <a:off x="1143000" y="1781175"/>
            <a:ext cx="6481762" cy="2582863"/>
          </p:xfrm>
          <a:graphic>
            <a:graphicData uri="http://schemas.openxmlformats.org/presentationml/2006/ole">
              <p:oleObj spid="_x0000_s32771" name="Document" r:id="rId4" imgW="6482060" imgH="2582365" progId="Word.Document.12">
                <p:embed/>
              </p:oleObj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440787567"/>
                </p:ext>
              </p:extLst>
            </p:nvPr>
          </p:nvGraphicFramePr>
          <p:xfrm>
            <a:off x="1143000" y="4191000"/>
            <a:ext cx="6481762" cy="2236787"/>
          </p:xfrm>
          <a:graphic>
            <a:graphicData uri="http://schemas.openxmlformats.org/presentationml/2006/ole">
              <p:oleObj spid="_x0000_s32772" name="Document" r:id="rId5" imgW="6482060" imgH="2236490" progId="Word.Document.12">
                <p:embed/>
              </p:oleObj>
            </a:graphicData>
          </a:graphic>
        </p:graphicFrame>
        <p:graphicFrame>
          <p:nvGraphicFramePr>
            <p:cNvPr id="12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05252824"/>
                </p:ext>
              </p:extLst>
            </p:nvPr>
          </p:nvGraphicFramePr>
          <p:xfrm>
            <a:off x="1144438" y="1166018"/>
            <a:ext cx="6481762" cy="373063"/>
          </p:xfrm>
          <a:graphic>
            <a:graphicData uri="http://schemas.openxmlformats.org/presentationml/2006/ole">
              <p:oleObj spid="_x0000_s32773" name="Document" r:id="rId6" imgW="6482060" imgH="373228" progId="Word.Document.12">
                <p:embed/>
              </p:oleObj>
            </a:graphicData>
          </a:graphic>
        </p:graphicFrame>
        <p:cxnSp>
          <p:nvCxnSpPr>
            <p:cNvPr id="13" name="Straight Connector 13"/>
            <p:cNvCxnSpPr/>
            <p:nvPr/>
          </p:nvCxnSpPr>
          <p:spPr bwMode="auto">
            <a:xfrm>
              <a:off x="1143000" y="1152525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69631968"/>
              </p:ext>
            </p:extLst>
          </p:nvPr>
        </p:nvGraphicFramePr>
        <p:xfrm>
          <a:off x="1299759" y="2114550"/>
          <a:ext cx="6853641" cy="3905250"/>
        </p:xfrm>
        <a:graphic>
          <a:graphicData uri="http://schemas.openxmlformats.org/presentationml/2006/ole">
            <p:oleObj spid="_x0000_s33795" name="Document" r:id="rId3" imgW="6482060" imgH="3912237" progId="Word.Document.12">
              <p:embed/>
            </p:oleObj>
          </a:graphicData>
        </a:graphic>
      </p:graphicFrame>
      <p:grpSp>
        <p:nvGrpSpPr>
          <p:cNvPr id="12" name="Group 7"/>
          <p:cNvGrpSpPr/>
          <p:nvPr/>
        </p:nvGrpSpPr>
        <p:grpSpPr>
          <a:xfrm>
            <a:off x="1295399" y="1901448"/>
            <a:ext cx="6868781" cy="376615"/>
            <a:chOff x="1143000" y="1387098"/>
            <a:chExt cx="6481762" cy="376615"/>
          </a:xfrm>
        </p:grpSpPr>
        <p:graphicFrame>
          <p:nvGraphicFramePr>
            <p:cNvPr id="1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1191061499"/>
                </p:ext>
              </p:extLst>
            </p:nvPr>
          </p:nvGraphicFramePr>
          <p:xfrm>
            <a:off x="1143000" y="1390650"/>
            <a:ext cx="6481762" cy="373063"/>
          </p:xfrm>
          <a:graphic>
            <a:graphicData uri="http://schemas.openxmlformats.org/presentationml/2006/ole">
              <p:oleObj spid="_x0000_s33796" name="Document" r:id="rId4" imgW="6482060" imgH="373228" progId="Word.Document.12">
                <p:embed/>
              </p:oleObj>
            </a:graphicData>
          </a:graphic>
        </p:graphicFrame>
        <p:cxnSp>
          <p:nvCxnSpPr>
            <p:cNvPr id="14" name="Straight Connector 2"/>
            <p:cNvCxnSpPr/>
            <p:nvPr/>
          </p:nvCxnSpPr>
          <p:spPr bwMode="auto">
            <a:xfrm>
              <a:off x="1143000" y="1387098"/>
              <a:ext cx="5943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7" name="Group 16"/>
          <p:cNvGrpSpPr/>
          <p:nvPr/>
        </p:nvGrpSpPr>
        <p:grpSpPr>
          <a:xfrm>
            <a:off x="914400" y="1295400"/>
            <a:ext cx="6858000" cy="5406730"/>
            <a:chOff x="910856" y="978195"/>
            <a:chExt cx="6480544" cy="5406730"/>
          </a:xfrm>
        </p:grpSpPr>
        <p:graphicFrame>
          <p:nvGraphicFramePr>
            <p:cNvPr id="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2164195653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p:oleObj spid="_x0000_s34818" name="Document" r:id="rId3" imgW="6482060" imgH="3882005" progId="Word.Document.12">
                <p:embed/>
              </p:oleObj>
            </a:graphicData>
          </a:graphic>
        </p:graphicFrame>
        <p:graphicFrame>
          <p:nvGraphicFramePr>
            <p:cNvPr id="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3220932786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p:oleObj spid="_x0000_s34819" name="Document" r:id="rId4" imgW="6482060" imgH="3902880" progId="Word.Document.12">
                <p:embed/>
              </p:oleObj>
            </a:graphicData>
          </a:graphic>
        </p:graphicFrame>
        <p:grpSp>
          <p:nvGrpSpPr>
            <p:cNvPr id="10" name="Group 12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1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467836059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p:oleObj spid="_x0000_s34820" name="Document" r:id="rId5" imgW="6482060" imgH="373228" progId="Word.Document.12">
                  <p:embed/>
                </p:oleObj>
              </a:graphicData>
            </a:graphic>
          </p:graphicFrame>
          <p:cxnSp>
            <p:nvCxnSpPr>
              <p:cNvPr id="12" name="Straight Connector 14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85800" y="6858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 this presentation, we discuss the backward compatibility requirement for 11ax devices from the perspectives of frame structure.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We propose to </a:t>
            </a:r>
            <a:r>
              <a:rPr lang="en-US" altLang="zh-CN" dirty="0" err="1" smtClean="0"/>
              <a:t>prepend</a:t>
            </a:r>
            <a:r>
              <a:rPr lang="en-US" altLang="zh-CN" dirty="0" smtClean="0"/>
              <a:t> legacy preamble </a:t>
            </a:r>
            <a:r>
              <a:rPr lang="en-GB" altLang="zh-CN" dirty="0" smtClean="0"/>
              <a:t>duplicated on each 20 MHz for</a:t>
            </a:r>
            <a:r>
              <a:rPr lang="en-US" altLang="zh-CN" dirty="0" smtClean="0"/>
              <a:t> each 11ax PPDU.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We also discuss the necessity of having HE-SIG-A in 11ax PPDU after legacy preamble.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88216" y="6475413"/>
            <a:ext cx="23557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Jiayin</a:t>
            </a:r>
            <a:r>
              <a:rPr lang="en-US" altLang="zh-CN" dirty="0" smtClean="0"/>
              <a:t> Zhang, et al. (</a:t>
            </a:r>
            <a:r>
              <a:rPr lang="en-US" altLang="zh-CN" dirty="0" err="1" smtClean="0"/>
              <a:t>Huawei</a:t>
            </a:r>
            <a:r>
              <a:rPr lang="en-US" altLang="zh-CN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 compatibility and Coexistence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the PAR&amp;CSD [1] of 11ax, the backward compatibility was defined as</a:t>
            </a:r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en-GB" altLang="zh-CN" sz="2000" dirty="0" smtClean="0"/>
              <a:t>“</a:t>
            </a:r>
            <a:r>
              <a:rPr lang="en-GB" altLang="zh-CN" sz="2000" i="1" dirty="0" smtClean="0"/>
              <a:t>This amendment defines operations in frequency bands between 1 GHz and 6 GHz. The new amendment shall enable </a:t>
            </a:r>
            <a:r>
              <a:rPr lang="en-GB" altLang="zh-CN" sz="2000" i="1" dirty="0" smtClean="0">
                <a:solidFill>
                  <a:srgbClr val="0070C0"/>
                </a:solidFill>
              </a:rPr>
              <a:t>backward compatibility and coexistence with legacy IEEE 802.11 devices </a:t>
            </a:r>
            <a:r>
              <a:rPr lang="en-GB" altLang="zh-CN" sz="2000" i="1" dirty="0" smtClean="0"/>
              <a:t>operating in the same band. ”</a:t>
            </a:r>
            <a:endParaRPr lang="en-US" altLang="zh-CN" sz="2000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11ax STA can decode legacy PPDU format operating in the same band.</a:t>
            </a:r>
          </a:p>
          <a:p>
            <a:r>
              <a:rPr lang="en-US" altLang="zh-CN" dirty="0" smtClean="0"/>
              <a:t>Legacy STAs can reliably detect 11ax preamble and defer its transmission within the packet duration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Jiayin Zhang, et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10613</TotalTime>
  <Words>925</Words>
  <Application>Microsoft Office PowerPoint</Application>
  <PresentationFormat>全屏显示(4:3)</PresentationFormat>
  <Paragraphs>166</Paragraphs>
  <Slides>18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1" baseType="lpstr">
      <vt:lpstr>802-11-Submission</vt:lpstr>
      <vt:lpstr>Document</vt:lpstr>
      <vt:lpstr>文档</vt:lpstr>
      <vt:lpstr>Preamble structure for 11ax system</vt:lpstr>
      <vt:lpstr>Authors (continued)</vt:lpstr>
      <vt:lpstr>幻灯片 3</vt:lpstr>
      <vt:lpstr>幻灯片 4</vt:lpstr>
      <vt:lpstr>幻灯片 5</vt:lpstr>
      <vt:lpstr>幻灯片 6</vt:lpstr>
      <vt:lpstr>幻灯片 7</vt:lpstr>
      <vt:lpstr>Abstract</vt:lpstr>
      <vt:lpstr>Backward compatibility and Coexistence</vt:lpstr>
      <vt:lpstr>Preamble in 11n</vt:lpstr>
      <vt:lpstr>Preamble in 11ac</vt:lpstr>
      <vt:lpstr>Preamble structure for 11ax PPDU - legacy preamble</vt:lpstr>
      <vt:lpstr>Preamble structure for 11ax PPDU - HE-SIG-A</vt:lpstr>
      <vt:lpstr>Preamble structure for 11ax PPDU - for more than 20MHz channel</vt:lpstr>
      <vt:lpstr>summary</vt:lpstr>
      <vt:lpstr>Straw Poll 1</vt:lpstr>
      <vt:lpstr>Straw Poll 2</vt:lpstr>
      <vt:lpstr>Reference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z00275092</cp:lastModifiedBy>
  <cp:revision>399</cp:revision>
  <cp:lastPrinted>1998-02-10T13:28:06Z</cp:lastPrinted>
  <dcterms:created xsi:type="dcterms:W3CDTF">2008-11-13T20:03:38Z</dcterms:created>
  <dcterms:modified xsi:type="dcterms:W3CDTF">2015-01-12T13:58:56Z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1421033359</vt:lpwstr>
  </property>
</Properties>
</file>