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68" r:id="rId2"/>
    <p:sldId id="257" r:id="rId3"/>
    <p:sldId id="258" r:id="rId4"/>
    <p:sldId id="259" r:id="rId5"/>
    <p:sldId id="260" r:id="rId6"/>
    <p:sldId id="269" r:id="rId7"/>
    <p:sldId id="261" r:id="rId8"/>
    <p:sldId id="285" r:id="rId9"/>
    <p:sldId id="279" r:id="rId10"/>
    <p:sldId id="280" r:id="rId11"/>
    <p:sldId id="281" r:id="rId12"/>
    <p:sldId id="282" r:id="rId13"/>
    <p:sldId id="283" r:id="rId14"/>
    <p:sldId id="273" r:id="rId15"/>
    <p:sldId id="284" r:id="rId16"/>
    <p:sldId id="267" r:id="rId17"/>
    <p:sldId id="278" r:id="rId18"/>
    <p:sldId id="286" r:id="rId19"/>
    <p:sldId id="288" r:id="rId20"/>
    <p:sldId id="289" r:id="rId21"/>
    <p:sldId id="287" r:id="rId22"/>
    <p:sldId id="274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66129" autoAdjust="0"/>
  </p:normalViewPr>
  <p:slideViewPr>
    <p:cSldViewPr snapToGrid="0">
      <p:cViewPr varScale="1">
        <p:scale>
          <a:sx n="77" d="100"/>
          <a:sy n="77" d="100"/>
        </p:scale>
        <p:origin x="30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201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6379-A4EE-4A11-9644-EF9A4DFAAFAE}" type="datetimeFigureOut">
              <a:rPr lang="ko-KR" altLang="en-US" smtClean="0"/>
              <a:t>2015-01-14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683F6-2109-4E05-8E30-4C3A2EA96C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50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452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669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483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7430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269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438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132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6257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650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12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61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6503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412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3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66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801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36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88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6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04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5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54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91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39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5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96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998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756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802.11-15/0092r1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2015</a:t>
            </a:r>
          </a:p>
        </p:txBody>
      </p:sp>
    </p:spTree>
    <p:extLst>
      <p:ext uri="{BB962C8B-B14F-4D97-AF65-F5344CB8AC3E}">
        <p14:creationId xmlns:p14="http://schemas.microsoft.com/office/powerpoint/2010/main" val="68699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1111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DL-OFDMA Procedure</a:t>
            </a:r>
            <a:b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</a:b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in</a:t>
            </a:r>
            <a:r>
              <a:rPr kumimoji="0" lang="ko-KR" alt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</a:t>
            </a: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IEEE 802.11ax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2015-01-14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17499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7228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353168" cy="4525963"/>
          </a:xfrm>
        </p:spPr>
        <p:txBody>
          <a:bodyPr/>
          <a:lstStyle/>
          <a:p>
            <a:r>
              <a:rPr lang="en-US" altLang="ko-KR" dirty="0" smtClean="0"/>
              <a:t>RTS-to-Self</a:t>
            </a:r>
          </a:p>
          <a:p>
            <a:pPr lvl="1"/>
            <a:r>
              <a:rPr lang="en-US" altLang="ko-KR" dirty="0"/>
              <a:t>Using Legacy RTS frame </a:t>
            </a:r>
            <a:r>
              <a:rPr lang="en-US" altLang="ko-KR" dirty="0" smtClean="0"/>
              <a:t>format</a:t>
            </a:r>
          </a:p>
          <a:p>
            <a:pPr lvl="1"/>
            <a:r>
              <a:rPr lang="en-US" altLang="ko-KR" dirty="0" smtClean="0"/>
              <a:t>Transmitter Address(TA) = Receiver Address(RA)</a:t>
            </a:r>
          </a:p>
          <a:p>
            <a:pPr lvl="1"/>
            <a:r>
              <a:rPr lang="en-US" altLang="ko-KR" dirty="0" smtClean="0"/>
              <a:t>Multi-user session initiator frame</a:t>
            </a:r>
          </a:p>
          <a:p>
            <a:pPr lvl="1"/>
            <a:r>
              <a:rPr lang="en-US" altLang="ko-KR" dirty="0" smtClean="0"/>
              <a:t>11ax STA is ready to receive resource allocation</a:t>
            </a:r>
          </a:p>
          <a:p>
            <a:pPr lvl="1"/>
            <a:r>
              <a:rPr lang="en-US" altLang="ko-KR" dirty="0" smtClean="0"/>
              <a:t>Legacy STAs recognize it as a RTS frame and set NAV</a:t>
            </a:r>
          </a:p>
          <a:p>
            <a:r>
              <a:rPr lang="en-US" altLang="ko-KR" dirty="0" smtClean="0"/>
              <a:t>Resource Allocation(RA)</a:t>
            </a:r>
          </a:p>
          <a:p>
            <a:pPr lvl="1"/>
            <a:r>
              <a:rPr lang="en-US" altLang="ko-KR" dirty="0" smtClean="0"/>
              <a:t>New control frame to support OFDMA</a:t>
            </a:r>
          </a:p>
          <a:p>
            <a:pPr lvl="1"/>
            <a:r>
              <a:rPr lang="en-US" altLang="ko-KR" dirty="0" smtClean="0"/>
              <a:t>STA-Channel information</a:t>
            </a:r>
          </a:p>
          <a:p>
            <a:pPr lvl="1"/>
            <a:r>
              <a:rPr lang="en-US" altLang="ko-KR" dirty="0" smtClean="0"/>
              <a:t>Different RA frames are transmitted between Primary channel and APCH (Reducing RA overhead)</a:t>
            </a:r>
          </a:p>
        </p:txBody>
      </p:sp>
    </p:spTree>
    <p:extLst>
      <p:ext uri="{BB962C8B-B14F-4D97-AF65-F5344CB8AC3E}">
        <p14:creationId xmlns:p14="http://schemas.microsoft.com/office/powerpoint/2010/main" val="29761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353168" cy="4525963"/>
          </a:xfrm>
        </p:spPr>
        <p:txBody>
          <a:bodyPr/>
          <a:lstStyle/>
          <a:p>
            <a:r>
              <a:rPr lang="en-US" altLang="ko-KR" dirty="0" smtClean="0"/>
              <a:t>Resource Allocation(RA)</a:t>
            </a:r>
          </a:p>
          <a:p>
            <a:pPr lvl="1"/>
            <a:r>
              <a:rPr lang="en-US" altLang="ko-KR" dirty="0"/>
              <a:t>Since RI Frame is transmitted right after RTS, NAV setting will be </a:t>
            </a:r>
            <a:r>
              <a:rPr lang="en-US" altLang="ko-KR" dirty="0" smtClean="0"/>
              <a:t>sustained</a:t>
            </a:r>
          </a:p>
          <a:p>
            <a:pPr lvl="2"/>
            <a:r>
              <a:rPr lang="en-US" altLang="ko-KR" dirty="0" smtClean="0"/>
              <a:t>A STA which receive RTS could be reset its NAV if </a:t>
            </a:r>
            <a:r>
              <a:rPr lang="en-US" altLang="ko-KR" dirty="0"/>
              <a:t>no PHY-</a:t>
            </a:r>
            <a:r>
              <a:rPr lang="en-US" altLang="ko-KR" dirty="0" err="1"/>
              <a:t>RXSTART.indication</a:t>
            </a:r>
            <a:r>
              <a:rPr lang="en-US" altLang="ko-KR" dirty="0"/>
              <a:t> primitive is detected from the PHY during</a:t>
            </a:r>
            <a:r>
              <a:rPr lang="en-US" altLang="ko-KR" dirty="0" smtClean="0"/>
              <a:t> (2 </a:t>
            </a:r>
            <a:r>
              <a:rPr lang="en-US" altLang="ko-KR" dirty="0"/>
              <a:t>× </a:t>
            </a:r>
            <a:r>
              <a:rPr lang="en-US" altLang="ko-KR" dirty="0" err="1"/>
              <a:t>aSIFSTime</a:t>
            </a:r>
            <a:r>
              <a:rPr lang="en-US" altLang="ko-KR" dirty="0"/>
              <a:t>) + (</a:t>
            </a:r>
            <a:r>
              <a:rPr lang="en-US" altLang="ko-KR" dirty="0" err="1"/>
              <a:t>CTS_Time</a:t>
            </a:r>
            <a:r>
              <a:rPr lang="en-US" altLang="ko-KR" dirty="0"/>
              <a:t>) + </a:t>
            </a:r>
            <a:r>
              <a:rPr lang="en-US" altLang="ko-KR" dirty="0" err="1"/>
              <a:t>aPHY</a:t>
            </a:r>
            <a:r>
              <a:rPr lang="en-US" altLang="ko-KR" dirty="0"/>
              <a:t>-RX-START-Delay + (2 × </a:t>
            </a:r>
            <a:r>
              <a:rPr lang="en-US" altLang="ko-KR" dirty="0" err="1"/>
              <a:t>aSlotTime</a:t>
            </a:r>
            <a:r>
              <a:rPr lang="en-US" altLang="ko-KR" dirty="0" smtClean="0"/>
              <a:t>)[5]</a:t>
            </a:r>
          </a:p>
          <a:p>
            <a:r>
              <a:rPr lang="en-US" altLang="ko-KR" dirty="0" smtClean="0"/>
              <a:t>MU-CTS &amp; MU-ACK</a:t>
            </a:r>
          </a:p>
          <a:p>
            <a:pPr lvl="1"/>
            <a:r>
              <a:rPr lang="en-US" altLang="ko-KR" dirty="0" smtClean="0"/>
              <a:t>CTS and ACK for supporting Multiuser session</a:t>
            </a:r>
          </a:p>
          <a:p>
            <a:pPr lvl="1"/>
            <a:r>
              <a:rPr lang="en-US" altLang="ko-KR" dirty="0" smtClean="0"/>
              <a:t>Following slides show some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384179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Cascade CTS/ACK Method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CTS and ACK overhead increases as the number of sub-band STAs increases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492507"/>
              </p:ext>
            </p:extLst>
          </p:nvPr>
        </p:nvGraphicFramePr>
        <p:xfrm>
          <a:off x="228600" y="2397211"/>
          <a:ext cx="8686800" cy="2663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Visio" r:id="rId4" imgW="15371900" imgH="4705234" progId="Visio.Drawing.11">
                  <p:embed/>
                </p:oleObj>
              </mc:Choice>
              <mc:Fallback>
                <p:oleObj name="Visio" r:id="rId4" imgW="15371900" imgH="47052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97211"/>
                        <a:ext cx="8686800" cy="2663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79027" cy="4525963"/>
          </a:xfrm>
        </p:spPr>
        <p:txBody>
          <a:bodyPr/>
          <a:lstStyle/>
          <a:p>
            <a:r>
              <a:rPr lang="en-US" altLang="ko-KR" dirty="0"/>
              <a:t>Cascade </a:t>
            </a:r>
            <a:r>
              <a:rPr lang="en-US" altLang="ko-KR" dirty="0" smtClean="0"/>
              <a:t>CTS/ACK </a:t>
            </a:r>
            <a:r>
              <a:rPr lang="en-US" altLang="ko-KR" dirty="0"/>
              <a:t>Method with Fast ACK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CTS and ACK overhead increases as the number of sub-band STAs increases(Relatively lower than without Fast ACK case)</a:t>
            </a:r>
          </a:p>
          <a:p>
            <a:pPr lvl="1"/>
            <a:r>
              <a:rPr lang="en-US" altLang="ko-KR" dirty="0"/>
              <a:t>Last Fast ACK could be replaced by Legacy ACK to announce TXOP termination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755380"/>
              </p:ext>
            </p:extLst>
          </p:nvPr>
        </p:nvGraphicFramePr>
        <p:xfrm>
          <a:off x="171881" y="2286001"/>
          <a:ext cx="8466112" cy="2817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Visio" r:id="rId4" imgW="14145148" imgH="4705234" progId="Visio.Drawing.11">
                  <p:embed/>
                </p:oleObj>
              </mc:Choice>
              <mc:Fallback>
                <p:oleObj name="Visio" r:id="rId4" imgW="14145148" imgH="47052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881" y="2286001"/>
                        <a:ext cx="8466112" cy="2817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2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Cascade CTS/ACK</a:t>
            </a:r>
          </a:p>
          <a:p>
            <a:pPr lvl="1"/>
            <a:r>
              <a:rPr lang="en-US" altLang="ko-KR" dirty="0" smtClean="0"/>
              <a:t>Each STA within the Resource Allocation Frame sends CTS frame sequentially</a:t>
            </a:r>
          </a:p>
          <a:p>
            <a:pPr lvl="1"/>
            <a:r>
              <a:rPr lang="en-US" altLang="ko-KR" dirty="0" smtClean="0"/>
              <a:t>Using conventional CTS and ACK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Fast ACK</a:t>
            </a:r>
          </a:p>
          <a:p>
            <a:pPr lvl="1"/>
            <a:r>
              <a:rPr lang="en-US" altLang="ko-KR" dirty="0" smtClean="0"/>
              <a:t>Fast ACK may not have legacy preamble, only have HEW preamble</a:t>
            </a:r>
          </a:p>
          <a:p>
            <a:pPr lvl="1"/>
            <a:r>
              <a:rPr lang="en-US" altLang="ko-KR" dirty="0" smtClean="0"/>
              <a:t>Shorter air time than Conventional ACK</a:t>
            </a:r>
          </a:p>
          <a:p>
            <a:pPr lvl="1"/>
            <a:r>
              <a:rPr lang="en-US" altLang="ko-KR" dirty="0" smtClean="0"/>
              <a:t>Fast ACK may not provide any information to legacy STAs</a:t>
            </a:r>
          </a:p>
        </p:txBody>
      </p:sp>
    </p:spTree>
    <p:extLst>
      <p:ext uri="{BB962C8B-B14F-4D97-AF65-F5344CB8AC3E}">
        <p14:creationId xmlns:p14="http://schemas.microsoft.com/office/powerpoint/2010/main" val="11405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r>
              <a:rPr lang="en-US" altLang="ko-KR" dirty="0"/>
              <a:t>Sub-band CTS/ACK Method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CTS overhead have only 2 variations, with Sub-band TX case or not</a:t>
            </a:r>
          </a:p>
          <a:p>
            <a:pPr lvl="1"/>
            <a:r>
              <a:rPr lang="en-US" altLang="ko-KR" dirty="0"/>
              <a:t>Common CTS is transmitted by STAs which have transmitted sub-band CTS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315405"/>
              </p:ext>
            </p:extLst>
          </p:nvPr>
        </p:nvGraphicFramePr>
        <p:xfrm>
          <a:off x="840276" y="2248928"/>
          <a:ext cx="7572026" cy="3212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Visio" r:id="rId4" imgW="11130595" imgH="4716582" progId="Visio.Drawing.11">
                  <p:embed/>
                </p:oleObj>
              </mc:Choice>
              <mc:Fallback>
                <p:oleObj name="Visio" r:id="rId4" imgW="11130595" imgH="471658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276" y="2248928"/>
                        <a:ext cx="7572026" cy="3212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2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Sub-band CTS and ACK</a:t>
            </a:r>
          </a:p>
          <a:p>
            <a:pPr lvl="1"/>
            <a:r>
              <a:rPr lang="en-US" altLang="ko-KR" dirty="0" smtClean="0"/>
              <a:t>STAs transmit its CTS via sub-band indicated from RA</a:t>
            </a:r>
          </a:p>
          <a:p>
            <a:pPr lvl="1"/>
            <a:r>
              <a:rPr lang="en-US" altLang="ko-KR" dirty="0" smtClean="0"/>
              <a:t>STAs </a:t>
            </a:r>
            <a:r>
              <a:rPr lang="en-US" altLang="ko-KR" dirty="0"/>
              <a:t>transmit its </a:t>
            </a:r>
            <a:r>
              <a:rPr lang="en-US" altLang="ko-KR" dirty="0" smtClean="0"/>
              <a:t>ACK </a:t>
            </a:r>
            <a:r>
              <a:rPr lang="en-US" altLang="ko-KR" dirty="0"/>
              <a:t>via </a:t>
            </a:r>
            <a:r>
              <a:rPr lang="en-US" altLang="ko-KR" dirty="0" smtClean="0"/>
              <a:t>sub-band which they receive DATA from</a:t>
            </a:r>
            <a:endParaRPr lang="en-US" altLang="ko-KR" dirty="0"/>
          </a:p>
          <a:p>
            <a:r>
              <a:rPr lang="en-US" altLang="ko-KR" dirty="0" smtClean="0"/>
              <a:t>Common CTS and ACK</a:t>
            </a:r>
          </a:p>
          <a:p>
            <a:pPr lvl="1"/>
            <a:r>
              <a:rPr lang="en-US" altLang="ko-KR" dirty="0" smtClean="0"/>
              <a:t>Legacy form of CTS and ACK</a:t>
            </a:r>
          </a:p>
          <a:p>
            <a:pPr lvl="1"/>
            <a:r>
              <a:rPr lang="en-US" altLang="ko-KR" dirty="0" smtClean="0"/>
              <a:t>Base rate and identical frames</a:t>
            </a:r>
          </a:p>
          <a:p>
            <a:pPr lvl="1"/>
            <a:r>
              <a:rPr lang="en-US" altLang="ko-KR" dirty="0" smtClean="0"/>
              <a:t>Transmitted from STAs that participate in OFDMA sub-band transmission</a:t>
            </a:r>
          </a:p>
          <a:p>
            <a:pPr lvl="1"/>
            <a:r>
              <a:rPr lang="en-US" altLang="ko-KR" dirty="0" smtClean="0"/>
              <a:t>Provide </a:t>
            </a:r>
            <a:r>
              <a:rPr lang="en-US" altLang="ko-KR" dirty="0"/>
              <a:t>legacy protection and Legacy NAV </a:t>
            </a:r>
            <a:r>
              <a:rPr lang="en-US" altLang="ko-KR" dirty="0" smtClean="0"/>
              <a:t>update (Early TXOP termination by ACK)</a:t>
            </a:r>
          </a:p>
          <a:p>
            <a:pPr lvl="1"/>
            <a:r>
              <a:rPr lang="en-US" altLang="ko-KR" dirty="0" smtClean="0"/>
              <a:t>Common ACK could be eliminated unless Early TXOP termination might be supported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5755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APCH based OFDMA was presented</a:t>
            </a:r>
          </a:p>
          <a:p>
            <a:pPr lvl="1"/>
            <a:r>
              <a:rPr lang="en-US" altLang="ko-KR" dirty="0" smtClean="0"/>
              <a:t>Protection for Multiuser and Wideband operation</a:t>
            </a:r>
          </a:p>
          <a:p>
            <a:pPr lvl="1"/>
            <a:r>
              <a:rPr lang="en-US" altLang="ko-KR" dirty="0" smtClean="0"/>
              <a:t>RTS-to-Self as a OFDMA session initiator</a:t>
            </a:r>
          </a:p>
          <a:p>
            <a:pPr lvl="1"/>
            <a:r>
              <a:rPr lang="en-US" altLang="ko-KR" dirty="0" smtClean="0"/>
              <a:t>Resource Allocation frame is needed</a:t>
            </a:r>
          </a:p>
          <a:p>
            <a:pPr lvl="1"/>
            <a:r>
              <a:rPr lang="en-US" altLang="ko-KR" dirty="0" smtClean="0"/>
              <a:t>Mechanisms for OFDMA RTS/CTS</a:t>
            </a:r>
          </a:p>
          <a:p>
            <a:pPr lvl="2"/>
            <a:r>
              <a:rPr lang="en-US" altLang="ko-KR" dirty="0" smtClean="0"/>
              <a:t>RTS </a:t>
            </a:r>
            <a:r>
              <a:rPr lang="en-US" altLang="ko-KR" dirty="0"/>
              <a:t>– RA – CTS – DATA – ACK structure </a:t>
            </a:r>
            <a:r>
              <a:rPr lang="en-US" altLang="ko-KR" dirty="0" smtClean="0"/>
              <a:t>in order to maximize commonality with the legacy procedure</a:t>
            </a:r>
            <a:endParaRPr lang="en-US" altLang="ko-KR" dirty="0"/>
          </a:p>
          <a:p>
            <a:pPr lvl="2"/>
            <a:r>
              <a:rPr lang="en-US" altLang="ko-KR" dirty="0" smtClean="0"/>
              <a:t>Common CTS, common ACK in order to provide NAV operation</a:t>
            </a:r>
            <a:endParaRPr lang="en-US" altLang="ko-KR" dirty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We need to discuss about</a:t>
            </a:r>
          </a:p>
          <a:p>
            <a:pPr lvl="1"/>
            <a:r>
              <a:rPr lang="en-US" altLang="ko-KR" dirty="0" smtClean="0"/>
              <a:t>Adopting RA frame for OFDMA</a:t>
            </a:r>
          </a:p>
        </p:txBody>
      </p:sp>
    </p:spTree>
    <p:extLst>
      <p:ext uri="{BB962C8B-B14F-4D97-AF65-F5344CB8AC3E}">
        <p14:creationId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 latinLnBrk="0">
              <a:buNone/>
            </a:pPr>
            <a:r>
              <a:rPr lang="en-US" altLang="zh-CN" dirty="0" smtClean="0"/>
              <a:t>     </a:t>
            </a:r>
            <a:r>
              <a:rPr lang="en-US" altLang="zh-CN" dirty="0"/>
              <a:t>4</a:t>
            </a:r>
            <a:r>
              <a:rPr lang="en-US" altLang="zh-CN" dirty="0" smtClean="0"/>
              <a:t>.y.z </a:t>
            </a:r>
            <a:r>
              <a:rPr lang="en-GB" altLang="zh-CN" i="1" dirty="0" smtClean="0"/>
              <a:t>DL </a:t>
            </a:r>
            <a:r>
              <a:rPr lang="en-US" altLang="zh-CN" i="1" dirty="0" smtClean="0"/>
              <a:t>OFDMA shall support both basic transmission (without RTS/CTS) and RTS/CTS based transmission. </a:t>
            </a:r>
          </a:p>
          <a:p>
            <a:pPr lvl="0" latinLnBrk="0"/>
            <a:endParaRPr lang="en-GB" altLang="zh-CN" dirty="0"/>
          </a:p>
          <a:p>
            <a:pPr lvl="0" latinLnBrk="0"/>
            <a:endParaRPr lang="en-GB" altLang="zh-CN" dirty="0"/>
          </a:p>
          <a:p>
            <a:pPr lvl="0" latinLnBrk="0"/>
            <a:endParaRPr lang="en-GB" altLang="zh-CN" dirty="0"/>
          </a:p>
          <a:p>
            <a:pPr lvl="0" latinLnBrk="0"/>
            <a:r>
              <a:rPr lang="en-GB" altLang="zh-CN" dirty="0"/>
              <a:t>Y</a:t>
            </a:r>
          </a:p>
          <a:p>
            <a:pPr lvl="0" latinLnBrk="0"/>
            <a:r>
              <a:rPr lang="en-GB" altLang="zh-CN" dirty="0"/>
              <a:t>N</a:t>
            </a:r>
          </a:p>
          <a:p>
            <a:pPr lvl="0" latinLnBrk="0"/>
            <a:r>
              <a:rPr lang="en-GB" altLang="zh-CN" dirty="0"/>
              <a:t>ABS</a:t>
            </a:r>
            <a:endParaRPr lang="zh-CN" altLang="zh-CN" dirty="0"/>
          </a:p>
          <a:p>
            <a:pPr latinLnBrk="0"/>
            <a:endParaRPr lang="ko-KR" altLang="ko-KR" dirty="0"/>
          </a:p>
          <a:p>
            <a:pPr latinLnBrk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43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 latinLnBrk="0">
              <a:buNone/>
            </a:pPr>
            <a:r>
              <a:rPr lang="en-US" altLang="zh-CN" dirty="0" smtClean="0"/>
              <a:t>     </a:t>
            </a:r>
            <a:r>
              <a:rPr lang="en-US" altLang="zh-CN" dirty="0"/>
              <a:t>4</a:t>
            </a:r>
            <a:r>
              <a:rPr lang="en-US" altLang="zh-CN" dirty="0" smtClean="0"/>
              <a:t>.y.z </a:t>
            </a:r>
            <a:r>
              <a:rPr lang="en-GB" altLang="zh-CN" i="1" dirty="0" smtClean="0"/>
              <a:t>DL </a:t>
            </a:r>
            <a:r>
              <a:rPr lang="en-US" altLang="zh-CN" i="1" dirty="0" smtClean="0"/>
              <a:t>OFDMA shall transmit STAs’ resource allocation information through all allocated channels. </a:t>
            </a:r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00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Achieving High Efficient WLAN</a:t>
            </a:r>
          </a:p>
          <a:p>
            <a:pPr lvl="1"/>
            <a:r>
              <a:rPr lang="en-US" altLang="ko-KR" dirty="0" smtClean="0"/>
              <a:t>In IEEE 802.11ax PAR [1], IEEE 802.11ax should provide methods for efficient use of spectrum resources in dense STAs per BSS.</a:t>
            </a:r>
          </a:p>
          <a:p>
            <a:pPr lvl="2"/>
            <a:r>
              <a:rPr lang="en-US" altLang="ko-KR" dirty="0" smtClean="0"/>
              <a:t>Make more efficient use of spectrum resources in scenarios with a high density of STAs per BSS.</a:t>
            </a:r>
          </a:p>
          <a:p>
            <a:pPr lvl="2"/>
            <a:r>
              <a:rPr lang="en-US" altLang="ko-KR" dirty="0" smtClean="0"/>
              <a:t>Significantly increase spectral frequency reuse and manage interference between neighboring overlapping BSS (OBSS) in scenarios with a high density of both STAs and BSSs.</a:t>
            </a:r>
          </a:p>
          <a:p>
            <a:pPr lvl="1"/>
            <a:r>
              <a:rPr lang="en-US" altLang="ko-KR" dirty="0" smtClean="0"/>
              <a:t>Efficient use of spectrum resource</a:t>
            </a:r>
          </a:p>
          <a:p>
            <a:pPr lvl="2"/>
            <a:r>
              <a:rPr lang="en-US" altLang="ko-KR" dirty="0" smtClean="0"/>
              <a:t>Using Multiuser Diversity – OFDMA, UL-MU-MIMO</a:t>
            </a:r>
          </a:p>
          <a:p>
            <a:pPr lvl="1"/>
            <a:r>
              <a:rPr lang="en-US" altLang="ko-KR" dirty="0" smtClean="0"/>
              <a:t>Increasing spectral frequency reuse and manage interference between neighboring overlapping BSS (OBSS)</a:t>
            </a:r>
          </a:p>
          <a:p>
            <a:pPr lvl="2"/>
            <a:r>
              <a:rPr lang="en-US" altLang="ko-KR" dirty="0" smtClean="0"/>
              <a:t>New Channel usage pattern under dense OBSS scenario – APCH based channel access[2]</a:t>
            </a:r>
          </a:p>
        </p:txBody>
      </p:sp>
    </p:spTree>
    <p:extLst>
      <p:ext uri="{BB962C8B-B14F-4D97-AF65-F5344CB8AC3E}">
        <p14:creationId xmlns:p14="http://schemas.microsoft.com/office/powerpoint/2010/main" val="27018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 latinLnBrk="0">
              <a:buNone/>
            </a:pPr>
            <a:r>
              <a:rPr lang="en-US" altLang="zh-CN" dirty="0" smtClean="0"/>
              <a:t>     </a:t>
            </a:r>
            <a:r>
              <a:rPr lang="en-US" altLang="zh-CN" dirty="0"/>
              <a:t>4</a:t>
            </a:r>
            <a:r>
              <a:rPr lang="en-US" altLang="zh-CN" dirty="0" smtClean="0"/>
              <a:t>.y.z </a:t>
            </a:r>
            <a:r>
              <a:rPr lang="en-GB" altLang="zh-CN" i="1" dirty="0" smtClean="0"/>
              <a:t>DL </a:t>
            </a:r>
            <a:r>
              <a:rPr lang="en-US" altLang="zh-CN" i="1" dirty="0" smtClean="0"/>
              <a:t>OFDMA shall provide NAV setting mechanism for allocated channels.</a:t>
            </a:r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37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 latinLnBrk="0">
              <a:buNone/>
            </a:pPr>
            <a:r>
              <a:rPr lang="en-US" altLang="zh-CN" dirty="0" smtClean="0"/>
              <a:t>     </a:t>
            </a:r>
            <a:r>
              <a:rPr lang="en-US" altLang="zh-CN" dirty="0"/>
              <a:t>4</a:t>
            </a:r>
            <a:r>
              <a:rPr lang="en-US" altLang="zh-CN" dirty="0" smtClean="0"/>
              <a:t>.y.z </a:t>
            </a:r>
            <a:r>
              <a:rPr lang="en-GB" altLang="zh-CN" i="1" dirty="0" smtClean="0"/>
              <a:t>DL </a:t>
            </a:r>
            <a:r>
              <a:rPr lang="en-US" altLang="zh-CN" i="1" dirty="0" smtClean="0"/>
              <a:t>OFDMA shall utilize idle channels without utilizing primary channel.</a:t>
            </a: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1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802.11-14/0165r1 “</a:t>
            </a:r>
            <a:r>
              <a:rPr lang="en-GB" altLang="ko-KR" dirty="0"/>
              <a:t>802.11 HEW SG Proposed PAR</a:t>
            </a:r>
            <a:r>
              <a:rPr lang="en-GB" altLang="ko-KR" dirty="0" smtClean="0"/>
              <a:t>”</a:t>
            </a:r>
          </a:p>
          <a:p>
            <a:pPr lvl="0"/>
            <a:r>
              <a:rPr lang="en-GB" altLang="ko-KR" dirty="0" smtClean="0"/>
              <a:t>[</a:t>
            </a:r>
            <a:r>
              <a:rPr lang="en-GB" altLang="ko-KR" dirty="0"/>
              <a:t>2] IEEE </a:t>
            </a:r>
            <a:r>
              <a:rPr lang="en-GB" altLang="ko-KR" dirty="0" smtClean="0"/>
              <a:t>802.11-14/1437r1 “</a:t>
            </a:r>
            <a:r>
              <a:rPr lang="en-GB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Efficient Wider Bandwidth Operation </a:t>
            </a:r>
            <a:r>
              <a:rPr lang="en-US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in</a:t>
            </a:r>
            <a:r>
              <a:rPr lang="ko-KR" altLang="en-US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IEEE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802.11ax</a:t>
            </a:r>
            <a:r>
              <a:rPr lang="en-GB" altLang="ko-KR" dirty="0" smtClean="0"/>
              <a:t>”</a:t>
            </a:r>
          </a:p>
          <a:p>
            <a:pPr lvl="0"/>
            <a:r>
              <a:rPr lang="en-GB" altLang="ko-KR" dirty="0" smtClean="0"/>
              <a:t>[3] </a:t>
            </a:r>
            <a:r>
              <a:rPr lang="en-US" altLang="ko-KR" dirty="0" smtClean="0"/>
              <a:t>IEEE </a:t>
            </a:r>
            <a:r>
              <a:rPr lang="en-US" altLang="ko-KR" dirty="0"/>
              <a:t>802.11-14/1210r1 “HEW PPDU Format for Supporting </a:t>
            </a:r>
            <a:r>
              <a:rPr lang="en-US" altLang="ko-KR" dirty="0" smtClean="0"/>
              <a:t>MIMO-OFDMA”</a:t>
            </a:r>
            <a:endParaRPr lang="en-GB" altLang="ko-KR" dirty="0" smtClean="0"/>
          </a:p>
          <a:p>
            <a:r>
              <a:rPr lang="en-GB" altLang="ko-KR" dirty="0" smtClean="0"/>
              <a:t>[4] </a:t>
            </a:r>
            <a:r>
              <a:rPr lang="en-GB" altLang="ko-KR" dirty="0"/>
              <a:t>IEEE </a:t>
            </a:r>
            <a:r>
              <a:rPr lang="en-GB" altLang="ko-KR" dirty="0" smtClean="0"/>
              <a:t>802.11-14/1431r1 </a:t>
            </a:r>
            <a:r>
              <a:rPr lang="en-GB" altLang="ko-KR" dirty="0"/>
              <a:t>“Issues on UL-OFDMA Transmission</a:t>
            </a:r>
            <a:r>
              <a:rPr lang="en-GB" altLang="ko-KR" dirty="0" smtClean="0"/>
              <a:t>”</a:t>
            </a:r>
          </a:p>
          <a:p>
            <a:r>
              <a:rPr lang="en-GB" altLang="ko-KR" dirty="0" smtClean="0"/>
              <a:t>[5]</a:t>
            </a:r>
            <a:r>
              <a:rPr lang="en-US" altLang="ko-KR" dirty="0" smtClean="0"/>
              <a:t> </a:t>
            </a:r>
            <a:r>
              <a:rPr lang="en-US" altLang="ko-KR" dirty="0"/>
              <a:t>IEEE802.11-2012 section </a:t>
            </a:r>
            <a:r>
              <a:rPr lang="en-US" altLang="ko-KR" dirty="0" smtClean="0"/>
              <a:t>9.3.2.4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9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20MHz band based OFDMA and smaller band based OFDMA could be considered</a:t>
            </a:r>
          </a:p>
          <a:p>
            <a:pPr lvl="1"/>
            <a:r>
              <a:rPr lang="en-US" altLang="ko-KR" dirty="0" smtClean="0"/>
              <a:t>New preamble and frame structure for sub-band based OFDMA</a:t>
            </a:r>
          </a:p>
          <a:p>
            <a:r>
              <a:rPr lang="en-US" altLang="ko-KR" dirty="0" smtClean="0"/>
              <a:t>OFDMA Procedure</a:t>
            </a:r>
          </a:p>
          <a:p>
            <a:pPr lvl="1"/>
            <a:r>
              <a:rPr lang="en-US" altLang="ko-KR" dirty="0" smtClean="0"/>
              <a:t>Without RTS/CTS[3]</a:t>
            </a:r>
          </a:p>
          <a:p>
            <a:pPr lvl="2"/>
            <a:r>
              <a:rPr lang="en-US" altLang="ko-KR" dirty="0" smtClean="0"/>
              <a:t>New preamble and header include channel-user assignment information</a:t>
            </a:r>
          </a:p>
          <a:p>
            <a:pPr lvl="2"/>
            <a:r>
              <a:rPr lang="en-US" altLang="ko-KR" dirty="0" smtClean="0"/>
              <a:t>Full scanning is needed for different header on wider band operation</a:t>
            </a:r>
          </a:p>
          <a:p>
            <a:pPr lvl="2"/>
            <a:r>
              <a:rPr lang="en-US" altLang="ko-KR" dirty="0" smtClean="0"/>
              <a:t>Heavy header for Conventional primary channel based scanning</a:t>
            </a:r>
          </a:p>
          <a:p>
            <a:pPr lvl="1"/>
            <a:r>
              <a:rPr lang="en-US" altLang="ko-KR" dirty="0" smtClean="0"/>
              <a:t>With RTS/CTS[4]</a:t>
            </a:r>
          </a:p>
          <a:p>
            <a:pPr lvl="2"/>
            <a:r>
              <a:rPr lang="en-US" altLang="ko-KR" dirty="0" smtClean="0"/>
              <a:t>Conventional RTS could not provide channel-user assignment information</a:t>
            </a:r>
          </a:p>
          <a:p>
            <a:pPr lvl="2"/>
            <a:r>
              <a:rPr lang="en-US" altLang="ko-KR" dirty="0" smtClean="0"/>
              <a:t>Channel-user assignment frame or New type of RTS should be used</a:t>
            </a:r>
          </a:p>
          <a:p>
            <a:pPr lvl="1"/>
            <a:r>
              <a:rPr lang="en-US" altLang="ko-KR" dirty="0" smtClean="0"/>
              <a:t>ACK or CTS[4]</a:t>
            </a:r>
          </a:p>
          <a:p>
            <a:pPr lvl="2"/>
            <a:r>
              <a:rPr lang="en-US" altLang="ko-KR" dirty="0" smtClean="0"/>
              <a:t>Multiuser ACK or CTS method need to be provided</a:t>
            </a:r>
          </a:p>
        </p:txBody>
      </p:sp>
    </p:spTree>
    <p:extLst>
      <p:ext uri="{BB962C8B-B14F-4D97-AF65-F5344CB8AC3E}">
        <p14:creationId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Alternative Primary </a:t>
            </a:r>
            <a:r>
              <a:rPr lang="en-US" altLang="ko-KR" dirty="0" smtClean="0"/>
              <a:t>Channel(APCH) </a:t>
            </a:r>
            <a:r>
              <a:rPr lang="en-US" altLang="ko-KR" dirty="0"/>
              <a:t>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APCH is a new basis channel of channel expansion[2]</a:t>
            </a:r>
          </a:p>
          <a:p>
            <a:r>
              <a:rPr lang="en-US" altLang="ko-KR" dirty="0" smtClean="0"/>
              <a:t>11ax Control frames could be transmitted via APCH</a:t>
            </a:r>
          </a:p>
          <a:p>
            <a:pPr lvl="1"/>
            <a:r>
              <a:rPr lang="en-US" altLang="ko-KR" dirty="0" smtClean="0"/>
              <a:t>Reducing 11ax Control Frame overhead</a:t>
            </a:r>
          </a:p>
          <a:p>
            <a:pPr lvl="1"/>
            <a:r>
              <a:rPr lang="en-US" altLang="ko-KR" dirty="0" smtClean="0"/>
              <a:t>Control frames for APCH operation are transmitted via Conventional Primary Channel</a:t>
            </a:r>
          </a:p>
          <a:p>
            <a:r>
              <a:rPr lang="en-US" altLang="ko-KR" dirty="0" smtClean="0"/>
              <a:t>APCH could be allocated statically or dynamically</a:t>
            </a:r>
          </a:p>
          <a:p>
            <a:pPr lvl="1"/>
            <a:r>
              <a:rPr lang="en-US" altLang="ko-KR" dirty="0" smtClean="0"/>
              <a:t>Dynamic allocation could enhance performance but need more complexity</a:t>
            </a:r>
          </a:p>
          <a:p>
            <a:pPr lvl="1"/>
            <a:r>
              <a:rPr lang="en-US" altLang="ko-KR" dirty="0" smtClean="0"/>
              <a:t>History based allocation, inter AP management based allocation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85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APCH based OFDMA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Resource utilization comparison[2]</a:t>
            </a:r>
          </a:p>
          <a:p>
            <a:pPr lvl="1"/>
            <a:r>
              <a:rPr lang="en-US" altLang="ko-KR" dirty="0" smtClean="0"/>
              <a:t>CH1 is Primary Channel</a:t>
            </a:r>
          </a:p>
          <a:p>
            <a:pPr lvl="1"/>
            <a:r>
              <a:rPr lang="en-US" altLang="ko-KR" dirty="0" smtClean="0"/>
              <a:t>CH3 is APCH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528447"/>
              </p:ext>
            </p:extLst>
          </p:nvPr>
        </p:nvGraphicFramePr>
        <p:xfrm>
          <a:off x="184733" y="3054308"/>
          <a:ext cx="8793722" cy="3418529"/>
        </p:xfrm>
        <a:graphic>
          <a:graphicData uri="http://schemas.openxmlformats.org/drawingml/2006/table">
            <a:tbl>
              <a:tblPr firstRow="1" bandRow="1"/>
              <a:tblGrid>
                <a:gridCol w="854442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</a:tblGrid>
              <a:tr h="423047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Legacy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All available CH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APCH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APCH based OFDMA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Channel usage vs busy channel prob.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altLang="ko-KR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ko-KR" dirty="0" smtClean="0"/>
                  <a:t>=0.7)[2]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그룹 5"/>
          <p:cNvGrpSpPr/>
          <p:nvPr/>
        </p:nvGrpSpPr>
        <p:grpSpPr>
          <a:xfrm>
            <a:off x="1403648" y="2158012"/>
            <a:ext cx="6663457" cy="4439339"/>
            <a:chOff x="1403648" y="2158012"/>
            <a:chExt cx="6663457" cy="4439339"/>
          </a:xfrm>
        </p:grpSpPr>
        <p:grpSp>
          <p:nvGrpSpPr>
            <p:cNvPr id="23" name="그룹 22"/>
            <p:cNvGrpSpPr/>
            <p:nvPr/>
          </p:nvGrpSpPr>
          <p:grpSpPr>
            <a:xfrm>
              <a:off x="1403648" y="2158012"/>
              <a:ext cx="6663457" cy="4439339"/>
              <a:chOff x="1004888" y="1988393"/>
              <a:chExt cx="7134225" cy="4752975"/>
            </a:xfrm>
          </p:grpSpPr>
          <p:pic>
            <p:nvPicPr>
              <p:cNvPr id="11269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4888" y="1988393"/>
                <a:ext cx="7134225" cy="4752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" name="오른쪽 화살표 3"/>
              <p:cNvSpPr/>
              <p:nvPr/>
            </p:nvSpPr>
            <p:spPr>
              <a:xfrm rot="16200000">
                <a:off x="2476079" y="4394646"/>
                <a:ext cx="847724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0" name="오른쪽 화살표 9"/>
              <p:cNvSpPr/>
              <p:nvPr/>
            </p:nvSpPr>
            <p:spPr>
              <a:xfrm rot="16200000">
                <a:off x="2952142" y="4581265"/>
                <a:ext cx="471661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1" name="오른쪽 화살표 10"/>
              <p:cNvSpPr/>
              <p:nvPr/>
            </p:nvSpPr>
            <p:spPr>
              <a:xfrm rot="16200000">
                <a:off x="3599395" y="4945968"/>
                <a:ext cx="793081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2" name="오른쪽 화살표 11"/>
              <p:cNvSpPr/>
              <p:nvPr/>
            </p:nvSpPr>
            <p:spPr>
              <a:xfrm rot="16200000">
                <a:off x="4098875" y="5156002"/>
                <a:ext cx="370185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627784" y="4365327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69%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915815" y="4685526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39%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42246" y="5013176"/>
                <a:ext cx="713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108%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014985" y="5208129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52%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" name="오른쪽 화살표 18"/>
              <p:cNvSpPr/>
              <p:nvPr/>
            </p:nvSpPr>
            <p:spPr>
              <a:xfrm rot="16200000">
                <a:off x="4795067" y="5239425"/>
                <a:ext cx="617995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0" name="오른쪽 화살표 19"/>
              <p:cNvSpPr/>
              <p:nvPr/>
            </p:nvSpPr>
            <p:spPr>
              <a:xfrm rot="16200000">
                <a:off x="5289786" y="5444695"/>
                <a:ext cx="204622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47199" y="5229200"/>
                <a:ext cx="713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119%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19938" y="5456257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39%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7" name="직선 연결선 6"/>
              <p:cNvCxnSpPr/>
              <p:nvPr/>
            </p:nvCxnSpPr>
            <p:spPr>
              <a:xfrm>
                <a:off x="2771800" y="4962525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직선 연결선 24"/>
              <p:cNvCxnSpPr/>
              <p:nvPr/>
            </p:nvCxnSpPr>
            <p:spPr>
              <a:xfrm>
                <a:off x="3882801" y="5485111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직선 연결선 25"/>
              <p:cNvCxnSpPr/>
              <p:nvPr/>
            </p:nvCxnSpPr>
            <p:spPr>
              <a:xfrm>
                <a:off x="4975924" y="5692439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직선 연결선 28"/>
              <p:cNvCxnSpPr/>
              <p:nvPr/>
            </p:nvCxnSpPr>
            <p:spPr>
              <a:xfrm>
                <a:off x="2771800" y="4119562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직선 연결선 30"/>
              <p:cNvCxnSpPr/>
              <p:nvPr/>
            </p:nvCxnSpPr>
            <p:spPr>
              <a:xfrm>
                <a:off x="3043956" y="4489450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/>
              <p:cNvCxnSpPr/>
              <p:nvPr/>
            </p:nvCxnSpPr>
            <p:spPr>
              <a:xfrm>
                <a:off x="3859064" y="4691232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131220" y="5106613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>
                <a:off x="4960048" y="5080019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5256018" y="5484337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699" y="2543180"/>
              <a:ext cx="1808861" cy="835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03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</a:t>
            </a:r>
            <a:r>
              <a:rPr lang="en-US" altLang="ko-KR" dirty="0" smtClean="0"/>
              <a:t>s All available channel based OFDMA</a:t>
            </a:r>
          </a:p>
          <a:p>
            <a:pPr lvl="1"/>
            <a:r>
              <a:rPr lang="en-US" altLang="ko-KR" dirty="0" smtClean="0"/>
              <a:t>All available channel </a:t>
            </a:r>
            <a:r>
              <a:rPr lang="en-US" altLang="ko-KR" dirty="0"/>
              <a:t>access </a:t>
            </a:r>
            <a:r>
              <a:rPr lang="en-US" altLang="ko-KR" dirty="0" smtClean="0"/>
              <a:t>allows </a:t>
            </a:r>
            <a:r>
              <a:rPr lang="en-US" altLang="ko-KR" dirty="0"/>
              <a:t>target </a:t>
            </a:r>
            <a:r>
              <a:rPr lang="en-US" altLang="ko-KR" dirty="0" smtClean="0"/>
              <a:t>AP to utilize full available channel just at that time</a:t>
            </a:r>
          </a:p>
          <a:p>
            <a:pPr lvl="1"/>
            <a:r>
              <a:rPr lang="en-US" altLang="ko-KR" dirty="0" smtClean="0"/>
              <a:t>All available channel access sustaining primary channel based back-off might degrade OBSS channel usage and frequency reuse</a:t>
            </a:r>
          </a:p>
          <a:p>
            <a:pPr lvl="2"/>
            <a:r>
              <a:rPr lang="en-US" altLang="ko-KR" dirty="0" smtClean="0"/>
              <a:t>Throughput/AREA might be degraded</a:t>
            </a:r>
          </a:p>
          <a:p>
            <a:pPr lvl="1"/>
            <a:r>
              <a:rPr lang="en-US" altLang="ko-KR" dirty="0" smtClean="0"/>
              <a:t># of APCH is a factor of channel access aggressiveness</a:t>
            </a:r>
          </a:p>
          <a:p>
            <a:pPr lvl="1"/>
            <a:r>
              <a:rPr lang="en-US" altLang="ko-KR" dirty="0"/>
              <a:t>all available channel based OFDMA = </a:t>
            </a:r>
            <a:r>
              <a:rPr lang="en-US" altLang="ko-KR" dirty="0" smtClean="0"/>
              <a:t>set all channels as APCH(# of APCH == # of capable channels)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66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RTS/CTS procedure</a:t>
            </a:r>
          </a:p>
          <a:p>
            <a:pPr lvl="1"/>
            <a:r>
              <a:rPr lang="en-US" altLang="ko-KR" dirty="0" smtClean="0"/>
              <a:t>RTS/CTS exchange could initiate OFDMA transmission[4]</a:t>
            </a:r>
          </a:p>
          <a:p>
            <a:pPr lvl="2"/>
            <a:r>
              <a:rPr lang="en-US" altLang="ko-KR" dirty="0" smtClean="0"/>
              <a:t>Protection will prevent Multiuser TX failure but it is hard to protect transmission duration because of multiple points in OFDMA[4]</a:t>
            </a:r>
          </a:p>
          <a:p>
            <a:pPr lvl="1"/>
            <a:r>
              <a:rPr lang="en-US" altLang="ko-KR" dirty="0" smtClean="0"/>
              <a:t>Channel-user assignment information(Resource Allocation, RA) need to be provided during RTS/CTS phase</a:t>
            </a:r>
          </a:p>
          <a:p>
            <a:pPr lvl="1"/>
            <a:r>
              <a:rPr lang="en-US" altLang="ko-KR" dirty="0" smtClean="0"/>
              <a:t>RTS  </a:t>
            </a:r>
            <a:r>
              <a:rPr lang="en-US" altLang="ko-KR" dirty="0"/>
              <a:t>–  RA  –  MU-CTS  –  Data  –  </a:t>
            </a:r>
            <a:r>
              <a:rPr lang="en-US" altLang="ko-KR" dirty="0" smtClean="0"/>
              <a:t>MU-ACK</a:t>
            </a:r>
          </a:p>
          <a:p>
            <a:r>
              <a:rPr lang="en-US" altLang="ko-KR" dirty="0" smtClean="0"/>
              <a:t>Assumption</a:t>
            </a:r>
          </a:p>
          <a:p>
            <a:pPr lvl="1"/>
            <a:r>
              <a:rPr lang="en-US" altLang="ko-KR" dirty="0" smtClean="0"/>
              <a:t>Each STA could listen its Primary Channel and APCH</a:t>
            </a:r>
          </a:p>
          <a:p>
            <a:pPr lvl="1"/>
            <a:r>
              <a:rPr lang="en-US" altLang="ko-KR" dirty="0" smtClean="0"/>
              <a:t>Multiuser and Wideband TX failure is more costly than protection overhead</a:t>
            </a:r>
          </a:p>
          <a:p>
            <a:pPr lvl="1"/>
            <a:r>
              <a:rPr lang="en-US" altLang="ko-KR" dirty="0" smtClean="0"/>
              <a:t># of users or TXOP length might affect RTS/CTS threshold</a:t>
            </a:r>
          </a:p>
        </p:txBody>
      </p:sp>
    </p:spTree>
    <p:extLst>
      <p:ext uri="{BB962C8B-B14F-4D97-AF65-F5344CB8AC3E}">
        <p14:creationId xmlns:p14="http://schemas.microsoft.com/office/powerpoint/2010/main" val="12326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RTS/CTS procedure concept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718208"/>
              </p:ext>
            </p:extLst>
          </p:nvPr>
        </p:nvGraphicFramePr>
        <p:xfrm>
          <a:off x="352167" y="2372497"/>
          <a:ext cx="8439665" cy="3988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Visio" r:id="rId4" imgW="9798646" imgH="4625530" progId="Visio.Drawing.11">
                  <p:embed/>
                </p:oleObj>
              </mc:Choice>
              <mc:Fallback>
                <p:oleObj name="Visio" r:id="rId4" imgW="9798646" imgH="462553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67" y="2372497"/>
                        <a:ext cx="8439665" cy="3988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03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5941</TotalTime>
  <Words>1155</Words>
  <Application>Microsoft Office PowerPoint</Application>
  <PresentationFormat>화면 슬라이드 쇼(4:3)</PresentationFormat>
  <Paragraphs>236</Paragraphs>
  <Slides>22</Slides>
  <Notes>18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31" baseType="lpstr">
      <vt:lpstr>MS Gothic</vt:lpstr>
      <vt:lpstr>SimSun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Background</vt:lpstr>
      <vt:lpstr>OFDMA</vt:lpstr>
      <vt:lpstr>Alternative Primary Channel(APCH) based OFDMA</vt:lpstr>
      <vt:lpstr>APCH based OFDMA</vt:lpstr>
      <vt:lpstr>APCH based OFDMA</vt:lpstr>
      <vt:lpstr>APCH based OFDMA</vt:lpstr>
      <vt:lpstr>APCH based OFDMA</vt:lpstr>
      <vt:lpstr>APCH based OFDMA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Conclusions</vt:lpstr>
      <vt:lpstr>Straw Poll 1</vt:lpstr>
      <vt:lpstr>Straw Poll 2</vt:lpstr>
      <vt:lpstr>Straw Poll 3</vt:lpstr>
      <vt:lpstr>Straw Poll 4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135</cp:revision>
  <dcterms:created xsi:type="dcterms:W3CDTF">2015-01-03T09:03:54Z</dcterms:created>
  <dcterms:modified xsi:type="dcterms:W3CDTF">2015-01-13T18:30:47Z</dcterms:modified>
</cp:coreProperties>
</file>