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86454" autoAdjust="0"/>
  </p:normalViewPr>
  <p:slideViewPr>
    <p:cSldViewPr>
      <p:cViewPr varScale="1">
        <p:scale>
          <a:sx n="71" d="100"/>
          <a:sy n="71" d="100"/>
        </p:scale>
        <p:origin x="1340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802.11-00/1234r0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802.11-00/1234r0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802.11-00/1234r0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802.11-00/1234r0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0A756-5D64-4E21-B43E-808075F8BF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24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ardo@dsp.cse.kyutech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MAC </a:t>
            </a:r>
            <a:r>
              <a:rPr lang="en-US" sz="2800" dirty="0" smtClean="0"/>
              <a:t>Efficiency Gain </a:t>
            </a:r>
            <a:r>
              <a:rPr lang="en-US" sz="2800" dirty="0"/>
              <a:t>of Uplink </a:t>
            </a:r>
            <a:r>
              <a:rPr lang="en-US" sz="2800" dirty="0" smtClean="0"/>
              <a:t>Multi-user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199661"/>
              </p:ext>
            </p:extLst>
          </p:nvPr>
        </p:nvGraphicFramePr>
        <p:xfrm>
          <a:off x="755576" y="2708920"/>
          <a:ext cx="7672754" cy="2286000"/>
        </p:xfrm>
        <a:graphic>
          <a:graphicData uri="http://schemas.openxmlformats.org/drawingml/2006/table">
            <a:tbl>
              <a:tblPr/>
              <a:tblGrid>
                <a:gridCol w="1371600"/>
                <a:gridCol w="1828800"/>
                <a:gridCol w="1600200"/>
                <a:gridCol w="1066800"/>
                <a:gridCol w="1805354"/>
              </a:tblGrid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Leonardo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Lanante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leonardo@dsp.cse.kyutech.ac.jp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Tran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Thao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Nguyen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+81-948-29-7692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nguyen@dsp.cse.kyutech.ac.jp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  <a:hlinkClick r:id="rId3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Hiroshi Ochi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ochi@cse.kyutech.ac.jp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Tatsumi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Uwai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uwai@radrix.com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Yuhei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Nagao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+mn-lt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+mn-lt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</a:t>
                      </a: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nagao@radrix.com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UL MU MAC protocol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457481" y="2187544"/>
                <a:ext cx="5519588" cy="6599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MT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8∗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𝐷𝐴𝑇𝐴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𝐷𝐴𝑇𝐴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𝑀𝑈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𝐴𝐶𝐾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𝐷𝐼𝐹𝑆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𝑆𝐼𝐹𝑆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𝐶𝑊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𝑎𝑣𝑒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81" y="2187544"/>
                <a:ext cx="5519588" cy="6599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457481" y="3977700"/>
                <a:ext cx="40390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𝑃𝑅𝐸𝐴𝑀𝐵𝐿𝐸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+8∗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𝑅𝑎𝑡𝑒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81" y="3977700"/>
                <a:ext cx="4039054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/>
              <p:cNvSpPr/>
              <p:nvPr/>
            </p:nvSpPr>
            <p:spPr>
              <a:xfrm>
                <a:off x="457481" y="4527530"/>
                <a:ext cx="3263714" cy="485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𝑃𝑅𝐸𝐴𝑀𝐵𝐿𝐸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8∗</m:t>
                            </m:r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𝐷𝐴𝑇𝐴</m:t>
                            </m:r>
                          </m:sub>
                        </m:sSub>
                      </m:num>
                      <m:den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𝑅𝑎𝑡𝑒</m:t>
                        </m:r>
                      </m:den>
                    </m:f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正方形/長方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81" y="4527530"/>
                <a:ext cx="3263714" cy="485646"/>
              </a:xfrm>
              <a:prstGeom prst="rect">
                <a:avLst/>
              </a:prstGeom>
              <a:blipFill rotWithShape="0">
                <a:blip r:embed="rId4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/>
              <p:cNvSpPr/>
              <p:nvPr/>
            </p:nvSpPr>
            <p:spPr>
              <a:xfrm>
                <a:off x="4716016" y="3937621"/>
                <a:ext cx="25578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∗32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𝑏𝑦𝑡𝑒𝑠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正方形/長方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937621"/>
                <a:ext cx="255781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148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323528" y="1751013"/>
                <a:ext cx="6264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Each of the K STAs send a packet of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, hence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751013"/>
                <a:ext cx="626469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77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/>
          <p:cNvSpPr txBox="1"/>
          <p:nvPr/>
        </p:nvSpPr>
        <p:spPr>
          <a:xfrm>
            <a:off x="323528" y="321422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Also, assuming that equal number of subcarriers are allotted for all users,  we approximate the lengthening of the transmission time with K as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4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MAC </a:t>
            </a:r>
            <a:r>
              <a:rPr lang="en-US" dirty="0" smtClean="0">
                <a:solidFill>
                  <a:schemeClr val="tx1"/>
                </a:solidFill>
              </a:rPr>
              <a:t>Throughput </a:t>
            </a:r>
            <a:r>
              <a:rPr lang="en-US" dirty="0" smtClean="0">
                <a:solidFill>
                  <a:schemeClr val="tx1"/>
                </a:solidFill>
              </a:rPr>
              <a:t>gain for UL MU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755576" y="1700808"/>
                <a:ext cx="23342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=100bytes / user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700808"/>
                <a:ext cx="2334293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正方形/長方形 23"/>
          <p:cNvSpPr/>
          <p:nvPr/>
        </p:nvSpPr>
        <p:spPr>
          <a:xfrm>
            <a:off x="755575" y="2070140"/>
            <a:ext cx="2999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Packet Format = VHT 20MHz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00" y="2347139"/>
            <a:ext cx="4037693" cy="3028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7328" y="2331691"/>
            <a:ext cx="5881871" cy="452630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788024" y="558924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8449" y="5533113"/>
            <a:ext cx="309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Throughput gain is much higher at higher MCS.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99992" y="5545657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Mean throughput gain of about 2.75x is possible for 10 STAs but can be as high as 3.4x for MCS 8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69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 limited uplink multiuser gain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in the number of transmitters due to uplink multi-user transmission may result in increased chances that a STA that will detect that the channel is busy hence reducing the number of possible transmitters. </a:t>
            </a:r>
          </a:p>
          <a:p>
            <a:r>
              <a:rPr lang="en-US" dirty="0" smtClean="0"/>
              <a:t>We simulate the benefit of uplink multi-user transmission in the residential case[3] following a similar methodology as the PHY system simulation in [5].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1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0384" y="1556792"/>
            <a:ext cx="7770813" cy="4113213"/>
          </a:xfrm>
        </p:spPr>
        <p:txBody>
          <a:bodyPr>
            <a:noAutofit/>
          </a:bodyPr>
          <a:lstStyle/>
          <a:p>
            <a:r>
              <a:rPr lang="en-US" sz="1800" dirty="0" smtClean="0"/>
              <a:t>Drop: place AP’s and STA’s, according to scenario.</a:t>
            </a:r>
          </a:p>
          <a:p>
            <a:r>
              <a:rPr lang="en-US" sz="1800" dirty="0" smtClean="0"/>
              <a:t>TX event: determine set of active TX nodes and RX SINR based on that set</a:t>
            </a:r>
          </a:p>
          <a:p>
            <a:pPr lvl="1"/>
            <a:r>
              <a:rPr lang="en-US" sz="1800" dirty="0" smtClean="0"/>
              <a:t>Initialize visited BSS set as empty.</a:t>
            </a:r>
          </a:p>
          <a:p>
            <a:pPr lvl="1"/>
            <a:r>
              <a:rPr lang="en-US" sz="1800" dirty="0" smtClean="0"/>
              <a:t>Randomly select an un-visited BSS</a:t>
            </a:r>
          </a:p>
          <a:p>
            <a:pPr lvl="2"/>
            <a:r>
              <a:rPr lang="en-US" sz="1800" i="1" dirty="0" smtClean="0"/>
              <a:t>Randomly select K STAs.</a:t>
            </a:r>
          </a:p>
          <a:p>
            <a:pPr lvl="2"/>
            <a:r>
              <a:rPr lang="en-US" sz="1800" i="1" dirty="0" smtClean="0"/>
              <a:t>check interference level at each  STAs  from already activated STAs from other BSS.</a:t>
            </a:r>
          </a:p>
          <a:p>
            <a:pPr lvl="2"/>
            <a:r>
              <a:rPr lang="en-US" sz="1800" i="1" dirty="0" smtClean="0"/>
              <a:t>For each STAs , if interference &lt;=threshold, activate the STA for UL Transmission (# of actual transmitting STAs may be less than K)</a:t>
            </a:r>
          </a:p>
          <a:p>
            <a:pPr lvl="2"/>
            <a:r>
              <a:rPr lang="en-US" sz="1800" i="1" dirty="0" smtClean="0"/>
              <a:t>If interference &gt; threshold do not activate</a:t>
            </a:r>
          </a:p>
          <a:p>
            <a:pPr lvl="1"/>
            <a:r>
              <a:rPr lang="en-US" sz="1800" dirty="0" smtClean="0"/>
              <a:t>Continue above until every BSS has been tried once.</a:t>
            </a:r>
          </a:p>
          <a:p>
            <a:pPr lvl="1"/>
            <a:r>
              <a:rPr lang="en-US" sz="1800" dirty="0" smtClean="0"/>
              <a:t>Once complete, the set of active STA in the current TX event has been determined.  </a:t>
            </a:r>
          </a:p>
          <a:p>
            <a:r>
              <a:rPr lang="en-US" sz="1800" dirty="0" smtClean="0"/>
              <a:t>For a single drop, run many TX events and compute uplink throughput</a:t>
            </a:r>
          </a:p>
          <a:p>
            <a:r>
              <a:rPr lang="en-US" sz="1800" dirty="0" smtClean="0"/>
              <a:t>Perform above across many drops to get averaging across spatial distribution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0726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Residential scenario simulations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484784"/>
                <a:ext cx="8604448" cy="4288726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Channel = AWGN						Genie MCS</a:t>
                </a:r>
              </a:p>
              <a:p>
                <a:r>
                  <a:rPr lang="en-US" sz="1800" dirty="0" smtClean="0"/>
                  <a:t>Sensitivity = -82dBm						OFDMA</a:t>
                </a:r>
              </a:p>
              <a:p>
                <a:r>
                  <a:rPr lang="en-US" sz="1800" dirty="0" smtClean="0"/>
                  <a:t>Packet Format: VHT 20MHz   	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=100bytes / user</a:t>
                </a:r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484784"/>
                <a:ext cx="8604448" cy="4288726"/>
              </a:xfrm>
              <a:blipFill rotWithShape="0">
                <a:blip r:embed="rId2"/>
                <a:stretch>
                  <a:fillRect l="-638" t="-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1259632" y="61428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 Byte per user</a:t>
            </a:r>
            <a:endParaRPr 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5635011"/>
            <a:ext cx="237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~3x </a:t>
            </a:r>
            <a:r>
              <a:rPr lang="en-US" sz="1800" dirty="0" err="1" smtClean="0">
                <a:solidFill>
                  <a:schemeClr val="tx1"/>
                </a:solidFill>
              </a:rPr>
              <a:t>Tput</a:t>
            </a:r>
            <a:r>
              <a:rPr lang="en-US" sz="1800" dirty="0" smtClean="0">
                <a:solidFill>
                  <a:schemeClr val="tx1"/>
                </a:solidFill>
              </a:rPr>
              <a:t> Gain for all percentiles for 10 users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46352" y="5635011"/>
            <a:ext cx="45741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SINR is the same regardless of K. This is because each user is orthogonal in frequency. Might be different in UL </a:t>
            </a:r>
            <a:r>
              <a:rPr lang="en-US" sz="1800" smtClean="0">
                <a:solidFill>
                  <a:schemeClr val="tx1"/>
                </a:solidFill>
              </a:rPr>
              <a:t>MIMO case.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r="38328" b="33261"/>
          <a:stretch/>
        </p:blipFill>
        <p:spPr>
          <a:xfrm>
            <a:off x="4181873" y="2482141"/>
            <a:ext cx="3990527" cy="332312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/>
          <a:srcRect r="35761" b="34308"/>
          <a:stretch/>
        </p:blipFill>
        <p:spPr>
          <a:xfrm>
            <a:off x="142025" y="2499169"/>
            <a:ext cx="4039848" cy="317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0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Aside from gain due to multi-user diversity, MAC efficiency gain can be obtained from uplink multi-user transmission. </a:t>
            </a:r>
          </a:p>
          <a:p>
            <a:r>
              <a:rPr lang="en-US" dirty="0" smtClean="0"/>
              <a:t>From our simulations, there is about 3x </a:t>
            </a:r>
            <a:r>
              <a:rPr lang="en-US" dirty="0" smtClean="0"/>
              <a:t>throughput/efficiency </a:t>
            </a:r>
            <a:r>
              <a:rPr lang="en-US" dirty="0" smtClean="0"/>
              <a:t>gain for 10 users in short packets.</a:t>
            </a:r>
          </a:p>
          <a:p>
            <a:r>
              <a:rPr lang="en-US" dirty="0" smtClean="0"/>
              <a:t>This gain adds to the multi-user diversity gain reported in [1]. Combined, the 4x throughput gain target of 11ax should be achieved more </a:t>
            </a:r>
            <a:r>
              <a:rPr lang="en-US" dirty="0" smtClean="0"/>
              <a:t>easily without resorting in very small resource block implementation.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800" dirty="0" smtClean="0"/>
              <a:t>https://mentor.ieee.org/802.11/dcn/14/11-14-1227-03-00ax-ofdma-performance-analysis.pptx </a:t>
            </a:r>
          </a:p>
          <a:p>
            <a:pPr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https</a:t>
            </a:r>
            <a:r>
              <a:rPr lang="en-US" sz="1800" dirty="0">
                <a:solidFill>
                  <a:schemeClr val="tx1"/>
                </a:solidFill>
              </a:rPr>
              <a:t>://</a:t>
            </a:r>
            <a:r>
              <a:rPr lang="en-US" sz="1800" dirty="0" smtClean="0">
                <a:solidFill>
                  <a:schemeClr val="tx1"/>
                </a:solidFill>
              </a:rPr>
              <a:t>mentor.ieee.org/802.11/dcn/11-14-0621-04-00ax-simulation-scenarios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Jim Lansford, 11-14-0546-01-00ax-packet-traffic-measurements-around-boulder-colorado.ppt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https</a:t>
            </a:r>
            <a:r>
              <a:rPr lang="en-US" sz="1800" dirty="0"/>
              <a:t>://</a:t>
            </a:r>
            <a:r>
              <a:rPr lang="en-US" sz="1800" dirty="0" smtClean="0"/>
              <a:t>mentor.ieee.org/802.11/dcn/14/11-14-0855-00-00ax-techniques-for-short-downlink-frames.pptx</a:t>
            </a:r>
          </a:p>
          <a:p>
            <a:pPr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https://</a:t>
            </a:r>
            <a:r>
              <a:rPr lang="en-US" sz="1800" dirty="0" smtClean="0">
                <a:solidFill>
                  <a:schemeClr val="tx1"/>
                </a:solidFill>
              </a:rPr>
              <a:t>mentor.ieee.org/802.11/dcn/14/11-14-0571-06-00ax-evaluation-methodology.docx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[</a:t>
            </a:r>
            <a:r>
              <a:rPr lang="en-US" dirty="0" smtClean="0"/>
              <a:t>1], </a:t>
            </a:r>
            <a:r>
              <a:rPr lang="en-US" dirty="0"/>
              <a:t>the benefits of uplink OFDMA transmission </a:t>
            </a:r>
            <a:r>
              <a:rPr lang="en-US" dirty="0" smtClean="0"/>
              <a:t>were </a:t>
            </a:r>
            <a:r>
              <a:rPr lang="en-US" dirty="0"/>
              <a:t>analyzed.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More users / small resource blocks means higher increase in throughput due to frequency diversity.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But aside from frequency diversity, </a:t>
            </a:r>
            <a:r>
              <a:rPr lang="en-US" dirty="0"/>
              <a:t>uplink multi-user transmission </a:t>
            </a:r>
            <a:r>
              <a:rPr lang="en-US" dirty="0" smtClean="0"/>
              <a:t>can also benefit from higher MAC efficiency due to the longer effective packet lengths.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</a:t>
            </a:r>
            <a:r>
              <a:rPr lang="en-US" dirty="0"/>
              <a:t>show simulations </a:t>
            </a:r>
            <a:r>
              <a:rPr lang="en-US" dirty="0" smtClean="0"/>
              <a:t>results on the achievable MAC </a:t>
            </a:r>
            <a:r>
              <a:rPr lang="en-US" dirty="0" smtClean="0"/>
              <a:t>efficiency </a:t>
            </a:r>
            <a:r>
              <a:rPr lang="en-US" dirty="0" smtClean="0"/>
              <a:t>gains when using  uplink multi-user transmission.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 smtClean="0"/>
                  <a:t>Maximum Throughput (MT) - is the  MAC throughput attainable when</a:t>
                </a:r>
              </a:p>
              <a:p>
                <a:pPr marL="800100" lvl="1" indent="-342900">
                  <a:buFont typeface="Wingdings" pitchFamily="2" charset="2"/>
                  <a:buChar char="Ø"/>
                </a:pPr>
                <a:r>
                  <a:rPr lang="en-US" sz="2400" dirty="0" smtClean="0"/>
                  <a:t>no packet error. </a:t>
                </a:r>
              </a:p>
              <a:p>
                <a:pPr marL="800100" lvl="1" indent="-342900">
                  <a:buFont typeface="Wingdings" pitchFamily="2" charset="2"/>
                  <a:buChar char="Ø"/>
                </a:pPr>
                <a:r>
                  <a:rPr lang="en-US" sz="2400" dirty="0" smtClean="0"/>
                  <a:t>no collision.</a:t>
                </a:r>
              </a:p>
              <a:p>
                <a:pPr marL="800100" lvl="1" indent="-342900">
                  <a:buFont typeface="Wingdings" pitchFamily="2" charset="2"/>
                  <a:buChar char="Ø"/>
                </a:pPr>
                <a:r>
                  <a:rPr lang="en-US" sz="2500" dirty="0" smtClean="0"/>
                  <a:t>if MU, no UL multi-user protocol overhead </a:t>
                </a:r>
              </a:p>
              <a:p>
                <a:pPr lvl="2"/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𝑀𝐴𝐶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𝑒𝑓𝑓𝑖𝑐𝑖𝑒𝑛𝑐𝑦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𝑀𝑎𝑥𝑖𝑚𝑢𝑚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𝑇h𝑟𝑜𝑢𝑔h𝑝𝑢𝑡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𝑃𝐻𝑌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𝑇h𝑟𝑜𝑢𝑔h𝑝𝑢𝑡</m:t>
                          </m:r>
                        </m:den>
                      </m:f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39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Basic access mechanism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897916" y="3003429"/>
            <a:ext cx="7428612" cy="742792"/>
          </a:xfrm>
          <a:prstGeom prst="rect">
            <a:avLst/>
          </a:prstGeom>
          <a:solidFill>
            <a:srgbClr val="DEAE00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algn="ctr">
              <a:defRPr/>
            </a:pPr>
            <a:endParaRPr kumimoji="0" lang="ja-JP" altLang="en-US" sz="1400" kern="0">
              <a:solidFill>
                <a:schemeClr val="tx1"/>
              </a:solidFill>
            </a:endParaRPr>
          </a:p>
        </p:txBody>
      </p:sp>
      <p:cxnSp>
        <p:nvCxnSpPr>
          <p:cNvPr id="126" name="直線コネクタ 125"/>
          <p:cNvCxnSpPr/>
          <p:nvPr/>
        </p:nvCxnSpPr>
        <p:spPr>
          <a:xfrm>
            <a:off x="910260" y="3356992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29" name="直線コネクタ 128"/>
          <p:cNvCxnSpPr/>
          <p:nvPr/>
        </p:nvCxnSpPr>
        <p:spPr>
          <a:xfrm>
            <a:off x="910260" y="3732740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3" name="テキスト ボックス 132"/>
          <p:cNvSpPr txBox="1"/>
          <p:nvPr/>
        </p:nvSpPr>
        <p:spPr>
          <a:xfrm>
            <a:off x="543332" y="312445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AP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381647" y="352152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STA1 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cxnSp>
        <p:nvCxnSpPr>
          <p:cNvPr id="162" name="直線コネクタ 161"/>
          <p:cNvCxnSpPr/>
          <p:nvPr/>
        </p:nvCxnSpPr>
        <p:spPr>
          <a:xfrm>
            <a:off x="2353188" y="3052197"/>
            <a:ext cx="0" cy="680543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163" name="直線コネクタ 162"/>
          <p:cNvCxnSpPr>
            <a:stCxn id="219" idx="2"/>
          </p:cNvCxnSpPr>
          <p:nvPr/>
        </p:nvCxnSpPr>
        <p:spPr>
          <a:xfrm>
            <a:off x="2483700" y="3066482"/>
            <a:ext cx="21064" cy="65863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210" name="テキスト ボックス 209"/>
          <p:cNvSpPr txBox="1"/>
          <p:nvPr/>
        </p:nvSpPr>
        <p:spPr>
          <a:xfrm>
            <a:off x="8597993" y="3236278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altLang="ja-JP" sz="1200" kern="0" dirty="0">
                <a:solidFill>
                  <a:schemeClr val="tx1"/>
                </a:solidFill>
              </a:rPr>
              <a:t>Time</a:t>
            </a:r>
            <a:endParaRPr kumimoji="0" lang="ja-JP" altLang="en-US" sz="1200" kern="0" dirty="0">
              <a:solidFill>
                <a:schemeClr val="tx1"/>
              </a:solidFill>
            </a:endParaRPr>
          </a:p>
        </p:txBody>
      </p:sp>
      <p:cxnSp>
        <p:nvCxnSpPr>
          <p:cNvPr id="218" name="直線矢印コネクタ 217"/>
          <p:cNvCxnSpPr/>
          <p:nvPr/>
        </p:nvCxnSpPr>
        <p:spPr>
          <a:xfrm>
            <a:off x="2336642" y="3150062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19" name="テキスト ボックス 218"/>
          <p:cNvSpPr txBox="1"/>
          <p:nvPr/>
        </p:nvSpPr>
        <p:spPr>
          <a:xfrm>
            <a:off x="2250303" y="280487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en-US" altLang="ja-JP" sz="1100" kern="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21" name="直線矢印コネクタ 220"/>
          <p:cNvCxnSpPr/>
          <p:nvPr/>
        </p:nvCxnSpPr>
        <p:spPr>
          <a:xfrm flipV="1">
            <a:off x="1798535" y="3337816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4" name="直線コネクタ 223"/>
          <p:cNvCxnSpPr>
            <a:endCxn id="223" idx="1"/>
          </p:cNvCxnSpPr>
          <p:nvPr/>
        </p:nvCxnSpPr>
        <p:spPr>
          <a:xfrm>
            <a:off x="1387201" y="3049415"/>
            <a:ext cx="10104" cy="58989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223" name="正方形/長方形 222"/>
          <p:cNvSpPr/>
          <p:nvPr/>
        </p:nvSpPr>
        <p:spPr>
          <a:xfrm>
            <a:off x="1397305" y="354095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8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800" kern="0" dirty="0">
              <a:solidFill>
                <a:schemeClr val="tx1"/>
              </a:solidFill>
            </a:endParaRPr>
          </a:p>
        </p:txBody>
      </p:sp>
      <p:cxnSp>
        <p:nvCxnSpPr>
          <p:cNvPr id="263" name="直線矢印コネクタ 262"/>
          <p:cNvCxnSpPr/>
          <p:nvPr/>
        </p:nvCxnSpPr>
        <p:spPr>
          <a:xfrm>
            <a:off x="1376569" y="3135809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5" name="テキスト ボックス 264"/>
              <p:cNvSpPr txBox="1"/>
              <p:nvPr/>
            </p:nvSpPr>
            <p:spPr>
              <a:xfrm>
                <a:off x="1509129" y="2935677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5" name="テキスト ボックス 2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129" y="2935677"/>
                <a:ext cx="663835" cy="430887"/>
              </a:xfrm>
              <a:prstGeom prst="rect">
                <a:avLst/>
              </a:prstGeom>
              <a:blipFill rotWithShape="0">
                <a:blip r:embed="rId2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452749" y="4610936"/>
                <a:ext cx="5112682" cy="659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MT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8∗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𝐷𝐴𝑇𝐴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𝐷𝐴𝑇𝐴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𝐴𝐶𝐾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𝐷𝐼𝐹𝑆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𝑆𝐼𝐹𝑆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𝐶𝑊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𝑎𝑣𝑒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49" y="4610936"/>
                <a:ext cx="5112682" cy="6598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直線コネクタ 52"/>
          <p:cNvCxnSpPr/>
          <p:nvPr/>
        </p:nvCxnSpPr>
        <p:spPr>
          <a:xfrm>
            <a:off x="2238320" y="3044577"/>
            <a:ext cx="0" cy="680543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2145551" y="2864198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551" y="2864198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矢印コネクタ 55"/>
          <p:cNvCxnSpPr/>
          <p:nvPr/>
        </p:nvCxnSpPr>
        <p:spPr>
          <a:xfrm>
            <a:off x="2238320" y="3150062"/>
            <a:ext cx="98322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59" name="直線矢印コネクタ 58"/>
          <p:cNvCxnSpPr/>
          <p:nvPr/>
        </p:nvCxnSpPr>
        <p:spPr>
          <a:xfrm>
            <a:off x="2521564" y="3424312"/>
            <a:ext cx="949184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61" name="直線コネクタ 60"/>
          <p:cNvCxnSpPr/>
          <p:nvPr/>
        </p:nvCxnSpPr>
        <p:spPr>
          <a:xfrm>
            <a:off x="3451988" y="3015333"/>
            <a:ext cx="18760" cy="69032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/>
              <p:cNvSpPr txBox="1"/>
              <p:nvPr/>
            </p:nvSpPr>
            <p:spPr>
              <a:xfrm>
                <a:off x="2949579" y="3392468"/>
                <a:ext cx="5708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chemeClr val="tx1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kumimoji="0" lang="en-US" altLang="ja-JP" sz="1100" kern="0" dirty="0" smtClean="0">
                    <a:solidFill>
                      <a:schemeClr val="tx1"/>
                    </a:solidFill>
                  </a:rPr>
                  <a:t>ACK</a:t>
                </a: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テキスト ボックス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579" y="3392468"/>
                <a:ext cx="570862" cy="261610"/>
              </a:xfrm>
              <a:prstGeom prst="rect">
                <a:avLst/>
              </a:prstGeom>
              <a:blipFill rotWithShape="0">
                <a:blip r:embed="rId5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0" name="直線矢印コネクタ 179"/>
          <p:cNvCxnSpPr/>
          <p:nvPr/>
        </p:nvCxnSpPr>
        <p:spPr>
          <a:xfrm>
            <a:off x="2924015" y="3284864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188" name="正方形/長方形 187"/>
          <p:cNvSpPr/>
          <p:nvPr/>
        </p:nvSpPr>
        <p:spPr>
          <a:xfrm>
            <a:off x="2512384" y="3027433"/>
            <a:ext cx="949184" cy="348490"/>
          </a:xfrm>
          <a:prstGeom prst="rect">
            <a:avLst/>
          </a:prstGeom>
          <a:solidFill>
            <a:srgbClr val="FF7575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ACK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380141" y="3143892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141" y="3143892"/>
                <a:ext cx="287066" cy="2616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直線矢印コネクタ 67"/>
          <p:cNvCxnSpPr/>
          <p:nvPr/>
        </p:nvCxnSpPr>
        <p:spPr>
          <a:xfrm>
            <a:off x="3468851" y="3434276"/>
            <a:ext cx="98322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76" name="直線コネクタ 75"/>
          <p:cNvCxnSpPr/>
          <p:nvPr/>
        </p:nvCxnSpPr>
        <p:spPr>
          <a:xfrm>
            <a:off x="904707" y="3351822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77" name="直線矢印コネクタ 76"/>
          <p:cNvCxnSpPr/>
          <p:nvPr/>
        </p:nvCxnSpPr>
        <p:spPr>
          <a:xfrm>
            <a:off x="902634" y="3435902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78" name="直線コネクタ 77"/>
          <p:cNvCxnSpPr/>
          <p:nvPr/>
        </p:nvCxnSpPr>
        <p:spPr>
          <a:xfrm>
            <a:off x="1076816" y="3339194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79" name="テキスト ボックス 78"/>
          <p:cNvSpPr txBox="1"/>
          <p:nvPr/>
        </p:nvSpPr>
        <p:spPr>
          <a:xfrm>
            <a:off x="777386" y="3097096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14" name="平行四辺形 13"/>
          <p:cNvSpPr/>
          <p:nvPr/>
        </p:nvSpPr>
        <p:spPr>
          <a:xfrm>
            <a:off x="1081721" y="3563816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81" name="直線コネクタ 80"/>
          <p:cNvCxnSpPr/>
          <p:nvPr/>
        </p:nvCxnSpPr>
        <p:spPr>
          <a:xfrm>
            <a:off x="1384993" y="3339194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82" name="直線矢印コネクタ 81"/>
          <p:cNvCxnSpPr/>
          <p:nvPr/>
        </p:nvCxnSpPr>
        <p:spPr>
          <a:xfrm flipV="1">
            <a:off x="1081721" y="3434276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84" name="テキスト ボックス 83"/>
          <p:cNvSpPr txBox="1"/>
          <p:nvPr/>
        </p:nvSpPr>
        <p:spPr>
          <a:xfrm>
            <a:off x="1042316" y="3143429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86" name="直線コネクタ 85"/>
          <p:cNvCxnSpPr/>
          <p:nvPr/>
        </p:nvCxnSpPr>
        <p:spPr>
          <a:xfrm>
            <a:off x="3579309" y="3357975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87" name="直線矢印コネクタ 86"/>
          <p:cNvCxnSpPr/>
          <p:nvPr/>
        </p:nvCxnSpPr>
        <p:spPr>
          <a:xfrm>
            <a:off x="3577236" y="3442055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88" name="直線コネクタ 87"/>
          <p:cNvCxnSpPr/>
          <p:nvPr/>
        </p:nvCxnSpPr>
        <p:spPr>
          <a:xfrm>
            <a:off x="3751418" y="3345347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89" name="テキスト ボックス 88"/>
          <p:cNvSpPr txBox="1"/>
          <p:nvPr/>
        </p:nvSpPr>
        <p:spPr>
          <a:xfrm>
            <a:off x="3451988" y="3103249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90" name="平行四辺形 89"/>
          <p:cNvSpPr/>
          <p:nvPr/>
        </p:nvSpPr>
        <p:spPr>
          <a:xfrm>
            <a:off x="3756323" y="3569969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92" name="直線矢印コネクタ 91"/>
          <p:cNvCxnSpPr/>
          <p:nvPr/>
        </p:nvCxnSpPr>
        <p:spPr>
          <a:xfrm flipV="1">
            <a:off x="3756323" y="3440429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93" name="テキスト ボックス 92"/>
          <p:cNvSpPr txBox="1"/>
          <p:nvPr/>
        </p:nvSpPr>
        <p:spPr>
          <a:xfrm>
            <a:off x="3716918" y="3149582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>
            <a:off x="5010580" y="3040097"/>
            <a:ext cx="0" cy="680543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98" name="直線コネクタ 97"/>
          <p:cNvCxnSpPr/>
          <p:nvPr/>
        </p:nvCxnSpPr>
        <p:spPr>
          <a:xfrm flipH="1">
            <a:off x="5162156" y="3027433"/>
            <a:ext cx="16800" cy="68558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99" name="直線矢印コネクタ 98"/>
          <p:cNvCxnSpPr/>
          <p:nvPr/>
        </p:nvCxnSpPr>
        <p:spPr>
          <a:xfrm>
            <a:off x="4994034" y="3137962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100" name="テキスト ボックス 99"/>
          <p:cNvSpPr txBox="1"/>
          <p:nvPr/>
        </p:nvSpPr>
        <p:spPr>
          <a:xfrm>
            <a:off x="4907695" y="279277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en-US" altLang="ja-JP" sz="1100" kern="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101" name="直線矢印コネクタ 100"/>
          <p:cNvCxnSpPr/>
          <p:nvPr/>
        </p:nvCxnSpPr>
        <p:spPr>
          <a:xfrm flipV="1">
            <a:off x="4455927" y="3325716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2" name="直線コネクタ 101"/>
          <p:cNvCxnSpPr>
            <a:endCxn id="103" idx="1"/>
          </p:cNvCxnSpPr>
          <p:nvPr/>
        </p:nvCxnSpPr>
        <p:spPr>
          <a:xfrm>
            <a:off x="4044593" y="3037315"/>
            <a:ext cx="10104" cy="58989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103" name="正方形/長方形 102"/>
          <p:cNvSpPr/>
          <p:nvPr/>
        </p:nvSpPr>
        <p:spPr>
          <a:xfrm>
            <a:off x="4054697" y="352885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8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800" kern="0" dirty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4033961" y="3123709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テキスト ボックス 104"/>
              <p:cNvSpPr txBox="1"/>
              <p:nvPr/>
            </p:nvSpPr>
            <p:spPr>
              <a:xfrm>
                <a:off x="4166521" y="2923577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5" name="テキスト ボックス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521" y="2923577"/>
                <a:ext cx="663835" cy="430887"/>
              </a:xfrm>
              <a:prstGeom prst="rect">
                <a:avLst/>
              </a:prstGeom>
              <a:blipFill rotWithShape="0">
                <a:blip r:embed="rId7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直線コネクタ 105"/>
          <p:cNvCxnSpPr/>
          <p:nvPr/>
        </p:nvCxnSpPr>
        <p:spPr>
          <a:xfrm>
            <a:off x="4895712" y="3032477"/>
            <a:ext cx="0" cy="680543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テキスト ボックス 106"/>
              <p:cNvSpPr txBox="1"/>
              <p:nvPr/>
            </p:nvSpPr>
            <p:spPr>
              <a:xfrm>
                <a:off x="4802943" y="2852098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テキスト ボックス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943" y="2852098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8" name="直線矢印コネクタ 107"/>
          <p:cNvCxnSpPr/>
          <p:nvPr/>
        </p:nvCxnSpPr>
        <p:spPr>
          <a:xfrm>
            <a:off x="4895712" y="3137962"/>
            <a:ext cx="98322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109" name="直線矢印コネクタ 108"/>
          <p:cNvCxnSpPr/>
          <p:nvPr/>
        </p:nvCxnSpPr>
        <p:spPr>
          <a:xfrm>
            <a:off x="5178956" y="3412212"/>
            <a:ext cx="949184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110" name="直線コネクタ 109"/>
          <p:cNvCxnSpPr/>
          <p:nvPr/>
        </p:nvCxnSpPr>
        <p:spPr>
          <a:xfrm>
            <a:off x="6118960" y="3047376"/>
            <a:ext cx="7283" cy="680194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テキスト ボックス 110"/>
              <p:cNvSpPr txBox="1"/>
              <p:nvPr/>
            </p:nvSpPr>
            <p:spPr>
              <a:xfrm>
                <a:off x="5606971" y="3380368"/>
                <a:ext cx="5708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chemeClr val="tx1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kumimoji="0" lang="en-US" altLang="ja-JP" sz="1100" kern="0" dirty="0" smtClean="0">
                    <a:solidFill>
                      <a:schemeClr val="tx1"/>
                    </a:solidFill>
                  </a:rPr>
                  <a:t>ACK</a:t>
                </a: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テキスト ボックス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971" y="3380368"/>
                <a:ext cx="570862" cy="261610"/>
              </a:xfrm>
              <a:prstGeom prst="rect">
                <a:avLst/>
              </a:prstGeom>
              <a:blipFill rotWithShape="0">
                <a:blip r:embed="rId8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直線矢印コネクタ 117"/>
          <p:cNvCxnSpPr/>
          <p:nvPr/>
        </p:nvCxnSpPr>
        <p:spPr>
          <a:xfrm>
            <a:off x="5581407" y="3272764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119" name="正方形/長方形 118"/>
          <p:cNvSpPr/>
          <p:nvPr/>
        </p:nvSpPr>
        <p:spPr>
          <a:xfrm>
            <a:off x="5169776" y="3015333"/>
            <a:ext cx="949184" cy="348490"/>
          </a:xfrm>
          <a:prstGeom prst="rect">
            <a:avLst/>
          </a:prstGeom>
          <a:solidFill>
            <a:srgbClr val="FF7575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ACK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テキスト ボックス 120"/>
              <p:cNvSpPr txBox="1"/>
              <p:nvPr/>
            </p:nvSpPr>
            <p:spPr>
              <a:xfrm>
                <a:off x="6037533" y="3131792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テキスト ボックス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533" y="3131792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3" name="直線矢印コネクタ 122"/>
          <p:cNvCxnSpPr/>
          <p:nvPr/>
        </p:nvCxnSpPr>
        <p:spPr>
          <a:xfrm>
            <a:off x="6126243" y="3422176"/>
            <a:ext cx="98322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144" name="直線コネクタ 143"/>
          <p:cNvCxnSpPr/>
          <p:nvPr/>
        </p:nvCxnSpPr>
        <p:spPr>
          <a:xfrm>
            <a:off x="6236701" y="3345875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153" name="直線矢印コネクタ 152"/>
          <p:cNvCxnSpPr/>
          <p:nvPr/>
        </p:nvCxnSpPr>
        <p:spPr>
          <a:xfrm>
            <a:off x="6234628" y="3429955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154" name="直線コネクタ 153"/>
          <p:cNvCxnSpPr/>
          <p:nvPr/>
        </p:nvCxnSpPr>
        <p:spPr>
          <a:xfrm>
            <a:off x="6408810" y="3333247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155" name="テキスト ボックス 154"/>
          <p:cNvSpPr txBox="1"/>
          <p:nvPr/>
        </p:nvSpPr>
        <p:spPr>
          <a:xfrm>
            <a:off x="6109380" y="3091149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156" name="平行四辺形 155"/>
          <p:cNvSpPr/>
          <p:nvPr/>
        </p:nvSpPr>
        <p:spPr>
          <a:xfrm>
            <a:off x="6413715" y="3557869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157" name="直線矢印コネクタ 156"/>
          <p:cNvCxnSpPr/>
          <p:nvPr/>
        </p:nvCxnSpPr>
        <p:spPr>
          <a:xfrm flipV="1">
            <a:off x="6413715" y="3428329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158" name="テキスト ボックス 157"/>
          <p:cNvSpPr txBox="1"/>
          <p:nvPr/>
        </p:nvSpPr>
        <p:spPr>
          <a:xfrm>
            <a:off x="6374310" y="3137482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6716987" y="353602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8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800" kern="0" dirty="0">
              <a:solidFill>
                <a:schemeClr val="tx1"/>
              </a:solidFill>
            </a:endParaRPr>
          </a:p>
        </p:txBody>
      </p:sp>
      <p:sp>
        <p:nvSpPr>
          <p:cNvPr id="16" name="左中かっこ 15"/>
          <p:cNvSpPr/>
          <p:nvPr/>
        </p:nvSpPr>
        <p:spPr>
          <a:xfrm rot="16200000">
            <a:off x="2074415" y="2628718"/>
            <a:ext cx="364532" cy="264525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67859" y="4169596"/>
            <a:ext cx="265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one transmission cycle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78796" y="4057235"/>
            <a:ext cx="243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Similar to </a:t>
            </a:r>
            <a:r>
              <a:rPr lang="en-US" sz="1800" dirty="0">
                <a:solidFill>
                  <a:schemeClr val="tx1"/>
                </a:solidFill>
              </a:rPr>
              <a:t>the </a:t>
            </a:r>
            <a:r>
              <a:rPr lang="en-US" sz="1800" dirty="0" smtClean="0">
                <a:solidFill>
                  <a:schemeClr val="tx1"/>
                </a:solidFill>
              </a:rPr>
              <a:t>MAC Throughput metric of Test1a</a:t>
            </a:r>
            <a:r>
              <a:rPr lang="en-US" sz="1800" dirty="0">
                <a:solidFill>
                  <a:schemeClr val="tx1"/>
                </a:solidFill>
              </a:rPr>
              <a:t>:  MAC overhead w/out RTS/CTS </a:t>
            </a:r>
            <a:r>
              <a:rPr lang="en-US" sz="1800" dirty="0" smtClean="0">
                <a:solidFill>
                  <a:schemeClr val="tx1"/>
                </a:solidFill>
              </a:rPr>
              <a:t>in [2]</a:t>
            </a: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514694" y="5331016"/>
                <a:ext cx="34889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𝑃𝑅𝐸𝐴𝑀𝐵𝐿𝐸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+8∗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𝑅𝑎𝑡𝑒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94" y="5331016"/>
                <a:ext cx="3488968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正方形/長方形 74"/>
              <p:cNvSpPr/>
              <p:nvPr/>
            </p:nvSpPr>
            <p:spPr>
              <a:xfrm>
                <a:off x="535766" y="5760108"/>
                <a:ext cx="37180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𝑃𝑅𝐸𝐴𝑀𝐵𝐿𝐸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8∗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𝑅𝑎𝑡𝑒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正方形/長方形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66" y="5760108"/>
                <a:ext cx="3718069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>
            <a:off x="676760" y="1860205"/>
            <a:ext cx="6732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Using the basic access mechanism shown below, we can compute for the Maximum Throughput</a:t>
            </a: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4290612" y="5286765"/>
                <a:ext cx="18933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=32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𝑏𝑦𝑡𝑒𝑠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612" y="5286765"/>
                <a:ext cx="1893339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2903" t="-8197" r="-32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51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166" y="2720568"/>
            <a:ext cx="4254326" cy="3190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 MAC throughput and efficiency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85396"/>
            <a:ext cx="7770813" cy="4113213"/>
          </a:xfrm>
        </p:spPr>
        <p:txBody>
          <a:bodyPr>
            <a:normAutofit/>
          </a:bodyPr>
          <a:lstStyle/>
          <a:p>
            <a:r>
              <a:rPr lang="en-US" sz="1800" b="0" dirty="0" err="1" smtClean="0"/>
              <a:t>CWave</a:t>
            </a:r>
            <a:r>
              <a:rPr lang="en-US" sz="1800" b="0" dirty="0" smtClean="0"/>
              <a:t> = 15/2*9us</a:t>
            </a:r>
          </a:p>
          <a:p>
            <a:r>
              <a:rPr lang="en-US" sz="1800" b="0" dirty="0" smtClean="0"/>
              <a:t>Packet format = VHT 20MHz</a:t>
            </a:r>
          </a:p>
          <a:p>
            <a:endParaRPr lang="en-US" sz="1800" b="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0" y="5765574"/>
            <a:ext cx="4295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Very low efficiency at short payload lengths.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4827261" y="5337903"/>
            <a:ext cx="72008" cy="335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4801345" y="3421409"/>
            <a:ext cx="738082" cy="2081098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80" y="2650609"/>
            <a:ext cx="4347607" cy="3260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685800" y="2287854"/>
                <a:ext cx="7458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=1us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287854"/>
                <a:ext cx="745845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8197" r="-655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7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</a:t>
            </a:r>
            <a:r>
              <a:rPr lang="en-US" dirty="0"/>
              <a:t>i</a:t>
            </a:r>
            <a:r>
              <a:rPr lang="en-US" dirty="0" smtClean="0"/>
              <a:t>ncrease the MAC efficiency when uplink packets are short?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As seen in the previous slide, short packets result in very low efficiency</a:t>
            </a:r>
            <a:r>
              <a:rPr lang="en-US" b="0" dirty="0"/>
              <a:t>. </a:t>
            </a:r>
            <a:r>
              <a:rPr lang="en-US" b="0" dirty="0" smtClean="0"/>
              <a:t>In the UL, </a:t>
            </a:r>
            <a:r>
              <a:rPr lang="en-US" b="0" dirty="0"/>
              <a:t>the majority of the packet are less than 100 </a:t>
            </a:r>
            <a:r>
              <a:rPr lang="en-US" b="0" dirty="0" smtClean="0"/>
              <a:t>bytes[3].</a:t>
            </a:r>
            <a:endParaRPr lang="en-US" b="0" dirty="0"/>
          </a:p>
          <a:p>
            <a:r>
              <a:rPr lang="en-US" b="0" dirty="0" smtClean="0"/>
              <a:t>The solution is obviously to increase packet lengths which can be done by aggregation or multiuser transmission.</a:t>
            </a:r>
            <a:endParaRPr lang="en-US" sz="2400" b="0" dirty="0" smtClean="0"/>
          </a:p>
          <a:p>
            <a:r>
              <a:rPr lang="en-US" sz="2400" b="0" dirty="0" smtClean="0"/>
              <a:t>In cases aggregation is not an option [4], uplink multi-user transmission (e.g. OFDMA) can increase the effective packet lengths and hence increase the efficiency.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56002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increase the MAC efficiency when uplink packets are short?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5" name="直線矢印コネクタ 64"/>
          <p:cNvCxnSpPr/>
          <p:nvPr/>
        </p:nvCxnSpPr>
        <p:spPr>
          <a:xfrm flipV="1">
            <a:off x="679396" y="2905465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679396" y="4273617"/>
            <a:ext cx="3528392" cy="7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 rot="16200000">
            <a:off x="-165816" y="347939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subcarriers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79396" y="3285765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79396" y="3393777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679396" y="3508611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679396" y="3616623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679396" y="3724635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679396" y="3832647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679396" y="3940659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679396" y="4048671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679396" y="4156683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291464" y="3287601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1291464" y="3395613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1291464" y="3510447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1291464" y="3618459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1291464" y="3726471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291464" y="3834483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1291464" y="3942495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1291464" y="4050507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1291464" y="4158519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2047548" y="3287601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2047548" y="3395613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2047548" y="3510447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047548" y="3618459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2047548" y="3726471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2047548" y="3834483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2047548" y="3942495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2047548" y="4050507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2047548" y="4158519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4322848" y="4182492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time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6" name="右中かっこ 95"/>
          <p:cNvSpPr/>
          <p:nvPr/>
        </p:nvSpPr>
        <p:spPr>
          <a:xfrm rot="16200000">
            <a:off x="1073689" y="3051067"/>
            <a:ext cx="163265" cy="24019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727231" y="2456847"/>
            <a:ext cx="2116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channel access overhead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2659616" y="3294423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659616" y="3402435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2659616" y="3517269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2659616" y="3625281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2659616" y="3733293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2659616" y="3841305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2659616" y="3949317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2659616" y="4057329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2659616" y="4165341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3343692" y="3301814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3343692" y="3409826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3343692" y="3524660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0" name="角丸四角形 109"/>
          <p:cNvSpPr/>
          <p:nvPr/>
        </p:nvSpPr>
        <p:spPr>
          <a:xfrm>
            <a:off x="3343692" y="3632672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3343692" y="3740684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2" name="角丸四角形 111"/>
          <p:cNvSpPr/>
          <p:nvPr/>
        </p:nvSpPr>
        <p:spPr>
          <a:xfrm>
            <a:off x="3343692" y="3848696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3" name="角丸四角形 112"/>
          <p:cNvSpPr/>
          <p:nvPr/>
        </p:nvSpPr>
        <p:spPr>
          <a:xfrm>
            <a:off x="3343692" y="3956708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4" name="角丸四角形 113"/>
          <p:cNvSpPr/>
          <p:nvPr/>
        </p:nvSpPr>
        <p:spPr>
          <a:xfrm>
            <a:off x="3343692" y="4064720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5" name="角丸四角形 114"/>
          <p:cNvSpPr/>
          <p:nvPr/>
        </p:nvSpPr>
        <p:spPr>
          <a:xfrm>
            <a:off x="3343692" y="4172732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3919756" y="3302422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3919756" y="3410434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3919756" y="3525268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9" name="角丸四角形 118"/>
          <p:cNvSpPr/>
          <p:nvPr/>
        </p:nvSpPr>
        <p:spPr>
          <a:xfrm>
            <a:off x="3919756" y="3633280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0" name="角丸四角形 119"/>
          <p:cNvSpPr/>
          <p:nvPr/>
        </p:nvSpPr>
        <p:spPr>
          <a:xfrm>
            <a:off x="3919756" y="3741292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3919756" y="3849304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3919756" y="3957316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3919756" y="4065328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3919756" y="4173340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5" name="右中かっこ 124"/>
          <p:cNvSpPr/>
          <p:nvPr/>
        </p:nvSpPr>
        <p:spPr>
          <a:xfrm rot="5400000">
            <a:off x="774906" y="4223444"/>
            <a:ext cx="212194" cy="36004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07403" y="4489767"/>
            <a:ext cx="2988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100Bytes transmitted per  channel access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508104" y="3140968"/>
            <a:ext cx="338437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When each user sends a very short packet, the effect of channel access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overhead is high.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8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increase the MAC efficiency when uplink packets are short?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742983" y="4615582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角丸四角形 5"/>
          <p:cNvSpPr/>
          <p:nvPr/>
        </p:nvSpPr>
        <p:spPr>
          <a:xfrm>
            <a:off x="742983" y="4987440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6200000">
            <a:off x="-102229" y="5189510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subcarriers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42983" y="5095452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42983" y="5203464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103023" y="4979441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03023" y="5094275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103023" y="5202287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463063" y="4982327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463063" y="5090339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463063" y="5198351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42983" y="5317673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742983" y="5425685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742983" y="5533697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103023" y="5321970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103023" y="5427660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103023" y="5535672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463063" y="5317619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463063" y="5425631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463063" y="5533643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39027" y="5653314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39027" y="5761326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39027" y="5869338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099067" y="5644553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099067" y="5759387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099067" y="5867399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465985" y="5659943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465985" y="5767955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465985" y="5875967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127178" y="4982327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127178" y="5090339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2127178" y="5205173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127178" y="5314271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127178" y="5422283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127178" y="5537117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127178" y="5650030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2127178" y="5758042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2127178" y="5872876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494838" y="4987859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2494838" y="5095871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2494838" y="5210705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2494838" y="5319803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494838" y="5427815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2494838" y="5542649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2494838" y="5655562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494838" y="5763574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2494838" y="5878408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2870397" y="4987061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2870397" y="5095073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870397" y="5209907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2870397" y="5319005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2870397" y="5427017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2870397" y="5541851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2870397" y="5654764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870397" y="5762776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870397" y="5877610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142702" y="4079652"/>
            <a:ext cx="3985147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OFDMA, each channel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access result in longer packet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transmission. Hence, higher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efficiency.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742983" y="5983734"/>
            <a:ext cx="3509993" cy="278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/>
          <p:nvPr/>
        </p:nvCxnSpPr>
        <p:spPr>
          <a:xfrm flipV="1">
            <a:off x="751404" y="2517466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751404" y="3885618"/>
            <a:ext cx="3528392" cy="7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テキスト ボックス 128"/>
          <p:cNvSpPr txBox="1"/>
          <p:nvPr/>
        </p:nvSpPr>
        <p:spPr>
          <a:xfrm rot="16200000">
            <a:off x="-93808" y="3091394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subcarriers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751404" y="2897766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751404" y="3005778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3" name="角丸四角形 132"/>
          <p:cNvSpPr/>
          <p:nvPr/>
        </p:nvSpPr>
        <p:spPr>
          <a:xfrm>
            <a:off x="751404" y="3120612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751404" y="3228624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751404" y="3336636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751404" y="3444648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7" name="角丸四角形 136"/>
          <p:cNvSpPr/>
          <p:nvPr/>
        </p:nvSpPr>
        <p:spPr>
          <a:xfrm>
            <a:off x="751404" y="3552660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8" name="角丸四角形 137"/>
          <p:cNvSpPr/>
          <p:nvPr/>
        </p:nvSpPr>
        <p:spPr>
          <a:xfrm>
            <a:off x="751404" y="3660672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751404" y="3768684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0" name="角丸四角形 139"/>
          <p:cNvSpPr/>
          <p:nvPr/>
        </p:nvSpPr>
        <p:spPr>
          <a:xfrm>
            <a:off x="1363472" y="2899602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1" name="角丸四角形 140"/>
          <p:cNvSpPr/>
          <p:nvPr/>
        </p:nvSpPr>
        <p:spPr>
          <a:xfrm>
            <a:off x="1363472" y="3007614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1363472" y="3122448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3" name="角丸四角形 142"/>
          <p:cNvSpPr/>
          <p:nvPr/>
        </p:nvSpPr>
        <p:spPr>
          <a:xfrm>
            <a:off x="1363472" y="3230460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1363472" y="3338472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1363472" y="3446484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1363472" y="3554496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7" name="角丸四角形 146"/>
          <p:cNvSpPr/>
          <p:nvPr/>
        </p:nvSpPr>
        <p:spPr>
          <a:xfrm>
            <a:off x="1363472" y="3662508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1363472" y="3770520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9" name="角丸四角形 148"/>
          <p:cNvSpPr/>
          <p:nvPr/>
        </p:nvSpPr>
        <p:spPr>
          <a:xfrm>
            <a:off x="2119556" y="2899602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2119556" y="3007614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1" name="角丸四角形 150"/>
          <p:cNvSpPr/>
          <p:nvPr/>
        </p:nvSpPr>
        <p:spPr>
          <a:xfrm>
            <a:off x="2119556" y="3122448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2" name="角丸四角形 151"/>
          <p:cNvSpPr/>
          <p:nvPr/>
        </p:nvSpPr>
        <p:spPr>
          <a:xfrm>
            <a:off x="2119556" y="3230460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3" name="角丸四角形 152"/>
          <p:cNvSpPr/>
          <p:nvPr/>
        </p:nvSpPr>
        <p:spPr>
          <a:xfrm>
            <a:off x="2119556" y="3338472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4" name="角丸四角形 153"/>
          <p:cNvSpPr/>
          <p:nvPr/>
        </p:nvSpPr>
        <p:spPr>
          <a:xfrm>
            <a:off x="2119556" y="3446484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5" name="角丸四角形 154"/>
          <p:cNvSpPr/>
          <p:nvPr/>
        </p:nvSpPr>
        <p:spPr>
          <a:xfrm>
            <a:off x="2119556" y="3554496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6" name="角丸四角形 155"/>
          <p:cNvSpPr/>
          <p:nvPr/>
        </p:nvSpPr>
        <p:spPr>
          <a:xfrm>
            <a:off x="2119556" y="3662508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2119556" y="3770520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4394856" y="3794493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time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1" name="角丸四角形 160"/>
          <p:cNvSpPr/>
          <p:nvPr/>
        </p:nvSpPr>
        <p:spPr>
          <a:xfrm>
            <a:off x="2731624" y="2906424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2" name="角丸四角形 161"/>
          <p:cNvSpPr/>
          <p:nvPr/>
        </p:nvSpPr>
        <p:spPr>
          <a:xfrm>
            <a:off x="2731624" y="3014436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3" name="角丸四角形 162"/>
          <p:cNvSpPr/>
          <p:nvPr/>
        </p:nvSpPr>
        <p:spPr>
          <a:xfrm>
            <a:off x="2731624" y="3129270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4" name="角丸四角形 163"/>
          <p:cNvSpPr/>
          <p:nvPr/>
        </p:nvSpPr>
        <p:spPr>
          <a:xfrm>
            <a:off x="2731624" y="3237282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5" name="角丸四角形 164"/>
          <p:cNvSpPr/>
          <p:nvPr/>
        </p:nvSpPr>
        <p:spPr>
          <a:xfrm>
            <a:off x="2731624" y="3345294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6" name="角丸四角形 165"/>
          <p:cNvSpPr/>
          <p:nvPr/>
        </p:nvSpPr>
        <p:spPr>
          <a:xfrm>
            <a:off x="2731624" y="3453306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7" name="角丸四角形 166"/>
          <p:cNvSpPr/>
          <p:nvPr/>
        </p:nvSpPr>
        <p:spPr>
          <a:xfrm>
            <a:off x="2731624" y="3561318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8" name="角丸四角形 167"/>
          <p:cNvSpPr/>
          <p:nvPr/>
        </p:nvSpPr>
        <p:spPr>
          <a:xfrm>
            <a:off x="2731624" y="3669330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9" name="角丸四角形 168"/>
          <p:cNvSpPr/>
          <p:nvPr/>
        </p:nvSpPr>
        <p:spPr>
          <a:xfrm>
            <a:off x="2731624" y="3777342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0" name="角丸四角形 169"/>
          <p:cNvSpPr/>
          <p:nvPr/>
        </p:nvSpPr>
        <p:spPr>
          <a:xfrm>
            <a:off x="3415700" y="2913815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1" name="角丸四角形 170"/>
          <p:cNvSpPr/>
          <p:nvPr/>
        </p:nvSpPr>
        <p:spPr>
          <a:xfrm>
            <a:off x="3415700" y="3021827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2" name="角丸四角形 171"/>
          <p:cNvSpPr/>
          <p:nvPr/>
        </p:nvSpPr>
        <p:spPr>
          <a:xfrm>
            <a:off x="3415700" y="3136661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3" name="角丸四角形 172"/>
          <p:cNvSpPr/>
          <p:nvPr/>
        </p:nvSpPr>
        <p:spPr>
          <a:xfrm>
            <a:off x="3415700" y="3244673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4" name="角丸四角形 173"/>
          <p:cNvSpPr/>
          <p:nvPr/>
        </p:nvSpPr>
        <p:spPr>
          <a:xfrm>
            <a:off x="3415700" y="3352685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5" name="角丸四角形 174"/>
          <p:cNvSpPr/>
          <p:nvPr/>
        </p:nvSpPr>
        <p:spPr>
          <a:xfrm>
            <a:off x="3415700" y="3460697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6" name="角丸四角形 175"/>
          <p:cNvSpPr/>
          <p:nvPr/>
        </p:nvSpPr>
        <p:spPr>
          <a:xfrm>
            <a:off x="3415700" y="3568709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7" name="角丸四角形 176"/>
          <p:cNvSpPr/>
          <p:nvPr/>
        </p:nvSpPr>
        <p:spPr>
          <a:xfrm>
            <a:off x="3415700" y="3676721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8" name="角丸四角形 177"/>
          <p:cNvSpPr/>
          <p:nvPr/>
        </p:nvSpPr>
        <p:spPr>
          <a:xfrm>
            <a:off x="3415700" y="3784733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9" name="角丸四角形 178"/>
          <p:cNvSpPr/>
          <p:nvPr/>
        </p:nvSpPr>
        <p:spPr>
          <a:xfrm>
            <a:off x="3991764" y="2914423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0" name="角丸四角形 179"/>
          <p:cNvSpPr/>
          <p:nvPr/>
        </p:nvSpPr>
        <p:spPr>
          <a:xfrm>
            <a:off x="3991764" y="3022435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1" name="角丸四角形 180"/>
          <p:cNvSpPr/>
          <p:nvPr/>
        </p:nvSpPr>
        <p:spPr>
          <a:xfrm>
            <a:off x="3991764" y="3137269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3991764" y="3245281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3" name="角丸四角形 182"/>
          <p:cNvSpPr/>
          <p:nvPr/>
        </p:nvSpPr>
        <p:spPr>
          <a:xfrm>
            <a:off x="3991764" y="3353293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4" name="角丸四角形 183"/>
          <p:cNvSpPr/>
          <p:nvPr/>
        </p:nvSpPr>
        <p:spPr>
          <a:xfrm>
            <a:off x="3991764" y="3461305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3991764" y="3569317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6" name="角丸四角形 185"/>
          <p:cNvSpPr/>
          <p:nvPr/>
        </p:nvSpPr>
        <p:spPr>
          <a:xfrm>
            <a:off x="3991764" y="3677329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7" name="角丸四角形 186"/>
          <p:cNvSpPr/>
          <p:nvPr/>
        </p:nvSpPr>
        <p:spPr>
          <a:xfrm>
            <a:off x="3991764" y="3785341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190" name="直線コネクタ 189"/>
          <p:cNvCxnSpPr>
            <a:stCxn id="139" idx="3"/>
            <a:endCxn id="13" idx="3"/>
          </p:cNvCxnSpPr>
          <p:nvPr/>
        </p:nvCxnSpPr>
        <p:spPr bwMode="auto">
          <a:xfrm>
            <a:off x="1111444" y="3822690"/>
            <a:ext cx="711659" cy="12136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2" name="直線コネクタ 191"/>
          <p:cNvCxnSpPr>
            <a:stCxn id="139" idx="1"/>
          </p:cNvCxnSpPr>
          <p:nvPr/>
        </p:nvCxnSpPr>
        <p:spPr bwMode="auto">
          <a:xfrm>
            <a:off x="751404" y="3822690"/>
            <a:ext cx="6929" cy="11291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テキスト ボックス 192"/>
          <p:cNvSpPr txBox="1"/>
          <p:nvPr/>
        </p:nvSpPr>
        <p:spPr>
          <a:xfrm>
            <a:off x="4256932" y="5909919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time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 bwMode="auto">
          <a:xfrm flipH="1" flipV="1">
            <a:off x="1574167" y="4530485"/>
            <a:ext cx="3484804" cy="1871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110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UL MU </a:t>
            </a:r>
            <a:r>
              <a:rPr lang="en-US" dirty="0" smtClean="0">
                <a:solidFill>
                  <a:schemeClr val="tx1"/>
                </a:solidFill>
              </a:rPr>
              <a:t>MAC protocol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974008" y="1969191"/>
            <a:ext cx="7428612" cy="3439933"/>
          </a:xfrm>
          <a:prstGeom prst="rect">
            <a:avLst/>
          </a:prstGeom>
          <a:solidFill>
            <a:srgbClr val="DEAE00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algn="ctr">
              <a:defRPr/>
            </a:pPr>
            <a:endParaRPr kumimoji="0" lang="ja-JP" altLang="en-US" sz="1400" kern="0">
              <a:solidFill>
                <a:schemeClr val="tx1"/>
              </a:solidFill>
            </a:endParaRPr>
          </a:p>
        </p:txBody>
      </p:sp>
      <p:cxnSp>
        <p:nvCxnSpPr>
          <p:cNvPr id="126" name="直線コネクタ 125"/>
          <p:cNvCxnSpPr/>
          <p:nvPr/>
        </p:nvCxnSpPr>
        <p:spPr>
          <a:xfrm>
            <a:off x="986352" y="2322755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29" name="直線コネクタ 128"/>
          <p:cNvCxnSpPr/>
          <p:nvPr/>
        </p:nvCxnSpPr>
        <p:spPr>
          <a:xfrm>
            <a:off x="986352" y="2698503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0" name="直線コネクタ 129"/>
          <p:cNvCxnSpPr/>
          <p:nvPr/>
        </p:nvCxnSpPr>
        <p:spPr>
          <a:xfrm>
            <a:off x="986352" y="3087077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1" name="直線コネクタ 130"/>
          <p:cNvCxnSpPr/>
          <p:nvPr/>
        </p:nvCxnSpPr>
        <p:spPr>
          <a:xfrm>
            <a:off x="993672" y="3475308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2" name="直線コネクタ 131"/>
          <p:cNvCxnSpPr/>
          <p:nvPr/>
        </p:nvCxnSpPr>
        <p:spPr>
          <a:xfrm>
            <a:off x="986351" y="3855366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3" name="テキスト ボックス 132"/>
          <p:cNvSpPr txBox="1"/>
          <p:nvPr/>
        </p:nvSpPr>
        <p:spPr>
          <a:xfrm>
            <a:off x="619424" y="209021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AP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57739" y="2487287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STA1 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cxnSp>
        <p:nvCxnSpPr>
          <p:cNvPr id="155" name="直線コネクタ 154"/>
          <p:cNvCxnSpPr/>
          <p:nvPr/>
        </p:nvCxnSpPr>
        <p:spPr>
          <a:xfrm>
            <a:off x="987774" y="4996308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6" name="直線コネクタ 155"/>
          <p:cNvCxnSpPr/>
          <p:nvPr/>
        </p:nvCxnSpPr>
        <p:spPr>
          <a:xfrm>
            <a:off x="980452" y="5376366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62" name="直線コネクタ 161"/>
          <p:cNvCxnSpPr/>
          <p:nvPr/>
        </p:nvCxnSpPr>
        <p:spPr>
          <a:xfrm>
            <a:off x="2455373" y="1995100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163" name="直線コネクタ 162"/>
          <p:cNvCxnSpPr/>
          <p:nvPr/>
        </p:nvCxnSpPr>
        <p:spPr>
          <a:xfrm>
            <a:off x="2605389" y="2029188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180" name="直線矢印コネクタ 179"/>
          <p:cNvCxnSpPr/>
          <p:nvPr/>
        </p:nvCxnSpPr>
        <p:spPr>
          <a:xfrm>
            <a:off x="3041440" y="2227767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81" name="直線矢印コネクタ 180"/>
          <p:cNvCxnSpPr/>
          <p:nvPr/>
        </p:nvCxnSpPr>
        <p:spPr>
          <a:xfrm>
            <a:off x="3041440" y="2612435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82" name="直線矢印コネクタ 181"/>
          <p:cNvCxnSpPr/>
          <p:nvPr/>
        </p:nvCxnSpPr>
        <p:spPr>
          <a:xfrm>
            <a:off x="3041440" y="3002533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83" name="直線矢印コネクタ 182"/>
          <p:cNvCxnSpPr/>
          <p:nvPr/>
        </p:nvCxnSpPr>
        <p:spPr>
          <a:xfrm>
            <a:off x="3026200" y="3376645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188" name="正方形/長方形 187"/>
          <p:cNvSpPr/>
          <p:nvPr/>
        </p:nvSpPr>
        <p:spPr>
          <a:xfrm>
            <a:off x="2629809" y="1970336"/>
            <a:ext cx="949184" cy="348490"/>
          </a:xfrm>
          <a:prstGeom prst="rect">
            <a:avLst/>
          </a:prstGeom>
          <a:solidFill>
            <a:srgbClr val="FF7575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MU-ACK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57739" y="2842340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 2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457739" y="3244670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 3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57739" y="359972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 4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863234" y="3967435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863234" y="4828498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24076" y="5171127"/>
            <a:ext cx="623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 K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863234" y="4491789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8565565" y="2179181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altLang="ja-JP" sz="1200" kern="0" dirty="0">
                <a:solidFill>
                  <a:schemeClr val="tx1"/>
                </a:solidFill>
              </a:rPr>
              <a:t>Time</a:t>
            </a:r>
            <a:endParaRPr kumimoji="0" lang="ja-JP" altLang="en-US" sz="1200" kern="0" dirty="0">
              <a:solidFill>
                <a:schemeClr val="tx1"/>
              </a:solidFill>
            </a:endParaRPr>
          </a:p>
        </p:txBody>
      </p:sp>
      <p:cxnSp>
        <p:nvCxnSpPr>
          <p:cNvPr id="215" name="直線矢印コネクタ 214"/>
          <p:cNvCxnSpPr/>
          <p:nvPr/>
        </p:nvCxnSpPr>
        <p:spPr>
          <a:xfrm>
            <a:off x="770040" y="4156662"/>
            <a:ext cx="0" cy="75991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矢印コネクタ 217"/>
          <p:cNvCxnSpPr/>
          <p:nvPr/>
        </p:nvCxnSpPr>
        <p:spPr>
          <a:xfrm>
            <a:off x="2446447" y="2092965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19" name="テキスト ボックス 218"/>
          <p:cNvSpPr txBox="1"/>
          <p:nvPr/>
        </p:nvSpPr>
        <p:spPr>
          <a:xfrm>
            <a:off x="2339081" y="176757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en-US" altLang="ja-JP" sz="1100" kern="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20" name="直線矢印コネクタ 219"/>
          <p:cNvCxnSpPr/>
          <p:nvPr/>
        </p:nvCxnSpPr>
        <p:spPr>
          <a:xfrm flipV="1">
            <a:off x="1857119" y="2309900"/>
            <a:ext cx="0" cy="1468670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1" name="直線矢印コネクタ 220"/>
          <p:cNvCxnSpPr/>
          <p:nvPr/>
        </p:nvCxnSpPr>
        <p:spPr>
          <a:xfrm flipV="1">
            <a:off x="1615519" y="2312538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2" name="直線矢印コネクタ 221"/>
          <p:cNvCxnSpPr/>
          <p:nvPr/>
        </p:nvCxnSpPr>
        <p:spPr>
          <a:xfrm flipV="1">
            <a:off x="1731003" y="2323069"/>
            <a:ext cx="0" cy="1103433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4" name="直線コネクタ 223"/>
          <p:cNvCxnSpPr/>
          <p:nvPr/>
        </p:nvCxnSpPr>
        <p:spPr>
          <a:xfrm>
            <a:off x="1483606" y="2015178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33" name="直線矢印コネクタ 232"/>
          <p:cNvCxnSpPr/>
          <p:nvPr/>
        </p:nvCxnSpPr>
        <p:spPr>
          <a:xfrm flipV="1">
            <a:off x="2146308" y="2309900"/>
            <a:ext cx="0" cy="3081984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229" name="正方形/長方形 228"/>
          <p:cNvSpPr/>
          <p:nvPr/>
        </p:nvSpPr>
        <p:spPr>
          <a:xfrm>
            <a:off x="1491450" y="3654131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30" name="正方形/長方形 229"/>
          <p:cNvSpPr/>
          <p:nvPr/>
        </p:nvSpPr>
        <p:spPr>
          <a:xfrm>
            <a:off x="1483606" y="328696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31" name="正方形/長方形 230"/>
          <p:cNvSpPr/>
          <p:nvPr/>
        </p:nvSpPr>
        <p:spPr>
          <a:xfrm>
            <a:off x="1478290" y="2887209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32" name="正方形/長方形 231"/>
          <p:cNvSpPr/>
          <p:nvPr/>
        </p:nvSpPr>
        <p:spPr>
          <a:xfrm>
            <a:off x="1493710" y="5170339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23" name="正方形/長方形 222"/>
          <p:cNvSpPr/>
          <p:nvPr/>
        </p:nvSpPr>
        <p:spPr>
          <a:xfrm>
            <a:off x="1493710" y="2506719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cxnSp>
        <p:nvCxnSpPr>
          <p:cNvPr id="263" name="直線矢印コネクタ 262"/>
          <p:cNvCxnSpPr/>
          <p:nvPr/>
        </p:nvCxnSpPr>
        <p:spPr>
          <a:xfrm>
            <a:off x="1472974" y="2101572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01" name="直線コネクタ 200"/>
          <p:cNvCxnSpPr/>
          <p:nvPr/>
        </p:nvCxnSpPr>
        <p:spPr>
          <a:xfrm>
            <a:off x="998725" y="2325205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02" name="直線矢印コネクタ 201"/>
          <p:cNvCxnSpPr/>
          <p:nvPr/>
        </p:nvCxnSpPr>
        <p:spPr>
          <a:xfrm>
            <a:off x="996652" y="2409285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11" name="直線コネクタ 210"/>
          <p:cNvCxnSpPr/>
          <p:nvPr/>
        </p:nvCxnSpPr>
        <p:spPr>
          <a:xfrm>
            <a:off x="1170834" y="2312577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212" name="テキスト ボックス 211"/>
          <p:cNvSpPr txBox="1"/>
          <p:nvPr/>
        </p:nvSpPr>
        <p:spPr>
          <a:xfrm>
            <a:off x="871404" y="2070479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213" name="平行四辺形 212"/>
          <p:cNvSpPr/>
          <p:nvPr/>
        </p:nvSpPr>
        <p:spPr>
          <a:xfrm>
            <a:off x="1170834" y="2530852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4" name="直線矢印コネクタ 213"/>
          <p:cNvCxnSpPr/>
          <p:nvPr/>
        </p:nvCxnSpPr>
        <p:spPr>
          <a:xfrm flipV="1">
            <a:off x="1170701" y="2407659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16" name="テキスト ボックス 215"/>
          <p:cNvSpPr txBox="1"/>
          <p:nvPr/>
        </p:nvSpPr>
        <p:spPr>
          <a:xfrm>
            <a:off x="1144906" y="2123189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217" name="直線コネクタ 216"/>
          <p:cNvCxnSpPr/>
          <p:nvPr/>
        </p:nvCxnSpPr>
        <p:spPr>
          <a:xfrm>
            <a:off x="2339081" y="1987861"/>
            <a:ext cx="0" cy="3387934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5" name="テキスト ボックス 224"/>
              <p:cNvSpPr txBox="1"/>
              <p:nvPr/>
            </p:nvSpPr>
            <p:spPr>
              <a:xfrm>
                <a:off x="2258339" y="1800064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5" name="テキスト ボックス 2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339" y="1800064"/>
                <a:ext cx="287066" cy="2616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6" name="直線矢印コネクタ 225"/>
          <p:cNvCxnSpPr/>
          <p:nvPr/>
        </p:nvCxnSpPr>
        <p:spPr>
          <a:xfrm>
            <a:off x="3026200" y="3565319"/>
            <a:ext cx="0" cy="1843805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7" name="直線コネクタ 226"/>
          <p:cNvCxnSpPr/>
          <p:nvPr/>
        </p:nvCxnSpPr>
        <p:spPr>
          <a:xfrm>
            <a:off x="5153534" y="1977399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28" name="直線コネクタ 227"/>
          <p:cNvCxnSpPr/>
          <p:nvPr/>
        </p:nvCxnSpPr>
        <p:spPr>
          <a:xfrm>
            <a:off x="5303550" y="2011487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34" name="直線矢印コネクタ 233"/>
          <p:cNvCxnSpPr/>
          <p:nvPr/>
        </p:nvCxnSpPr>
        <p:spPr>
          <a:xfrm>
            <a:off x="5739601" y="2210066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35" name="直線矢印コネクタ 234"/>
          <p:cNvCxnSpPr/>
          <p:nvPr/>
        </p:nvCxnSpPr>
        <p:spPr>
          <a:xfrm>
            <a:off x="5739601" y="2594734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64" name="直線矢印コネクタ 263"/>
          <p:cNvCxnSpPr/>
          <p:nvPr/>
        </p:nvCxnSpPr>
        <p:spPr>
          <a:xfrm>
            <a:off x="5739601" y="2984832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66" name="直線矢印コネクタ 265"/>
          <p:cNvCxnSpPr/>
          <p:nvPr/>
        </p:nvCxnSpPr>
        <p:spPr>
          <a:xfrm>
            <a:off x="5724361" y="3358944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267" name="正方形/長方形 266"/>
          <p:cNvSpPr/>
          <p:nvPr/>
        </p:nvSpPr>
        <p:spPr>
          <a:xfrm>
            <a:off x="5327970" y="1952635"/>
            <a:ext cx="949184" cy="348490"/>
          </a:xfrm>
          <a:prstGeom prst="rect">
            <a:avLst/>
          </a:prstGeom>
          <a:solidFill>
            <a:srgbClr val="FF7575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MU-ACK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cxnSp>
        <p:nvCxnSpPr>
          <p:cNvPr id="268" name="直線矢印コネクタ 267"/>
          <p:cNvCxnSpPr/>
          <p:nvPr/>
        </p:nvCxnSpPr>
        <p:spPr>
          <a:xfrm>
            <a:off x="5144608" y="2075264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69" name="テキスト ボックス 268"/>
          <p:cNvSpPr txBox="1"/>
          <p:nvPr/>
        </p:nvSpPr>
        <p:spPr>
          <a:xfrm>
            <a:off x="5037242" y="174987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en-US" altLang="ja-JP" sz="1100" kern="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70" name="直線矢印コネクタ 269"/>
          <p:cNvCxnSpPr/>
          <p:nvPr/>
        </p:nvCxnSpPr>
        <p:spPr>
          <a:xfrm flipV="1">
            <a:off x="4555280" y="2292199"/>
            <a:ext cx="0" cy="1468670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71" name="直線矢印コネクタ 270"/>
          <p:cNvCxnSpPr/>
          <p:nvPr/>
        </p:nvCxnSpPr>
        <p:spPr>
          <a:xfrm flipV="1">
            <a:off x="4313680" y="2294837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72" name="直線矢印コネクタ 271"/>
          <p:cNvCxnSpPr/>
          <p:nvPr/>
        </p:nvCxnSpPr>
        <p:spPr>
          <a:xfrm flipV="1">
            <a:off x="4429164" y="2305368"/>
            <a:ext cx="0" cy="1103433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73" name="直線コネクタ 272"/>
          <p:cNvCxnSpPr/>
          <p:nvPr/>
        </p:nvCxnSpPr>
        <p:spPr>
          <a:xfrm>
            <a:off x="4181767" y="1997477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74" name="直線矢印コネクタ 273"/>
          <p:cNvCxnSpPr/>
          <p:nvPr/>
        </p:nvCxnSpPr>
        <p:spPr>
          <a:xfrm flipV="1">
            <a:off x="4844469" y="2292199"/>
            <a:ext cx="0" cy="3081984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275" name="正方形/長方形 274"/>
          <p:cNvSpPr/>
          <p:nvPr/>
        </p:nvSpPr>
        <p:spPr>
          <a:xfrm>
            <a:off x="4189611" y="3636430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76" name="正方形/長方形 275"/>
          <p:cNvSpPr/>
          <p:nvPr/>
        </p:nvSpPr>
        <p:spPr>
          <a:xfrm>
            <a:off x="4181767" y="3269265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77" name="正方形/長方形 276"/>
          <p:cNvSpPr/>
          <p:nvPr/>
        </p:nvSpPr>
        <p:spPr>
          <a:xfrm>
            <a:off x="4176451" y="2869508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78" name="正方形/長方形 277"/>
          <p:cNvSpPr/>
          <p:nvPr/>
        </p:nvSpPr>
        <p:spPr>
          <a:xfrm>
            <a:off x="4191871" y="5152638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79" name="正方形/長方形 278"/>
          <p:cNvSpPr/>
          <p:nvPr/>
        </p:nvSpPr>
        <p:spPr>
          <a:xfrm>
            <a:off x="4191871" y="2489018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cxnSp>
        <p:nvCxnSpPr>
          <p:cNvPr id="280" name="直線矢印コネクタ 279"/>
          <p:cNvCxnSpPr/>
          <p:nvPr/>
        </p:nvCxnSpPr>
        <p:spPr>
          <a:xfrm>
            <a:off x="4171135" y="2083871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81" name="直線コネクタ 280"/>
          <p:cNvCxnSpPr/>
          <p:nvPr/>
        </p:nvCxnSpPr>
        <p:spPr>
          <a:xfrm>
            <a:off x="3696886" y="2307504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82" name="直線矢印コネクタ 281"/>
          <p:cNvCxnSpPr/>
          <p:nvPr/>
        </p:nvCxnSpPr>
        <p:spPr>
          <a:xfrm>
            <a:off x="3694813" y="2391584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83" name="直線コネクタ 282"/>
          <p:cNvCxnSpPr/>
          <p:nvPr/>
        </p:nvCxnSpPr>
        <p:spPr>
          <a:xfrm>
            <a:off x="3868995" y="2294876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284" name="平行四辺形 283"/>
          <p:cNvSpPr/>
          <p:nvPr/>
        </p:nvSpPr>
        <p:spPr>
          <a:xfrm>
            <a:off x="3868995" y="2536011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5" name="直線矢印コネクタ 284"/>
          <p:cNvCxnSpPr/>
          <p:nvPr/>
        </p:nvCxnSpPr>
        <p:spPr>
          <a:xfrm flipV="1">
            <a:off x="3868862" y="2389958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86" name="テキスト ボックス 285"/>
          <p:cNvSpPr txBox="1"/>
          <p:nvPr/>
        </p:nvSpPr>
        <p:spPr>
          <a:xfrm>
            <a:off x="3843067" y="2105488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287" name="直線コネクタ 286"/>
          <p:cNvCxnSpPr/>
          <p:nvPr/>
        </p:nvCxnSpPr>
        <p:spPr>
          <a:xfrm>
            <a:off x="5037242" y="1970160"/>
            <a:ext cx="0" cy="3387934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8" name="テキスト ボックス 287"/>
              <p:cNvSpPr txBox="1"/>
              <p:nvPr/>
            </p:nvSpPr>
            <p:spPr>
              <a:xfrm>
                <a:off x="4956500" y="1782363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8" name="テキスト ボックス 2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500" y="1782363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9" name="直線矢印コネクタ 288"/>
          <p:cNvCxnSpPr/>
          <p:nvPr/>
        </p:nvCxnSpPr>
        <p:spPr>
          <a:xfrm>
            <a:off x="5724361" y="3547618"/>
            <a:ext cx="0" cy="1843805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90" name="直線コネクタ 289"/>
          <p:cNvCxnSpPr/>
          <p:nvPr/>
        </p:nvCxnSpPr>
        <p:spPr>
          <a:xfrm>
            <a:off x="3578993" y="2323069"/>
            <a:ext cx="0" cy="305329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1" name="テキスト ボックス 290"/>
              <p:cNvSpPr txBox="1"/>
              <p:nvPr/>
            </p:nvSpPr>
            <p:spPr>
              <a:xfrm>
                <a:off x="3502916" y="2384815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1" name="テキスト ボックス 2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916" y="2384815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2" name="直線矢印コネクタ 291"/>
          <p:cNvCxnSpPr/>
          <p:nvPr/>
        </p:nvCxnSpPr>
        <p:spPr>
          <a:xfrm>
            <a:off x="2316907" y="2105456"/>
            <a:ext cx="132523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94" name="直線矢印コネクタ 293"/>
          <p:cNvCxnSpPr/>
          <p:nvPr/>
        </p:nvCxnSpPr>
        <p:spPr>
          <a:xfrm>
            <a:off x="3563753" y="2391361"/>
            <a:ext cx="132523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95" name="直線矢印コネクタ 294"/>
          <p:cNvCxnSpPr/>
          <p:nvPr/>
        </p:nvCxnSpPr>
        <p:spPr>
          <a:xfrm flipV="1">
            <a:off x="7249769" y="2301667"/>
            <a:ext cx="0" cy="1468670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96" name="直線矢印コネクタ 295"/>
          <p:cNvCxnSpPr/>
          <p:nvPr/>
        </p:nvCxnSpPr>
        <p:spPr>
          <a:xfrm flipV="1">
            <a:off x="7008169" y="2304305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97" name="直線矢印コネクタ 296"/>
          <p:cNvCxnSpPr/>
          <p:nvPr/>
        </p:nvCxnSpPr>
        <p:spPr>
          <a:xfrm flipV="1">
            <a:off x="7123653" y="2314836"/>
            <a:ext cx="0" cy="1103433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98" name="直線矢印コネクタ 297"/>
          <p:cNvCxnSpPr/>
          <p:nvPr/>
        </p:nvCxnSpPr>
        <p:spPr>
          <a:xfrm flipV="1">
            <a:off x="7538958" y="2301667"/>
            <a:ext cx="0" cy="3081984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299" name="正方形/長方形 298"/>
          <p:cNvSpPr/>
          <p:nvPr/>
        </p:nvSpPr>
        <p:spPr>
          <a:xfrm>
            <a:off x="6884100" y="3645898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300" name="正方形/長方形 299"/>
          <p:cNvSpPr/>
          <p:nvPr/>
        </p:nvSpPr>
        <p:spPr>
          <a:xfrm>
            <a:off x="6876256" y="3278733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301" name="正方形/長方形 300"/>
          <p:cNvSpPr/>
          <p:nvPr/>
        </p:nvSpPr>
        <p:spPr>
          <a:xfrm>
            <a:off x="6870940" y="287897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302" name="正方形/長方形 301"/>
          <p:cNvSpPr/>
          <p:nvPr/>
        </p:nvSpPr>
        <p:spPr>
          <a:xfrm>
            <a:off x="6886360" y="516210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303" name="正方形/長方形 302"/>
          <p:cNvSpPr/>
          <p:nvPr/>
        </p:nvSpPr>
        <p:spPr>
          <a:xfrm>
            <a:off x="6886360" y="249848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cxnSp>
        <p:nvCxnSpPr>
          <p:cNvPr id="304" name="直線矢印コネクタ 303"/>
          <p:cNvCxnSpPr/>
          <p:nvPr/>
        </p:nvCxnSpPr>
        <p:spPr>
          <a:xfrm>
            <a:off x="6865624" y="2093339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305" name="直線コネクタ 304"/>
          <p:cNvCxnSpPr/>
          <p:nvPr/>
        </p:nvCxnSpPr>
        <p:spPr>
          <a:xfrm>
            <a:off x="6391375" y="2316972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306" name="直線矢印コネクタ 305"/>
          <p:cNvCxnSpPr/>
          <p:nvPr/>
        </p:nvCxnSpPr>
        <p:spPr>
          <a:xfrm>
            <a:off x="6389302" y="2401052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307" name="直線コネクタ 306"/>
          <p:cNvCxnSpPr/>
          <p:nvPr/>
        </p:nvCxnSpPr>
        <p:spPr>
          <a:xfrm>
            <a:off x="6563484" y="2304344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308" name="平行四辺形 307"/>
          <p:cNvSpPr/>
          <p:nvPr/>
        </p:nvSpPr>
        <p:spPr>
          <a:xfrm>
            <a:off x="6563484" y="2545479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09" name="直線矢印コネクタ 308"/>
          <p:cNvCxnSpPr/>
          <p:nvPr/>
        </p:nvCxnSpPr>
        <p:spPr>
          <a:xfrm flipV="1">
            <a:off x="6563351" y="2399426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310" name="テキスト ボックス 309"/>
          <p:cNvSpPr txBox="1"/>
          <p:nvPr/>
        </p:nvSpPr>
        <p:spPr>
          <a:xfrm>
            <a:off x="6537556" y="2114956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311" name="直線コネクタ 310"/>
          <p:cNvCxnSpPr/>
          <p:nvPr/>
        </p:nvCxnSpPr>
        <p:spPr>
          <a:xfrm>
            <a:off x="6273482" y="2332537"/>
            <a:ext cx="0" cy="305329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2" name="テキスト ボックス 311"/>
              <p:cNvSpPr txBox="1"/>
              <p:nvPr/>
            </p:nvSpPr>
            <p:spPr>
              <a:xfrm>
                <a:off x="6197405" y="2394283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2" name="テキスト ボックス 3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405" y="2394283"/>
                <a:ext cx="287066" cy="2616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3" name="直線矢印コネクタ 312"/>
          <p:cNvCxnSpPr/>
          <p:nvPr/>
        </p:nvCxnSpPr>
        <p:spPr>
          <a:xfrm>
            <a:off x="6258242" y="2400829"/>
            <a:ext cx="132523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4" name="テキスト ボックス 313"/>
              <p:cNvSpPr txBox="1"/>
              <p:nvPr/>
            </p:nvSpPr>
            <p:spPr>
              <a:xfrm>
                <a:off x="4242613" y="1889340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4" name="テキスト ボックス 3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613" y="1889340"/>
                <a:ext cx="663835" cy="430887"/>
              </a:xfrm>
              <a:prstGeom prst="rect">
                <a:avLst/>
              </a:prstGeom>
              <a:blipFill rotWithShape="0">
                <a:blip r:embed="rId6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5" name="テキスト ボックス 314"/>
              <p:cNvSpPr txBox="1"/>
              <p:nvPr/>
            </p:nvSpPr>
            <p:spPr>
              <a:xfrm>
                <a:off x="1566433" y="1904764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5" name="テキスト ボックス 3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433" y="1904764"/>
                <a:ext cx="663835" cy="430887"/>
              </a:xfrm>
              <a:prstGeom prst="rect">
                <a:avLst/>
              </a:prstGeom>
              <a:blipFill rotWithShape="0">
                <a:blip r:embed="rId7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6" name="テキスト ボックス 315"/>
              <p:cNvSpPr txBox="1"/>
              <p:nvPr/>
            </p:nvSpPr>
            <p:spPr>
              <a:xfrm>
                <a:off x="6955672" y="1906735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6" name="テキスト ボックス 3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672" y="1906735"/>
                <a:ext cx="663835" cy="430887"/>
              </a:xfrm>
              <a:prstGeom prst="rect">
                <a:avLst/>
              </a:prstGeom>
              <a:blipFill rotWithShape="0">
                <a:blip r:embed="rId8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7" name="テキスト ボックス 316"/>
          <p:cNvSpPr txBox="1"/>
          <p:nvPr/>
        </p:nvSpPr>
        <p:spPr>
          <a:xfrm>
            <a:off x="3535700" y="2078968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6264488" y="2011487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9424" y="5490475"/>
            <a:ext cx="7783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To obtain the UL MU MAC efficiency, we assume the MAC protocol above stripped of protocol overhead and is operating on top of an OFDMA PHY.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788</TotalTime>
  <Words>1062</Words>
  <Application>Microsoft Office PowerPoint</Application>
  <PresentationFormat>画面に合わせる (4:3)</PresentationFormat>
  <Paragraphs>201</Paragraphs>
  <Slides>16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Cambria Math</vt:lpstr>
      <vt:lpstr>Times New Roman</vt:lpstr>
      <vt:lpstr>Wingdings</vt:lpstr>
      <vt:lpstr>802-11-Submission</vt:lpstr>
      <vt:lpstr>MAC Efficiency Gain of Uplink Multi-user Transmission</vt:lpstr>
      <vt:lpstr>Abstract</vt:lpstr>
      <vt:lpstr>Some definitions</vt:lpstr>
      <vt:lpstr>Basic access mechanism </vt:lpstr>
      <vt:lpstr>SU MAC throughput and efficiency</vt:lpstr>
      <vt:lpstr>How to increase the MAC efficiency when uplink packets are short?</vt:lpstr>
      <vt:lpstr>How to increase the MAC efficiency when uplink packets are short?</vt:lpstr>
      <vt:lpstr>How to increase the MAC efficiency when uplink packets are short?</vt:lpstr>
      <vt:lpstr>UL MU MAC protocol</vt:lpstr>
      <vt:lpstr>UL MU MAC protocol</vt:lpstr>
      <vt:lpstr>MAC Throughput gain for UL MU</vt:lpstr>
      <vt:lpstr>CCA limited uplink multiuser gain</vt:lpstr>
      <vt:lpstr>Methodology</vt:lpstr>
      <vt:lpstr>Residential scenario simulations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69</cp:revision>
  <cp:lastPrinted>1601-01-01T00:00:00Z</cp:lastPrinted>
  <dcterms:created xsi:type="dcterms:W3CDTF">2015-01-10T05:08:39Z</dcterms:created>
  <dcterms:modified xsi:type="dcterms:W3CDTF">2015-01-12T18:21:05Z</dcterms:modified>
</cp:coreProperties>
</file>