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78" r:id="rId4"/>
    <p:sldId id="279" r:id="rId5"/>
    <p:sldId id="271" r:id="rId6"/>
    <p:sldId id="281" r:id="rId7"/>
    <p:sldId id="284" r:id="rId8"/>
    <p:sldId id="272" r:id="rId9"/>
    <p:sldId id="275" r:id="rId10"/>
    <p:sldId id="283" r:id="rId11"/>
    <p:sldId id="28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94" d="100"/>
          <a:sy n="94" d="100"/>
        </p:scale>
        <p:origin x="15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9</a:t>
            </a:fld>
            <a:endParaRPr lang="en-US" altLang="zh-CN" smtClean="0"/>
          </a:p>
        </p:txBody>
      </p:sp>
    </p:spTree>
    <p:extLst>
      <p:ext uri="{BB962C8B-B14F-4D97-AF65-F5344CB8AC3E}">
        <p14:creationId xmlns:p14="http://schemas.microsoft.com/office/powerpoint/2010/main" val="4048888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10</a:t>
            </a:fld>
            <a:endParaRPr lang="en-US" altLang="zh-CN" smtClean="0"/>
          </a:p>
        </p:txBody>
      </p:sp>
    </p:spTree>
    <p:extLst>
      <p:ext uri="{BB962C8B-B14F-4D97-AF65-F5344CB8AC3E}">
        <p14:creationId xmlns:p14="http://schemas.microsoft.com/office/powerpoint/2010/main" val="906619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393318"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802.11-15/86r1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MU Transmission and Coexistence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2015-01-12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15932019"/>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228600" y="685800"/>
            <a:ext cx="84582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The method described in previous slide makes sure that the neighborhood of each participating STA in the UL OFDMA frame has correct channel sensing whether they belong to BSS or OBSS</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the minimum bandwidth assignment per STA per each 20MHz sub-channel can be relaxed so that is applied only to the primary 20MHz channel, or to the primary 40 MHz channel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By above relaxation, at least it is made sure that the STAs of the same BSS interrupt the status of the medium correctly in presence of an ongoing UL OFDMA frame</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Also, STAs belonging to OBSS that happen to have their primary 20MHz channel on the same primary channel of the BSS would sense the status of the medium correctly</a:t>
            </a:r>
          </a:p>
        </p:txBody>
      </p:sp>
    </p:spTree>
    <p:extLst>
      <p:ext uri="{BB962C8B-B14F-4D97-AF65-F5344CB8AC3E}">
        <p14:creationId xmlns:p14="http://schemas.microsoft.com/office/powerpoint/2010/main" val="900560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Conclusion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CSMA/CA is an important aspect of 802.11 operation that needs to be observed in presence of UL MU MIMO and UL OFDMA frames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UL MU transmissions require additional considerations so that the unintended nodes accurately sense the status of the medium across the whole bandwidth (or at least across the primary channel) in presence of UL MU PPDUs</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Summary</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Compared to existing SU and DL MU, UL MU transmission is unique due to multiple STAs participating in forming a single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This contribution focuses on the issues that should be considered  for UL MU in order to obtain best coexistence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in BSS/OBSS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scenarios. Particularly, the focus is on channel sensing in presence of UL MU frames</a:t>
            </a:r>
            <a:endParaRPr lang="en-US" altLang="ko-KR" sz="2000" b="0" dirty="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is considering UL MU transmissions such as UL OFDMA and UL MU MIMO</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While UL MU transmissions are expected to increase medium utilization, they also bring many challenges since multiple STAs participate in forming a single PPDU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Things become more complicated since some of the PPDU attributes may not a priori known to all of the STAs participating in forming UL MU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83207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An important aspect in 802.11 operation is CSMA/CA where all nodes sense the medium and verify whether the medium is busy or idle based on which they decide whether to prepare to access the medium or not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However, in </a:t>
            </a:r>
            <a:r>
              <a:rPr lang="en-US" altLang="ko-KR" sz="2000" b="0" dirty="0">
                <a:latin typeface="Arial" panose="020B0604020202020204" pitchFamily="34" charset="0"/>
                <a:ea typeface="굴림" panose="020B0600000101010101" pitchFamily="34" charset="-127"/>
                <a:cs typeface="Arial" panose="020B0604020202020204" pitchFamily="34" charset="0"/>
              </a:rPr>
              <a:t>UL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MU transmission, multiple nodes participate in forming the UL MU frame, hence the assessment of the status of the medium could </a:t>
            </a:r>
            <a:r>
              <a:rPr lang="en-US" altLang="ko-KR" sz="2000" b="0" dirty="0">
                <a:latin typeface="Arial" panose="020B0604020202020204" pitchFamily="34" charset="0"/>
                <a:ea typeface="굴림" panose="020B0600000101010101" pitchFamily="34" charset="-127"/>
                <a:cs typeface="Arial" panose="020B0604020202020204" pitchFamily="34" charset="0"/>
              </a:rPr>
              <a:t>become tricky.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Thus an </a:t>
            </a:r>
            <a:r>
              <a:rPr lang="en-US" altLang="ko-KR" sz="2000" b="0" dirty="0">
                <a:latin typeface="Arial" panose="020B0604020202020204" pitchFamily="34" charset="0"/>
                <a:ea typeface="굴림" panose="020B0600000101010101" pitchFamily="34" charset="-127"/>
                <a:cs typeface="Arial" panose="020B0604020202020204" pitchFamily="34" charset="0"/>
              </a:rPr>
              <a:t>important aspect in UL MU transmissions is to make sure that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unintended STAs </a:t>
            </a:r>
            <a:r>
              <a:rPr lang="en-US" altLang="ko-KR" sz="2000" b="0" dirty="0">
                <a:latin typeface="Arial" panose="020B0604020202020204" pitchFamily="34" charset="0"/>
                <a:ea typeface="굴림" panose="020B0600000101010101" pitchFamily="34" charset="-127"/>
                <a:cs typeface="Arial" panose="020B0604020202020204" pitchFamily="34" charset="0"/>
              </a:rPr>
              <a:t>have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accurate channel </a:t>
            </a:r>
            <a:r>
              <a:rPr lang="en-US" altLang="ko-KR" sz="2000" b="0" dirty="0">
                <a:latin typeface="Arial" panose="020B0604020202020204" pitchFamily="34" charset="0"/>
                <a:ea typeface="굴림" panose="020B0600000101010101" pitchFamily="34" charset="-127"/>
                <a:cs typeface="Arial" panose="020B0604020202020204" pitchFamily="34" charset="0"/>
              </a:rPr>
              <a:t>sensing regarding the ongoing UL MU frame on the entire BW</a:t>
            </a:r>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MU MIMO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MU MIMO if each STA occupies the same bandwidth as others then there would be no channel sensing ambiguity from the neighborhood of each participating STA, even if a STA starts sensing the medium in the middle of the PPDU</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However if an UL MU MIMO PPDU is formed in a way that some STAs sends their PSDU in narrower bandwidth, depending on the location of STAs forming the PPDU, </a:t>
            </a:r>
            <a:r>
              <a:rPr lang="en-US" altLang="ko-KR" sz="1900" b="0" dirty="0">
                <a:latin typeface="Arial" panose="020B0604020202020204" pitchFamily="34" charset="0"/>
                <a:ea typeface="굴림" panose="020B0600000101010101" pitchFamily="34" charset="-127"/>
                <a:cs typeface="Arial" panose="020B0604020202020204" pitchFamily="34" charset="0"/>
              </a:rPr>
              <a:t>there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could be ambiguity in channel </a:t>
            </a:r>
            <a:r>
              <a:rPr lang="en-US" altLang="ko-KR" sz="1900" b="0" dirty="0">
                <a:latin typeface="Arial" panose="020B0604020202020204" pitchFamily="34" charset="0"/>
                <a:ea typeface="굴림" panose="020B0600000101010101" pitchFamily="34" charset="-127"/>
                <a:cs typeface="Arial" panose="020B0604020202020204" pitchFamily="34" charset="0"/>
              </a:rPr>
              <a:t>sensing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some unintended neighboring STAs sense energy on narrower bandwidth than others and might assume the medium is available</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For instance, assume that an 80MHz UL MU PPDU is formed by several STAs where one or more of those send their PSDU with 40MHz bandwidth. In this case if there are OBSS STAs whose primary channel is different that the primary of the BSS they could sense the medium is idle and attempt to access the medium  </a:t>
            </a: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OFDMA, depending on the sub-band assignment of the UL OFDMA PPDU, there could be ambiguity in channel sensing in the neighborhood of each participating STA</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a:t>
            </a:r>
            <a:r>
              <a:rPr lang="en-US" altLang="ko-KR" sz="1900" b="0" dirty="0">
                <a:latin typeface="Arial" panose="020B0604020202020204" pitchFamily="34" charset="0"/>
                <a:ea typeface="굴림" panose="020B0600000101010101" pitchFamily="34" charset="-127"/>
                <a:cs typeface="Arial" panose="020B0604020202020204" pitchFamily="34" charset="0"/>
              </a:rPr>
              <a: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participating STA in an UL OFDMA PPDU could transmit less or no energy on some 20MHz sub-bands, </a:t>
            </a:r>
            <a:r>
              <a:rPr lang="en-US" altLang="ko-KR" sz="1900" b="0" dirty="0">
                <a:latin typeface="Arial" panose="020B0604020202020204" pitchFamily="34" charset="0"/>
                <a:ea typeface="굴림" panose="020B0600000101010101" pitchFamily="34" charset="-127"/>
                <a:cs typeface="Arial" panose="020B0604020202020204" pitchFamily="34" charset="0"/>
              </a:rPr>
              <a:t>the coverage area of the STA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differs from one 20MHz sub-channel to another</a:t>
            </a:r>
          </a:p>
          <a:p>
            <a:pPr lvl="1"/>
            <a:r>
              <a:rPr lang="en-US" altLang="ko-KR" sz="1700" b="0" dirty="0" smtClean="0">
                <a:latin typeface="Arial" panose="020B0604020202020204" pitchFamily="34" charset="0"/>
                <a:ea typeface="굴림" panose="020B0600000101010101" pitchFamily="34" charset="-127"/>
                <a:cs typeface="Arial" panose="020B0604020202020204" pitchFamily="34" charset="0"/>
              </a:rPr>
              <a:t>A STA within the coverage of a transmitting UL OFDMA STA assesses the 20MHz channel the STA occupies is busy; the rest might be assessed as idle </a:t>
            </a:r>
          </a:p>
          <a:p>
            <a:pPr lvl="1"/>
            <a:r>
              <a:rPr lang="en-US" altLang="ko-KR" sz="1700" dirty="0" smtClean="0">
                <a:latin typeface="Arial" panose="020B0604020202020204" pitchFamily="34" charset="0"/>
                <a:ea typeface="굴림" panose="020B0600000101010101" pitchFamily="34" charset="-127"/>
                <a:cs typeface="Arial" panose="020B0604020202020204" pitchFamily="34" charset="0"/>
              </a:rPr>
              <a:t>If this happens </a:t>
            </a:r>
            <a:r>
              <a:rPr lang="en-US" altLang="ko-KR" sz="1700" dirty="0">
                <a:latin typeface="Arial" panose="020B0604020202020204" pitchFamily="34" charset="0"/>
                <a:ea typeface="굴림" panose="020B0600000101010101" pitchFamily="34" charset="-127"/>
                <a:cs typeface="Arial" panose="020B0604020202020204" pitchFamily="34" charset="0"/>
              </a:rPr>
              <a:t>to </a:t>
            </a:r>
            <a:r>
              <a:rPr lang="en-US" altLang="ko-KR" sz="1700" dirty="0" smtClean="0">
                <a:latin typeface="Arial" panose="020B0604020202020204" pitchFamily="34" charset="0"/>
                <a:ea typeface="굴림" panose="020B0600000101010101" pitchFamily="34" charset="-127"/>
                <a:cs typeface="Arial" panose="020B0604020202020204" pitchFamily="34" charset="0"/>
              </a:rPr>
              <a:t>the primary channels then STAs in the BSS might assess the medium is available even though there is an ongoing UL MU OFDMA 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a:p>
            <a:pPr lvl="1"/>
            <a:r>
              <a:rPr lang="en-US" altLang="ko-KR" sz="1700" dirty="0">
                <a:latin typeface="Arial" panose="020B0604020202020204" pitchFamily="34" charset="0"/>
                <a:ea typeface="굴림" panose="020B0600000101010101" pitchFamily="34" charset="-127"/>
                <a:cs typeface="Arial" panose="020B0604020202020204" pitchFamily="34" charset="0"/>
              </a:rPr>
              <a:t>If this happens to the </a:t>
            </a:r>
            <a:r>
              <a:rPr lang="en-US" altLang="ko-KR" sz="1700" dirty="0" smtClean="0">
                <a:latin typeface="Arial" panose="020B0604020202020204" pitchFamily="34" charset="0"/>
                <a:ea typeface="굴림" panose="020B0600000101010101" pitchFamily="34" charset="-127"/>
                <a:cs typeface="Arial" panose="020B0604020202020204" pitchFamily="34" charset="0"/>
              </a:rPr>
              <a:t>non-primary channels </a:t>
            </a:r>
            <a:r>
              <a:rPr lang="en-US" altLang="ko-KR" sz="1700" dirty="0">
                <a:latin typeface="Arial" panose="020B0604020202020204" pitchFamily="34" charset="0"/>
                <a:ea typeface="굴림" panose="020B0600000101010101" pitchFamily="34" charset="-127"/>
                <a:cs typeface="Arial" panose="020B0604020202020204" pitchFamily="34" charset="0"/>
              </a:rPr>
              <a:t>then STAs </a:t>
            </a:r>
            <a:r>
              <a:rPr lang="en-US" altLang="ko-KR" sz="1700" dirty="0" smtClean="0">
                <a:latin typeface="Arial" panose="020B0604020202020204" pitchFamily="34" charset="0"/>
                <a:ea typeface="굴림" panose="020B0600000101010101" pitchFamily="34" charset="-127"/>
                <a:cs typeface="Arial" panose="020B0604020202020204" pitchFamily="34" charset="0"/>
              </a:rPr>
              <a:t>in OBSSs (whose primary channel is different than primary channel of the BSS) might </a:t>
            </a:r>
            <a:r>
              <a:rPr lang="en-US" altLang="ko-KR" sz="1700" dirty="0">
                <a:latin typeface="Arial" panose="020B0604020202020204" pitchFamily="34" charset="0"/>
                <a:ea typeface="굴림" panose="020B0600000101010101" pitchFamily="34" charset="-127"/>
                <a:cs typeface="Arial" panose="020B0604020202020204" pitchFamily="34" charset="0"/>
              </a:rPr>
              <a:t>assess the medium is </a:t>
            </a:r>
            <a:r>
              <a:rPr lang="en-US" altLang="ko-KR" sz="1700" dirty="0" smtClean="0">
                <a:latin typeface="Arial" panose="020B0604020202020204" pitchFamily="34" charset="0"/>
                <a:ea typeface="굴림" panose="020B0600000101010101" pitchFamily="34" charset="-127"/>
                <a:cs typeface="Arial" panose="020B0604020202020204" pitchFamily="34" charset="0"/>
              </a:rPr>
              <a:t>available even </a:t>
            </a:r>
            <a:r>
              <a:rPr lang="en-US" altLang="ko-KR" sz="1700" dirty="0">
                <a:latin typeface="Arial" panose="020B0604020202020204" pitchFamily="34" charset="0"/>
                <a:ea typeface="굴림" panose="020B0600000101010101" pitchFamily="34" charset="-127"/>
                <a:cs typeface="Arial" panose="020B0604020202020204" pitchFamily="34" charset="0"/>
              </a:rPr>
              <a:t>though there is an ongoing UL MU OFDMA </a:t>
            </a:r>
            <a:r>
              <a:rPr lang="en-US" altLang="ko-KR" sz="1700" dirty="0" smtClean="0">
                <a:latin typeface="Arial" panose="020B0604020202020204" pitchFamily="34" charset="0"/>
                <a:ea typeface="굴림" panose="020B0600000101010101" pitchFamily="34" charset="-127"/>
                <a:cs typeface="Arial" panose="020B0604020202020204" pitchFamily="34" charset="0"/>
              </a:rPr>
              <a:t>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in the case of UL SU transmission, all the nodes in the coverage area of the transmitter would have correct assessment of status of the medium even if they start assessing the medium in the middle of the frame  </a:t>
            </a:r>
          </a:p>
          <a:p>
            <a:pPr lvl="1"/>
            <a:r>
              <a:rPr lang="en-US" altLang="ko-KR" sz="1400" b="0" dirty="0" smtClean="0">
                <a:latin typeface="Arial" panose="020B0604020202020204" pitchFamily="34" charset="0"/>
                <a:ea typeface="굴림" panose="020B0600000101010101" pitchFamily="34" charset="-127"/>
                <a:cs typeface="Arial" panose="020B0604020202020204" pitchFamily="34" charset="0"/>
              </a:rPr>
              <a:t>While it is true that some nodes outside of the coverage area of the transmitter might see the medium is available, this case is considered the classic hidden node problem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in the case of UL OFDMA things could be different. For instance, in the case of an 80MHz UL OFDMA PPDU with four participating STAs where each STA is assigned one of the 20MHz sub-channels, only the cross-coverage of the four STAs would sense the medium properly (see next slide) </a:t>
            </a:r>
          </a:p>
          <a:p>
            <a:pPr lvl="1"/>
            <a:r>
              <a:rPr lang="en-US" altLang="ko-KR" sz="1400" dirty="0" smtClean="0">
                <a:latin typeface="Arial" panose="020B0604020202020204" pitchFamily="34" charset="0"/>
                <a:ea typeface="굴림" panose="020B0600000101010101" pitchFamily="34" charset="-127"/>
                <a:cs typeface="Arial" panose="020B0604020202020204" pitchFamily="34" charset="0"/>
              </a:rPr>
              <a:t>In other words, the hidden nodes for each participating STA  add to the set of the hidden nodes where some subsets of it appears hidden to some </a:t>
            </a:r>
            <a:r>
              <a:rPr lang="en-US" altLang="ko-KR" sz="1400" dirty="0">
                <a:latin typeface="Arial" panose="020B0604020202020204" pitchFamily="34" charset="0"/>
                <a:ea typeface="굴림" panose="020B0600000101010101" pitchFamily="34" charset="-127"/>
                <a:cs typeface="Arial" panose="020B0604020202020204" pitchFamily="34" charset="0"/>
              </a:rPr>
              <a:t>portions of the bandwidth of the UL OFDMA frame </a:t>
            </a:r>
            <a:endParaRPr lang="en-US" altLang="ko-KR" sz="1400" b="0" dirty="0" smtClean="0">
              <a:latin typeface="Arial" panose="020B0604020202020204" pitchFamily="34" charset="0"/>
              <a:ea typeface="굴림" panose="020B0600000101010101" pitchFamily="34" charset="-127"/>
              <a:cs typeface="Arial" panose="020B0604020202020204" pitchFamily="34" charset="0"/>
            </a:endParaRPr>
          </a:p>
          <a:p>
            <a:pPr marL="57150" indent="0">
              <a:buNone/>
            </a:pPr>
            <a:endParaRPr lang="en-US" altLang="ko-KR" sz="16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제목 1"/>
          <p:cNvSpPr>
            <a:spLocks noGrp="1"/>
          </p:cNvSpPr>
          <p:nvPr>
            <p:ph type="title"/>
          </p:nvPr>
        </p:nvSpPr>
        <p:spPr>
          <a:xfrm>
            <a:off x="328773" y="685800"/>
            <a:ext cx="8358027"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a:t>
            </a:r>
            <a:r>
              <a:rPr lang="en-US" altLang="ko-KR" sz="2800" b="0" dirty="0" smtClean="0">
                <a:latin typeface="Arial" panose="020B0604020202020204" pitchFamily="34" charset="0"/>
                <a:ea typeface="굴림" panose="020B0600000101010101" pitchFamily="34" charset="-127"/>
                <a:cs typeface="Arial" panose="020B0604020202020204" pitchFamily="34" charset="0"/>
              </a:rPr>
              <a:t>OFDMA frames</a:t>
            </a:r>
          </a:p>
        </p:txBody>
      </p:sp>
      <p:sp>
        <p:nvSpPr>
          <p:cNvPr id="12293" name="슬라이드 번호 개체 틀 4"/>
          <p:cNvSpPr>
            <a:spLocks noGrp="1"/>
          </p:cNvSpPr>
          <p:nvPr>
            <p:ph type="sldNum" sz="quarter" idx="4294967295"/>
          </p:nvPr>
        </p:nvSpPr>
        <p:spPr>
          <a:xfrm>
            <a:off x="4284663" y="6475413"/>
            <a:ext cx="592137" cy="17462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B2073A67-B9E7-469F-B228-3B9C57FF0849}"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grpSp>
        <p:nvGrpSpPr>
          <p:cNvPr id="12294" name="Group 9"/>
          <p:cNvGrpSpPr>
            <a:grpSpLocks/>
          </p:cNvGrpSpPr>
          <p:nvPr/>
        </p:nvGrpSpPr>
        <p:grpSpPr bwMode="auto">
          <a:xfrm>
            <a:off x="342900" y="914400"/>
            <a:ext cx="8496300" cy="6705600"/>
            <a:chOff x="342900" y="914400"/>
            <a:chExt cx="8496300" cy="6705600"/>
          </a:xfrm>
        </p:grpSpPr>
        <p:grpSp>
          <p:nvGrpSpPr>
            <p:cNvPr id="12296" name="Group 1"/>
            <p:cNvGrpSpPr>
              <a:grpSpLocks/>
            </p:cNvGrpSpPr>
            <p:nvPr/>
          </p:nvGrpSpPr>
          <p:grpSpPr bwMode="auto">
            <a:xfrm>
              <a:off x="342900" y="5167313"/>
              <a:ext cx="2667000" cy="1219203"/>
              <a:chOff x="838200" y="4038597"/>
              <a:chExt cx="2667000" cy="1219203"/>
            </a:xfrm>
          </p:grpSpPr>
          <p:sp>
            <p:nvSpPr>
              <p:cNvPr id="7" name="Rectangle 6"/>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8" name="Rectangle 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32" name="Rectangle 241"/>
              <p:cNvSpPr>
                <a:spLocks noChangeArrowheads="1"/>
              </p:cNvSpPr>
              <p:nvPr/>
            </p:nvSpPr>
            <p:spPr bwMode="auto">
              <a:xfrm>
                <a:off x="1905000" y="4038597"/>
                <a:ext cx="1600200" cy="304800"/>
              </a:xfrm>
              <a:prstGeom prst="rect">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3"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4"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5"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297" name="Oval 2"/>
            <p:cNvSpPr>
              <a:spLocks noChangeArrowheads="1"/>
            </p:cNvSpPr>
            <p:nvPr/>
          </p:nvSpPr>
          <p:spPr bwMode="auto">
            <a:xfrm>
              <a:off x="4572000" y="4251325"/>
              <a:ext cx="228600" cy="228600"/>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000" b="0">
                <a:latin typeface="Times New Roman" panose="02020603050405020304" pitchFamily="18" charset="0"/>
                <a:ea typeface="宋体" panose="02010600030101010101" pitchFamily="2" charset="-122"/>
              </a:endParaRPr>
            </a:p>
          </p:txBody>
        </p:sp>
        <p:sp>
          <p:nvSpPr>
            <p:cNvPr id="12298" name="Oval 29"/>
            <p:cNvSpPr>
              <a:spLocks noChangeArrowheads="1"/>
            </p:cNvSpPr>
            <p:nvPr/>
          </p:nvSpPr>
          <p:spPr bwMode="auto">
            <a:xfrm>
              <a:off x="3200400" y="4470400"/>
              <a:ext cx="228600" cy="2286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299" name="Oval 4"/>
            <p:cNvSpPr>
              <a:spLocks noChangeArrowheads="1"/>
            </p:cNvSpPr>
            <p:nvPr/>
          </p:nvSpPr>
          <p:spPr bwMode="auto">
            <a:xfrm>
              <a:off x="1143000" y="2286000"/>
              <a:ext cx="4572000" cy="45720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0" name="TextBox 26"/>
            <p:cNvSpPr txBox="1">
              <a:spLocks noChangeArrowheads="1"/>
            </p:cNvSpPr>
            <p:nvPr/>
          </p:nvSpPr>
          <p:spPr bwMode="auto">
            <a:xfrm>
              <a:off x="4486275" y="4508500"/>
              <a:ext cx="390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AP</a:t>
              </a:r>
            </a:p>
          </p:txBody>
        </p:sp>
        <p:sp>
          <p:nvSpPr>
            <p:cNvPr id="12301" name="Oval 19"/>
            <p:cNvSpPr>
              <a:spLocks noChangeArrowheads="1"/>
            </p:cNvSpPr>
            <p:nvPr/>
          </p:nvSpPr>
          <p:spPr bwMode="auto">
            <a:xfrm>
              <a:off x="5867400" y="3352800"/>
              <a:ext cx="228600" cy="228600"/>
            </a:xfrm>
            <a:prstGeom prst="ellipse">
              <a:avLst/>
            </a:prstGeom>
            <a:solidFill>
              <a:srgbClr val="92D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2" name="Oval 20"/>
            <p:cNvSpPr>
              <a:spLocks noChangeArrowheads="1"/>
            </p:cNvSpPr>
            <p:nvPr/>
          </p:nvSpPr>
          <p:spPr bwMode="auto">
            <a:xfrm>
              <a:off x="3581400" y="1295400"/>
              <a:ext cx="4572000" cy="4572000"/>
            </a:xfrm>
            <a:prstGeom prst="ellipse">
              <a:avLst/>
            </a:prstGeom>
            <a:noFill/>
            <a:ln w="12700" algn="ctr">
              <a:solidFill>
                <a:srgbClr val="00B05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3" name="Group 21"/>
            <p:cNvGrpSpPr>
              <a:grpSpLocks/>
            </p:cNvGrpSpPr>
            <p:nvPr/>
          </p:nvGrpSpPr>
          <p:grpSpPr bwMode="auto">
            <a:xfrm>
              <a:off x="6172200" y="1585913"/>
              <a:ext cx="2667000" cy="1219203"/>
              <a:chOff x="838200" y="4038597"/>
              <a:chExt cx="2667000" cy="1219203"/>
            </a:xfrm>
          </p:grpSpPr>
          <p:sp>
            <p:nvSpPr>
              <p:cNvPr id="23" name="Rectangle 22"/>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28" name="Rectangle 2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6"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7" name="Rectangle 241"/>
              <p:cNvSpPr>
                <a:spLocks noChangeArrowheads="1"/>
              </p:cNvSpPr>
              <p:nvPr/>
            </p:nvSpPr>
            <p:spPr bwMode="auto">
              <a:xfrm>
                <a:off x="1905000" y="4343397"/>
                <a:ext cx="1600200" cy="304800"/>
              </a:xfrm>
              <a:prstGeom prst="rect">
                <a:avLst/>
              </a:prstGeom>
              <a:solidFill>
                <a:srgbClr val="00B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8"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9"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4" name="Oval 35"/>
            <p:cNvSpPr>
              <a:spLocks noChangeArrowheads="1"/>
            </p:cNvSpPr>
            <p:nvPr/>
          </p:nvSpPr>
          <p:spPr bwMode="auto">
            <a:xfrm>
              <a:off x="5562600" y="5257800"/>
              <a:ext cx="228600" cy="228600"/>
            </a:xfrm>
            <a:prstGeom prst="ellipse">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5" name="Oval 36"/>
            <p:cNvSpPr>
              <a:spLocks noChangeArrowheads="1"/>
            </p:cNvSpPr>
            <p:nvPr/>
          </p:nvSpPr>
          <p:spPr bwMode="auto">
            <a:xfrm>
              <a:off x="3352800" y="3048000"/>
              <a:ext cx="4572000" cy="4572000"/>
            </a:xfrm>
            <a:prstGeom prst="ellipse">
              <a:avLst/>
            </a:prstGeom>
            <a:noFill/>
            <a:ln w="12700" algn="ctr">
              <a:solidFill>
                <a:srgbClr val="3399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6" name="Group 37"/>
            <p:cNvGrpSpPr>
              <a:grpSpLocks/>
            </p:cNvGrpSpPr>
            <p:nvPr/>
          </p:nvGrpSpPr>
          <p:grpSpPr bwMode="auto">
            <a:xfrm>
              <a:off x="6172200" y="5167313"/>
              <a:ext cx="2667000" cy="1219203"/>
              <a:chOff x="838200" y="4038597"/>
              <a:chExt cx="2667000" cy="1219203"/>
            </a:xfrm>
          </p:grpSpPr>
          <p:sp>
            <p:nvSpPr>
              <p:cNvPr id="39" name="Rectangle 38"/>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0" name="Rectangle 39"/>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0"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1"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2" name="Rectangle 241"/>
              <p:cNvSpPr>
                <a:spLocks noChangeArrowheads="1"/>
              </p:cNvSpPr>
              <p:nvPr/>
            </p:nvSpPr>
            <p:spPr bwMode="auto">
              <a:xfrm>
                <a:off x="1905000" y="4648197"/>
                <a:ext cx="1600200" cy="304800"/>
              </a:xfrm>
              <a:prstGeom prst="rect">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3"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7" name="Oval 44"/>
            <p:cNvSpPr>
              <a:spLocks noChangeArrowheads="1"/>
            </p:cNvSpPr>
            <p:nvPr/>
          </p:nvSpPr>
          <p:spPr bwMode="auto">
            <a:xfrm>
              <a:off x="3962400" y="3048000"/>
              <a:ext cx="228600" cy="228600"/>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8" name="Oval 45"/>
            <p:cNvSpPr>
              <a:spLocks noChangeArrowheads="1"/>
            </p:cNvSpPr>
            <p:nvPr/>
          </p:nvSpPr>
          <p:spPr bwMode="auto">
            <a:xfrm>
              <a:off x="1828800" y="914400"/>
              <a:ext cx="4572000" cy="4572000"/>
            </a:xfrm>
            <a:prstGeom prst="ellipse">
              <a:avLst/>
            </a:prstGeom>
            <a:noFill/>
            <a:ln w="127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9" name="Group 46"/>
            <p:cNvGrpSpPr>
              <a:grpSpLocks/>
            </p:cNvGrpSpPr>
            <p:nvPr/>
          </p:nvGrpSpPr>
          <p:grpSpPr bwMode="auto">
            <a:xfrm>
              <a:off x="381000" y="1600200"/>
              <a:ext cx="2667000" cy="1219203"/>
              <a:chOff x="838200" y="4038597"/>
              <a:chExt cx="2667000" cy="1219203"/>
            </a:xfrm>
          </p:grpSpPr>
          <p:sp>
            <p:nvSpPr>
              <p:cNvPr id="48" name="Rectangle 47"/>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9" name="Rectangle 48"/>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14"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5"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6"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7" name="Rectangle 241"/>
              <p:cNvSpPr>
                <a:spLocks noChangeArrowheads="1"/>
              </p:cNvSpPr>
              <p:nvPr/>
            </p:nvSpPr>
            <p:spPr bwMode="auto">
              <a:xfrm>
                <a:off x="1905000" y="4953000"/>
                <a:ext cx="1600200" cy="304800"/>
              </a:xfrm>
              <a:prstGeom prst="rect">
                <a:avLst/>
              </a:prstGeom>
              <a:solidFill>
                <a:srgbClr val="FFC000"/>
              </a:solid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20MHz sub-band</a:t>
                </a:r>
              </a:p>
            </p:txBody>
          </p:sp>
        </p:grpSp>
      </p:grpSp>
      <p:sp>
        <p:nvSpPr>
          <p:cNvPr id="2" name="TextBox 1"/>
          <p:cNvSpPr txBox="1"/>
          <p:nvPr/>
        </p:nvSpPr>
        <p:spPr>
          <a:xfrm>
            <a:off x="4312125" y="3352800"/>
            <a:ext cx="1479075" cy="900246"/>
          </a:xfrm>
          <a:prstGeom prst="rect">
            <a:avLst/>
          </a:prstGeom>
          <a:noFill/>
        </p:spPr>
        <p:txBody>
          <a:bodyPr wrap="square" rtlCol="0">
            <a:spAutoFit/>
          </a:bodyPr>
          <a:lstStyle/>
          <a:p>
            <a:r>
              <a:rPr lang="en-US" altLang="en-US" sz="1050" dirty="0">
                <a:ea typeface="宋体" panose="02010600030101010101" pitchFamily="2" charset="-122"/>
              </a:rPr>
              <a:t>Only STAs in the intersection of the coverage </a:t>
            </a:r>
            <a:r>
              <a:rPr lang="en-US" altLang="en-US" sz="1050" dirty="0" smtClean="0">
                <a:ea typeface="宋体" panose="02010600030101010101" pitchFamily="2" charset="-122"/>
              </a:rPr>
              <a:t>area </a:t>
            </a:r>
            <a:r>
              <a:rPr lang="en-US" altLang="en-US" sz="1050" dirty="0">
                <a:ea typeface="宋体" panose="02010600030101010101" pitchFamily="2" charset="-122"/>
              </a:rPr>
              <a:t>of </a:t>
            </a:r>
            <a:r>
              <a:rPr lang="en-US" altLang="en-US" sz="1050" dirty="0" smtClean="0">
                <a:ea typeface="宋体" panose="02010600030101010101" pitchFamily="2" charset="-122"/>
              </a:rPr>
              <a:t>all </a:t>
            </a:r>
            <a:r>
              <a:rPr lang="en-US" altLang="en-US" sz="1050" dirty="0">
                <a:ea typeface="宋体" panose="02010600030101010101" pitchFamily="2" charset="-122"/>
              </a:rPr>
              <a:t>STAs have proper CS of </a:t>
            </a:r>
            <a:r>
              <a:rPr lang="en-US" altLang="en-US" sz="1050" dirty="0" smtClean="0">
                <a:ea typeface="宋体" panose="02010600030101010101" pitchFamily="2" charset="-122"/>
              </a:rPr>
              <a:t>the whole bandwidth</a:t>
            </a:r>
            <a:endParaRPr lang="en-US" altLang="en-US" sz="1050" dirty="0">
              <a:ea typeface="宋体" panose="02010600030101010101" pitchFamily="2" charset="-122"/>
            </a:endParaRPr>
          </a:p>
        </p:txBody>
      </p:sp>
      <p:sp>
        <p:nvSpPr>
          <p:cNvPr id="3" name="TextBox 2"/>
          <p:cNvSpPr txBox="1"/>
          <p:nvPr/>
        </p:nvSpPr>
        <p:spPr>
          <a:xfrm>
            <a:off x="1143000" y="4052754"/>
            <a:ext cx="2133600" cy="900246"/>
          </a:xfrm>
          <a:prstGeom prst="rect">
            <a:avLst/>
          </a:prstGeom>
          <a:noFill/>
        </p:spPr>
        <p:txBody>
          <a:bodyPr wrap="square" rtlCol="0">
            <a:spAutoFit/>
          </a:bodyPr>
          <a:lstStyle/>
          <a:p>
            <a:r>
              <a:rPr lang="en-US" altLang="en-US" sz="1050" dirty="0" smtClean="0">
                <a:ea typeface="宋体" panose="02010600030101010101" pitchFamily="2" charset="-122"/>
              </a:rPr>
              <a:t>Unintended  STAs </a:t>
            </a:r>
            <a:r>
              <a:rPr lang="en-US" altLang="en-US" sz="1050" dirty="0" smtClean="0">
                <a:ea typeface="宋体" panose="02010600030101010101" pitchFamily="2" charset="-122"/>
              </a:rPr>
              <a:t>inside </a:t>
            </a:r>
            <a:r>
              <a:rPr lang="en-US" altLang="en-US" sz="1050" dirty="0">
                <a:ea typeface="宋体" panose="02010600030101010101" pitchFamily="2" charset="-122"/>
              </a:rPr>
              <a:t>the RED </a:t>
            </a:r>
            <a:r>
              <a:rPr lang="en-US" altLang="en-US" sz="1050" dirty="0" smtClean="0">
                <a:ea typeface="宋体" panose="02010600030101010101" pitchFamily="2" charset="-122"/>
              </a:rPr>
              <a:t>area sense the channel busy  for </a:t>
            </a:r>
            <a:r>
              <a:rPr lang="en-US" altLang="en-US" sz="1050" dirty="0">
                <a:ea typeface="宋体" panose="02010600030101010101" pitchFamily="2" charset="-122"/>
              </a:rPr>
              <a:t>the RED 20MHz </a:t>
            </a:r>
            <a:r>
              <a:rPr lang="en-US" altLang="en-US" sz="1050" dirty="0" smtClean="0">
                <a:ea typeface="宋体" panose="02010600030101010101" pitchFamily="2" charset="-122"/>
              </a:rPr>
              <a:t>sub-band. STAs outside of the RED coverage are hidden nodes </a:t>
            </a:r>
            <a:r>
              <a:rPr lang="en-US" altLang="en-US" sz="1050" dirty="0" err="1" smtClean="0">
                <a:ea typeface="宋体" panose="02010600030101010101" pitchFamily="2" charset="-122"/>
              </a:rPr>
              <a:t>wrt</a:t>
            </a:r>
            <a:r>
              <a:rPr lang="en-US" altLang="en-US" sz="1050" dirty="0" smtClean="0">
                <a:ea typeface="宋体" panose="02010600030101010101" pitchFamily="2" charset="-122"/>
              </a:rPr>
              <a:t> the RED sub-band</a:t>
            </a:r>
            <a:endParaRPr lang="en-US" altLang="en-US" sz="1050" dirty="0">
              <a:ea typeface="宋体" panose="02010600030101010101" pitchFamily="2" charset="-122"/>
            </a:endParaRPr>
          </a:p>
        </p:txBody>
      </p:sp>
    </p:spTree>
    <p:extLst>
      <p:ext uri="{BB962C8B-B14F-4D97-AF65-F5344CB8AC3E}">
        <p14:creationId xmlns:p14="http://schemas.microsoft.com/office/powerpoint/2010/main" val="243355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304800" y="685800"/>
            <a:ext cx="83820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One solution to obtain correct channel sensing is to manage the sub-band allocation such that a minimum TBD bandwidth is assigned to each STA in each of the 20MHz bands</a:t>
            </a:r>
          </a:p>
          <a:p>
            <a:pPr lvl="1"/>
            <a:r>
              <a:rPr lang="en-US" altLang="ko-KR" sz="1600" b="0" dirty="0" smtClean="0">
                <a:latin typeface="Arial" panose="020B0604020202020204" pitchFamily="34" charset="0"/>
                <a:ea typeface="굴림" panose="020B0600000101010101" pitchFamily="34" charset="-127"/>
                <a:cs typeface="Arial" panose="020B0604020202020204" pitchFamily="34" charset="0"/>
              </a:rPr>
              <a:t>This allows each unintended STA to sense the medium correctly across all the 20MHz bands that the UL OFDMA </a:t>
            </a:r>
            <a:r>
              <a:rPr lang="en-US" altLang="ko-KR" sz="1600" b="0" dirty="0">
                <a:latin typeface="Arial" panose="020B0604020202020204" pitchFamily="34" charset="0"/>
                <a:ea typeface="굴림" panose="020B0600000101010101" pitchFamily="34" charset="-127"/>
                <a:cs typeface="Arial" panose="020B0604020202020204" pitchFamily="34" charset="0"/>
              </a:rPr>
              <a:t>f</a:t>
            </a:r>
            <a:r>
              <a:rPr lang="en-US" altLang="ko-KR" sz="1600" b="0" dirty="0" smtClean="0">
                <a:latin typeface="Arial" panose="020B0604020202020204" pitchFamily="34" charset="0"/>
                <a:ea typeface="굴림" panose="020B0600000101010101" pitchFamily="34" charset="-127"/>
                <a:cs typeface="Arial" panose="020B0604020202020204" pitchFamily="34" charset="0"/>
              </a:rPr>
              <a:t>rame occupies</a:t>
            </a:r>
          </a:p>
          <a:p>
            <a:pPr lvl="1"/>
            <a:r>
              <a:rPr lang="en-US" altLang="ko-KR" sz="1600" dirty="0">
                <a:latin typeface="Arial" panose="020B0604020202020204" pitchFamily="34" charset="0"/>
                <a:ea typeface="굴림" panose="020B0600000101010101" pitchFamily="34" charset="-127"/>
                <a:cs typeface="Arial" panose="020B0604020202020204" pitchFamily="34" charset="0"/>
              </a:rPr>
              <a:t>Additionally, each STA </a:t>
            </a:r>
            <a:r>
              <a:rPr lang="en-US" altLang="ko-KR" sz="1600" dirty="0" smtClean="0">
                <a:latin typeface="Arial" panose="020B0604020202020204" pitchFamily="34" charset="0"/>
                <a:ea typeface="굴림" panose="020B0600000101010101" pitchFamily="34" charset="-127"/>
                <a:cs typeface="Arial" panose="020B0604020202020204" pitchFamily="34" charset="0"/>
              </a:rPr>
              <a:t>may boost </a:t>
            </a:r>
            <a:r>
              <a:rPr lang="en-US" altLang="ko-KR" sz="1600" dirty="0">
                <a:latin typeface="Arial" panose="020B0604020202020204" pitchFamily="34" charset="0"/>
                <a:ea typeface="굴림" panose="020B0600000101010101" pitchFamily="34" charset="-127"/>
                <a:cs typeface="Arial" panose="020B0604020202020204" pitchFamily="34" charset="0"/>
              </a:rPr>
              <a:t>power in each assigned sub-band </a:t>
            </a:r>
            <a:r>
              <a:rPr lang="en-US" altLang="ko-KR" sz="1600" dirty="0" smtClean="0">
                <a:latin typeface="Arial" panose="020B0604020202020204" pitchFamily="34" charset="0"/>
                <a:ea typeface="굴림" panose="020B0600000101010101" pitchFamily="34" charset="-127"/>
                <a:cs typeface="Arial" panose="020B0604020202020204" pitchFamily="34" charset="0"/>
              </a:rPr>
              <a:t>in each </a:t>
            </a:r>
            <a:r>
              <a:rPr lang="en-US" altLang="ko-KR" sz="1600" dirty="0">
                <a:latin typeface="Arial" panose="020B0604020202020204" pitchFamily="34" charset="0"/>
                <a:ea typeface="굴림" panose="020B0600000101010101" pitchFamily="34" charset="-127"/>
                <a:cs typeface="Arial" panose="020B0604020202020204" pitchFamily="34" charset="0"/>
              </a:rPr>
              <a:t>20MHz channel to partially adjust </a:t>
            </a:r>
            <a:r>
              <a:rPr lang="en-US" altLang="ko-KR" sz="1600" dirty="0" smtClean="0">
                <a:latin typeface="Arial" panose="020B0604020202020204" pitchFamily="34" charset="0"/>
                <a:ea typeface="굴림" panose="020B0600000101010101" pitchFamily="34" charset="-127"/>
                <a:cs typeface="Arial" panose="020B0604020202020204" pitchFamily="34" charset="0"/>
              </a:rPr>
              <a:t>any possible coverage shrinkage</a:t>
            </a:r>
            <a:endParaRPr lang="en-US" altLang="ko-KR" sz="1600" dirty="0">
              <a:latin typeface="Arial" panose="020B0604020202020204" pitchFamily="34" charset="0"/>
              <a:ea typeface="굴림" panose="020B0600000101010101" pitchFamily="34" charset="-127"/>
              <a:cs typeface="Arial" panose="020B0604020202020204" pitchFamily="34" charset="0"/>
            </a:endParaRP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a:t>
            </a:r>
            <a:r>
              <a:rPr lang="en-US" altLang="ko-KR" sz="1800" b="0" dirty="0">
                <a:latin typeface="Arial" panose="020B0604020202020204" pitchFamily="34" charset="0"/>
                <a:ea typeface="굴림" panose="020B0600000101010101" pitchFamily="34" charset="-127"/>
                <a:cs typeface="Arial" panose="020B0604020202020204" pitchFamily="34" charset="0"/>
              </a:rPr>
              <a:t>in the case of an 80MHz UL OFDMA PPDU with four participating STAs where each STA is assigned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total of 20MHz bandwidth, the assigned bandwidth to each STA is distributed to all four 20MHz sub-channels. In such case almost  the union of the coverage areas of </a:t>
            </a:r>
            <a:r>
              <a:rPr lang="en-US" altLang="ko-KR" sz="1800" b="0" dirty="0">
                <a:latin typeface="Arial" panose="020B0604020202020204" pitchFamily="34" charset="0"/>
                <a:ea typeface="굴림" panose="020B0600000101010101" pitchFamily="34" charset="-127"/>
                <a:cs typeface="Arial" panose="020B0604020202020204" pitchFamily="34" charset="0"/>
              </a:rPr>
              <a:t>the four STAs would sense the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medium properly  (compared to single 20MHz band assignment where only the intersection of the coverage areas sense the medium properly)</a:t>
            </a:r>
          </a:p>
          <a:p>
            <a:pPr marL="0" indent="0">
              <a:buNone/>
            </a:pPr>
            <a:endParaRPr lang="en-US" altLang="ko-KR" sz="1800" b="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4139693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125129</TotalTime>
  <Words>1390</Words>
  <Application>Microsoft Office PowerPoint</Application>
  <PresentationFormat>On-screen Show (4:3)</PresentationFormat>
  <Paragraphs>143</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宋体</vt:lpstr>
      <vt:lpstr>Arial</vt:lpstr>
      <vt:lpstr>Calibri</vt:lpstr>
      <vt:lpstr>Times New Roman</vt:lpstr>
      <vt:lpstr>802-11-Submission</vt:lpstr>
      <vt:lpstr>Uplink MU Transmission and Coexistence</vt:lpstr>
      <vt:lpstr>Summary</vt:lpstr>
      <vt:lpstr>SU vs UL MU Transmission</vt:lpstr>
      <vt:lpstr>SU vs UL MU Transmission</vt:lpstr>
      <vt:lpstr>Channel sensing in presence of UL MU MIMO frames</vt:lpstr>
      <vt:lpstr>Channel sensing in presence of UL OFDMA frames</vt:lpstr>
      <vt:lpstr>Channel sensing in presence of UL OFDMA frames</vt:lpstr>
      <vt:lpstr>Channel sensing in presence of UL OFDMA frames</vt:lpstr>
      <vt:lpstr>Channel sensing in presence of UL OFDMA frames</vt:lpstr>
      <vt:lpstr>Channel sensing in presence of UL OFDMA frames</vt:lpstr>
      <vt:lpstr>Conclusion</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1248</cp:revision>
  <cp:lastPrinted>1998-02-10T13:28:06Z</cp:lastPrinted>
  <dcterms:created xsi:type="dcterms:W3CDTF">2007-05-21T21:00:37Z</dcterms:created>
  <dcterms:modified xsi:type="dcterms:W3CDTF">2015-01-13T18:53:24Z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