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6" r:id="rId2"/>
    <p:sldMasterId id="2147483748" r:id="rId3"/>
  </p:sldMasterIdLst>
  <p:notesMasterIdLst>
    <p:notesMasterId r:id="rId17"/>
  </p:notesMasterIdLst>
  <p:handoutMasterIdLst>
    <p:handoutMasterId r:id="rId18"/>
  </p:handoutMasterIdLst>
  <p:sldIdLst>
    <p:sldId id="256" r:id="rId4"/>
    <p:sldId id="330" r:id="rId5"/>
    <p:sldId id="360" r:id="rId6"/>
    <p:sldId id="331" r:id="rId7"/>
    <p:sldId id="358" r:id="rId8"/>
    <p:sldId id="370" r:id="rId9"/>
    <p:sldId id="366" r:id="rId10"/>
    <p:sldId id="365" r:id="rId11"/>
    <p:sldId id="372" r:id="rId12"/>
    <p:sldId id="373" r:id="rId13"/>
    <p:sldId id="346" r:id="rId14"/>
    <p:sldId id="347" r:id="rId15"/>
    <p:sldId id="37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3" autoAdjust="0"/>
    <p:restoredTop sz="99115" autoAdjust="0"/>
  </p:normalViewPr>
  <p:slideViewPr>
    <p:cSldViewPr>
      <p:cViewPr varScale="1">
        <p:scale>
          <a:sx n="110" d="100"/>
          <a:sy n="110" d="100"/>
        </p:scale>
        <p:origin x="-104" y="-13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4808" y="-6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5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dirty="0" smtClean="0"/>
              <a:t>doc.: IEEE 802.11-15/0085r0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John Son, WILUS Institute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D0A3039D-220E-2E4B-A32F-653B28165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41917976-4584-804F-812C-3B0AEE3E8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A847C7B0-EA6D-A743-8CF2-A52F5B2C8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C894677-B2B7-E947-8665-6BAA324C5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9A8BAA5-99CA-2F4A-AE93-F1F6E82A3D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1215B88-911F-F64A-A560-268D922C6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9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6F7BEA10-D29A-4641-9FFA-5406324E7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E8A61389-9F7D-9248-A859-F7C59EB21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1DA20707-7027-2143-B1E6-24C884050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4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32E9FFD-435F-C047-AB00-CDE6BAA00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5FCE43E3-1916-1C44-870D-14DD04713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D0A3039D-220E-2E4B-A32F-653B28165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9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41917976-4584-804F-812C-3B0AEE3E8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6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A847C7B0-EA6D-A743-8CF2-A52F5B2C8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0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C894677-B2B7-E947-8665-6BAA324C5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93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79A8BAA5-99CA-2F4A-AE93-F1F6E82A3D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7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1215B88-911F-F64A-A560-268D922C6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6F7BEA10-D29A-4641-9FFA-5406324E7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E8A61389-9F7D-9248-A859-F7C59EB21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52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1DA20707-7027-2143-B1E6-24C884050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32E9FFD-435F-C047-AB00-CDE6BAA00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0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John Son, WILUS Institute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5FCE43E3-1916-1C44-870D-14DD04713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0085r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588" y="6553200"/>
            <a:ext cx="133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John Son, WILUS Institute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530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Slide </a:t>
            </a:r>
            <a:fld id="{C40C753F-E247-D54D-BEC6-8750DD519478}" type="slidenum"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802.11-15/0085r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55320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553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588" y="6553200"/>
            <a:ext cx="133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John Son, WILUS Institute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530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Slide </a:t>
            </a:r>
            <a:fld id="{C40C753F-E247-D54D-BEC6-8750DD519478}" type="slidenum"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z="12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802.11-15/0085r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55320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553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1066800"/>
          </a:xfrm>
          <a:ln/>
        </p:spPr>
        <p:txBody>
          <a:bodyPr/>
          <a:lstStyle/>
          <a:p>
            <a:r>
              <a:rPr lang="en-US" dirty="0" smtClean="0"/>
              <a:t> Legacy Fairness Issues of</a:t>
            </a:r>
            <a:br>
              <a:rPr lang="en-US" dirty="0" smtClean="0"/>
            </a:br>
            <a:r>
              <a:rPr lang="en-US" dirty="0" smtClean="0"/>
              <a:t>Enhanced </a:t>
            </a:r>
            <a:r>
              <a:rPr lang="en-US" dirty="0"/>
              <a:t>CCA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2015-01-12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128797"/>
              </p:ext>
            </p:extLst>
          </p:nvPr>
        </p:nvGraphicFramePr>
        <p:xfrm>
          <a:off x="506413" y="3003550"/>
          <a:ext cx="80978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" name="Document" r:id="rId4" imgW="8255000" imgH="3009900" progId="Word.Document.8">
                  <p:embed/>
                </p:oleObj>
              </mc:Choice>
              <mc:Fallback>
                <p:oleObj name="Document" r:id="rId4" imgW="8255000" imgH="30099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03550"/>
                        <a:ext cx="8097837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7603"/>
            <a:ext cx="7770813" cy="1065213"/>
          </a:xfrm>
        </p:spPr>
        <p:txBody>
          <a:bodyPr/>
          <a:lstStyle/>
          <a:p>
            <a:r>
              <a:rPr lang="en-US" dirty="0" smtClean="0"/>
              <a:t>Mixed STA (10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11560" y="4653136"/>
            <a:ext cx="7842821" cy="1800200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ON: </a:t>
            </a:r>
          </a:p>
          <a:p>
            <a:pPr lvl="1">
              <a:buFont typeface="Arial"/>
              <a:buChar char="•"/>
            </a:pPr>
            <a:r>
              <a:rPr lang="en-US" dirty="0"/>
              <a:t>AX-STA’s UL throughput is much greater than Leg-STA’s UL throughput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Airtime unfairness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/>
              <a:t>AX-STA’s UL throughput increases drastically since it can transmit when AX or Legacy frames are being transmitted, and it worsens </a:t>
            </a:r>
            <a:r>
              <a:rPr lang="en-US" dirty="0" smtClean="0">
                <a:solidFill>
                  <a:srgbClr val="FF0000"/>
                </a:solidFill>
              </a:rPr>
              <a:t>Airtime </a:t>
            </a:r>
            <a:r>
              <a:rPr lang="en-US" dirty="0">
                <a:solidFill>
                  <a:srgbClr val="FF0000"/>
                </a:solidFill>
              </a:rPr>
              <a:t>unfairness</a:t>
            </a:r>
          </a:p>
          <a:p>
            <a:pPr lvl="1">
              <a:buFont typeface="Arial"/>
              <a:buChar char="•"/>
            </a:pPr>
            <a:r>
              <a:rPr lang="en-US" dirty="0"/>
              <a:t>The total network capacity (sum of all BSS throughput) increases with the cost of severe unfairness between AX/Legacy BSSs and AX DL/UL unfairness.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881128"/>
            <a:ext cx="3600000" cy="27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81128"/>
            <a:ext cx="3600000" cy="2700000"/>
          </a:xfrm>
          <a:prstGeom prst="rect">
            <a:avLst/>
          </a:prstGeom>
        </p:spPr>
      </p:pic>
      <p:pic>
        <p:nvPicPr>
          <p:cNvPr id="9" name="Picture 8" descr="ms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15309"/>
            <a:ext cx="2620623" cy="105750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563888" y="2924944"/>
            <a:ext cx="216024" cy="12961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7222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70813" cy="4536504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Legacy fairness is </a:t>
            </a:r>
            <a:r>
              <a:rPr lang="en-US" altLang="ko-KR" dirty="0" smtClean="0"/>
              <a:t>an important </a:t>
            </a:r>
            <a:r>
              <a:rPr lang="en-US" altLang="ko-KR" dirty="0" smtClean="0"/>
              <a:t>requirement when 11ax </a:t>
            </a:r>
            <a:r>
              <a:rPr lang="en-US" altLang="ko-KR" dirty="0" smtClean="0"/>
              <a:t>designs </a:t>
            </a:r>
            <a:r>
              <a:rPr lang="en-US" altLang="ko-KR" dirty="0" smtClean="0"/>
              <a:t>a new feature</a:t>
            </a:r>
            <a:r>
              <a:rPr lang="en-US" altLang="ko-KR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altLang="ko-KR" i="1" dirty="0" smtClean="0"/>
              <a:t>[</a:t>
            </a:r>
            <a:r>
              <a:rPr lang="en-US" altLang="ko-KR" i="1" dirty="0" err="1" smtClean="0"/>
              <a:t>TGax</a:t>
            </a:r>
            <a:r>
              <a:rPr lang="en-US" altLang="ko-KR" i="1" dirty="0" smtClean="0"/>
              <a:t> R9] Legacy performances shall not be significantly degraded by operation in or in proximity of 11ax network. </a:t>
            </a:r>
            <a:r>
              <a:rPr lang="en-US" altLang="ko-KR" dirty="0" smtClean="0"/>
              <a:t>[10]</a:t>
            </a:r>
            <a:endParaRPr lang="en-US" altLang="ko-KR" dirty="0"/>
          </a:p>
          <a:p>
            <a:pPr>
              <a:buFont typeface="Arial"/>
              <a:buChar char="•"/>
            </a:pPr>
            <a:endParaRPr lang="en-US" altLang="ko-KR" dirty="0"/>
          </a:p>
          <a:p>
            <a:pPr>
              <a:buFont typeface="Arial"/>
              <a:buChar char="•"/>
            </a:pPr>
            <a:r>
              <a:rPr lang="en-US" altLang="ko-KR" dirty="0"/>
              <a:t>In this contribution, we demonstrated that if AX STA </a:t>
            </a:r>
            <a:r>
              <a:rPr lang="en-US" altLang="ko-KR" dirty="0" smtClean="0"/>
              <a:t>does </a:t>
            </a:r>
            <a:r>
              <a:rPr lang="en-US" altLang="ko-KR" dirty="0"/>
              <a:t>not apply the fair CCA threshold to Legacy frames, it incurs severe unfairness to Legacy BSS/STA.</a:t>
            </a:r>
          </a:p>
          <a:p>
            <a:pPr>
              <a:buFont typeface="Arial"/>
              <a:buChar char="•"/>
            </a:pPr>
            <a:endParaRPr lang="en-US" altLang="ko-KR" dirty="0"/>
          </a:p>
          <a:p>
            <a:pPr>
              <a:buFont typeface="Arial"/>
              <a:buChar char="•"/>
            </a:pPr>
            <a:r>
              <a:rPr lang="en-US" altLang="ko-KR" dirty="0"/>
              <a:t>Also, even though AX STA applies the fair CCA threshold on Legacy frames, still the </a:t>
            </a:r>
            <a:r>
              <a:rPr lang="en-US" altLang="ko-KR" dirty="0" smtClean="0"/>
              <a:t>Legacy Airtime </a:t>
            </a:r>
            <a:r>
              <a:rPr lang="en-US" altLang="ko-KR" dirty="0"/>
              <a:t>unfairness can degrade legacy performances.</a:t>
            </a:r>
          </a:p>
          <a:p>
            <a:pPr>
              <a:buFont typeface="Arial"/>
              <a:buChar char="•"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3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75252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</a:pPr>
            <a:r>
              <a:rPr lang="en-US" altLang="ko-KR" dirty="0"/>
              <a:t>[1] 11-14/1580r0 Perspectives on Spatial Reuse in 11ax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[2] 11-14/1207r1 OBSS Reuse mechanism which preserves fairness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[3] 11-14/0832r0 Performance Evaluation of OBSS Densification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[4] 11-14/0637r0 Spatial Reuse and Coexistence with Legacy Devices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[5] 11-14/0856r1 Evaluating Dynamic CCA/Receiver Sensitivity Algorithms </a:t>
            </a:r>
          </a:p>
          <a:p>
            <a:pPr marL="0" lvl="1" indent="0">
              <a:spcBef>
                <a:spcPts val="600"/>
              </a:spcBef>
            </a:pPr>
            <a:r>
              <a:rPr lang="en-US" altLang="ko-KR" dirty="0"/>
              <a:t>[6] 11-14/0629r0 Further discussions on Enhanced CCA</a:t>
            </a:r>
          </a:p>
          <a:p>
            <a:pPr marL="0" indent="0"/>
            <a:r>
              <a:rPr lang="en-US" altLang="ko-KR" sz="2000" b="0" dirty="0" smtClean="0"/>
              <a:t>[7] 11-14/0980r5 Simulation Scenarios</a:t>
            </a:r>
          </a:p>
          <a:p>
            <a:pPr marL="0" indent="0"/>
            <a:r>
              <a:rPr lang="en-US" sz="2000" b="0" dirty="0"/>
              <a:t>[8] 11-14/0571r6 Evaluation Methodology</a:t>
            </a:r>
          </a:p>
          <a:p>
            <a:pPr marL="0" indent="0"/>
            <a:r>
              <a:rPr lang="en-US" altLang="ko-KR" sz="2000" b="0" dirty="0"/>
              <a:t>[9] 11-14/1523r2 Offline Discussion Minutes of SLS </a:t>
            </a:r>
            <a:r>
              <a:rPr lang="en-US" altLang="ko-KR" sz="2000" b="0" dirty="0" smtClean="0"/>
              <a:t>Calibration</a:t>
            </a:r>
          </a:p>
          <a:p>
            <a:pPr marL="0" indent="0"/>
            <a:r>
              <a:rPr lang="en-US" sz="2000" b="0" dirty="0" smtClean="0"/>
              <a:t>[10] 11-14-1009r2 Proposed 802.11ax Functional Requirements</a:t>
            </a:r>
            <a:endParaRPr lang="en-US" sz="2000" b="0" dirty="0" smtClean="0"/>
          </a:p>
          <a:p>
            <a:pPr marL="0" indent="0"/>
            <a:endParaRPr lang="en-US" sz="2000" b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00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Do you agree </a:t>
            </a:r>
            <a:r>
              <a:rPr lang="en-US" dirty="0" smtClean="0"/>
              <a:t>to add the following text into 11ax SFD </a:t>
            </a:r>
            <a:r>
              <a:rPr lang="en-US" i="1" dirty="0" err="1" smtClean="0"/>
              <a:t>x.y.z</a:t>
            </a:r>
            <a:r>
              <a:rPr lang="en-US" i="1" dirty="0" smtClean="0"/>
              <a:t> 802.11ax CCA procedure shall </a:t>
            </a:r>
            <a:r>
              <a:rPr lang="en-US" i="1" dirty="0" smtClean="0"/>
              <a:t>maintain the current CCA threshold for legacy frames ? 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Y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3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/>
              <a:t>There have been many contributions on enhanced CCA thresholds for higher spatial reuse in OBSS environment [1].</a:t>
            </a:r>
          </a:p>
          <a:p>
            <a:pPr>
              <a:buFont typeface="Arial"/>
              <a:buChar char="•"/>
            </a:pPr>
            <a:r>
              <a:rPr lang="en-US" dirty="0"/>
              <a:t>Among them, several contributions highlighted legacy fairness issues when increasing CCA thresholds only on AX devices [2~5]. </a:t>
            </a:r>
          </a:p>
          <a:p>
            <a:pPr>
              <a:buFont typeface="Arial"/>
              <a:buChar char="•"/>
            </a:pPr>
            <a:r>
              <a:rPr lang="en-US" dirty="0"/>
              <a:t>In our previous contribution [6], we proposed to consider both BSS color and Legacy CCA fairness in enhanced CCA for 11ax.</a:t>
            </a:r>
          </a:p>
          <a:p>
            <a:pPr>
              <a:buFont typeface="Arial"/>
              <a:buChar char="•"/>
            </a:pPr>
            <a:r>
              <a:rPr lang="en-US" dirty="0"/>
              <a:t>In this contribution, we provide analysis results on legacy fairness issues</a:t>
            </a:r>
            <a:r>
              <a:rPr lang="en-US" dirty="0" smtClean="0"/>
              <a:t>, and propose to consider Legacy CCA fairness not only for legacy STAs but also for AX STAs.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3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Fairness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 bwMode="auto">
          <a:xfrm>
            <a:off x="5882295" y="2858500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378217" y="2354422"/>
            <a:ext cx="1260195" cy="126019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650012" y="2866704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876031" y="2092723"/>
            <a:ext cx="1800000" cy="18000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277208" y="2189223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73130" y="1685145"/>
            <a:ext cx="1260195" cy="1260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759852" y="2811162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255774" y="2307084"/>
            <a:ext cx="1260195" cy="126019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527569" y="2819366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53588" y="2045385"/>
            <a:ext cx="1800000" cy="18000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1109050" y="4176963"/>
            <a:ext cx="851558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804834" y="4394658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ectangle 11"/>
          <p:cNvSpPr>
            <a:spLocks noChangeArrowheads="1"/>
          </p:cNvSpPr>
          <p:nvPr/>
        </p:nvSpPr>
        <p:spPr bwMode="auto">
          <a:xfrm>
            <a:off x="2417732" y="4498226"/>
            <a:ext cx="1427222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821020" y="4715672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11"/>
          <p:cNvSpPr>
            <a:spLocks noChangeArrowheads="1"/>
          </p:cNvSpPr>
          <p:nvPr/>
        </p:nvSpPr>
        <p:spPr bwMode="auto">
          <a:xfrm>
            <a:off x="2592412" y="4176963"/>
            <a:ext cx="1252541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1095404" y="4586544"/>
            <a:ext cx="8624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28" name="Rectangle 127"/>
          <p:cNvSpPr/>
          <p:nvPr/>
        </p:nvSpPr>
        <p:spPr bwMode="auto">
          <a:xfrm>
            <a:off x="1243468" y="4596871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defer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1959133" y="4586544"/>
            <a:ext cx="4425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30" name="Rectangle 129"/>
          <p:cNvSpPr/>
          <p:nvPr/>
        </p:nvSpPr>
        <p:spPr bwMode="auto">
          <a:xfrm>
            <a:off x="1900738" y="4596871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1" name="Straight Arrow Connector 130"/>
          <p:cNvCxnSpPr>
            <a:stCxn id="46" idx="3"/>
            <a:endCxn id="125" idx="1"/>
          </p:cNvCxnSpPr>
          <p:nvPr/>
        </p:nvCxnSpPr>
        <p:spPr bwMode="auto">
          <a:xfrm>
            <a:off x="1960608" y="4284962"/>
            <a:ext cx="6318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32" name="Rectangle 131"/>
          <p:cNvSpPr/>
          <p:nvPr/>
        </p:nvSpPr>
        <p:spPr bwMode="auto">
          <a:xfrm>
            <a:off x="1963085" y="4281144"/>
            <a:ext cx="589089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56957" y="4131189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60032" y="4448813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5" name="Rectangle 11"/>
          <p:cNvSpPr>
            <a:spLocks noChangeArrowheads="1"/>
          </p:cNvSpPr>
          <p:nvPr/>
        </p:nvSpPr>
        <p:spPr bwMode="auto">
          <a:xfrm>
            <a:off x="6005194" y="4214988"/>
            <a:ext cx="851558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5009704" y="4432434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5025890" y="4738594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ectangle 11"/>
          <p:cNvSpPr>
            <a:spLocks noChangeArrowheads="1"/>
          </p:cNvSpPr>
          <p:nvPr/>
        </p:nvSpPr>
        <p:spPr bwMode="auto">
          <a:xfrm>
            <a:off x="7488557" y="4214988"/>
            <a:ext cx="964910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rgbClr val="0000FF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5213106" y="4609466"/>
            <a:ext cx="327529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41" name="Rectangle 140"/>
          <p:cNvSpPr/>
          <p:nvPr/>
        </p:nvSpPr>
        <p:spPr bwMode="auto">
          <a:xfrm>
            <a:off x="6581258" y="4597512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defer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4" name="Straight Arrow Connector 143"/>
          <p:cNvCxnSpPr>
            <a:stCxn id="135" idx="3"/>
            <a:endCxn id="139" idx="1"/>
          </p:cNvCxnSpPr>
          <p:nvPr/>
        </p:nvCxnSpPr>
        <p:spPr bwMode="auto">
          <a:xfrm>
            <a:off x="6856752" y="4322987"/>
            <a:ext cx="6318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45" name="Rectangle 144"/>
          <p:cNvSpPr/>
          <p:nvPr/>
        </p:nvSpPr>
        <p:spPr bwMode="auto">
          <a:xfrm>
            <a:off x="6910348" y="4311742"/>
            <a:ext cx="486850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761827" y="4169214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764902" y="4471735"/>
            <a:ext cx="252039" cy="25203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</a:rPr>
              <a:t>Leg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8" name="Rectangle 11"/>
          <p:cNvSpPr>
            <a:spLocks noChangeArrowheads="1"/>
          </p:cNvSpPr>
          <p:nvPr/>
        </p:nvSpPr>
        <p:spPr bwMode="auto">
          <a:xfrm>
            <a:off x="5318297" y="3909693"/>
            <a:ext cx="851558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FF0000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5014081" y="4127388"/>
            <a:ext cx="3419996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1"/>
          <p:cNvSpPr>
            <a:spLocks noChangeArrowheads="1"/>
          </p:cNvSpPr>
          <p:nvPr/>
        </p:nvSpPr>
        <p:spPr bwMode="auto">
          <a:xfrm>
            <a:off x="6745036" y="3909693"/>
            <a:ext cx="1252541" cy="21599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rgbClr val="FF0000"/>
                </a:solidFill>
                <a:latin typeface="Arial" charset="0"/>
                <a:cs typeface="ＭＳ Ｐゴシック" charset="0"/>
              </a:rPr>
              <a:t>Data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ＭＳ Ｐゴシック" charset="0"/>
            </a:endParaRPr>
          </a:p>
        </p:txBody>
      </p:sp>
      <p:cxnSp>
        <p:nvCxnSpPr>
          <p:cNvPr id="151" name="Straight Arrow Connector 150"/>
          <p:cNvCxnSpPr>
            <a:stCxn id="148" idx="3"/>
            <a:endCxn id="150" idx="1"/>
          </p:cNvCxnSpPr>
          <p:nvPr/>
        </p:nvCxnSpPr>
        <p:spPr bwMode="auto">
          <a:xfrm>
            <a:off x="6169855" y="4017692"/>
            <a:ext cx="5751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152" name="Rectangle 151"/>
          <p:cNvSpPr/>
          <p:nvPr/>
        </p:nvSpPr>
        <p:spPr bwMode="auto">
          <a:xfrm>
            <a:off x="6199109" y="3999020"/>
            <a:ext cx="535535" cy="122940"/>
          </a:xfrm>
          <a:prstGeom prst="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backoff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766204" y="3863919"/>
            <a:ext cx="252039" cy="252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 smtClean="0">
                <a:solidFill>
                  <a:srgbClr val="FF0000"/>
                </a:solidFill>
              </a:rPr>
              <a:t>AX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79984" y="1627991"/>
            <a:ext cx="3602822" cy="263534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b="1" u="sng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1. Legacy CCA unfairness</a:t>
            </a:r>
            <a:endParaRPr kumimoji="0" lang="en-US" sz="1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4978837" y="1627991"/>
            <a:ext cx="2977539" cy="263534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b="1" u="sng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2. Legacy Airtime unfairness</a:t>
            </a:r>
            <a:endParaRPr kumimoji="0" lang="en-US" sz="1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251520" y="4905701"/>
            <a:ext cx="4359414" cy="683539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AX STA increases CCA threshold on Legacy frames</a:t>
            </a:r>
          </a:p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Thus AX STA can continuously occupy the channel</a:t>
            </a:r>
            <a:endParaRPr lang="en-US" sz="1400" b="1" dirty="0" smtClean="0">
              <a:solidFill>
                <a:srgbClr val="000000"/>
              </a:solidFill>
              <a:latin typeface="Times New Roman" pitchFamily="16" charset="0"/>
              <a:ea typeface="MS Gothic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668169" y="4890399"/>
            <a:ext cx="4359414" cy="683539"/>
          </a:xfrm>
          <a:prstGeom prst="rect">
            <a:avLst/>
          </a:prstGeom>
          <a:solidFill>
            <a:srgbClr val="FFFFFF"/>
          </a:solidFill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Two AX STAs increase CCA threshold on AX frames</a:t>
            </a:r>
          </a:p>
          <a:p>
            <a:pPr marL="92075" marR="0" indent="-92075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Thus AX STAs can continuously occupy the channel</a:t>
            </a:r>
            <a:endParaRPr kumimoji="0" lang="en-US" sz="1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8551" y="2328424"/>
            <a:ext cx="811789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CCA (e.g. -62dBm) range of AX STA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176708" y="2459567"/>
            <a:ext cx="146170" cy="1440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556922" y="2261209"/>
            <a:ext cx="81178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CCA (e.g. -82dBm) range of Legacy STA</a:t>
            </a:r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 bwMode="auto">
          <a:xfrm flipH="1">
            <a:off x="3412906" y="2445875"/>
            <a:ext cx="144016" cy="3135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670946" y="5643340"/>
            <a:ext cx="7933502" cy="809996"/>
          </a:xfrm>
        </p:spPr>
        <p:txBody>
          <a:bodyPr>
            <a:normAutofit fontScale="92500" lnSpcReduction="20000"/>
          </a:bodyPr>
          <a:lstStyle/>
          <a:p>
            <a:pPr marL="176213" indent="-176213">
              <a:buFont typeface="Arial"/>
              <a:buChar char="•"/>
            </a:pPr>
            <a:r>
              <a:rPr lang="en-US" sz="1800" dirty="0"/>
              <a:t>There is no clear solution for 2. Legacy Airtime unfairness.</a:t>
            </a:r>
            <a:endParaRPr lang="en-US" sz="1600" dirty="0"/>
          </a:p>
          <a:p>
            <a:pPr marL="176213" indent="-176213">
              <a:buFont typeface="Arial"/>
              <a:buChar char="•"/>
            </a:pPr>
            <a:r>
              <a:rPr lang="en-US" sz="1800" dirty="0"/>
              <a:t>In the next slide, we provide detailed procedure to mitigate 1. Legacy CCA unfairness. </a:t>
            </a:r>
          </a:p>
        </p:txBody>
      </p:sp>
    </p:spTree>
    <p:extLst>
      <p:ext uri="{BB962C8B-B14F-4D97-AF65-F5344CB8AC3E}">
        <p14:creationId xmlns:p14="http://schemas.microsoft.com/office/powerpoint/2010/main" val="333670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685801"/>
            <a:ext cx="5036741" cy="798984"/>
          </a:xfrm>
        </p:spPr>
        <p:txBody>
          <a:bodyPr/>
          <a:lstStyle/>
          <a:p>
            <a:r>
              <a:rPr lang="en-US" sz="2400" dirty="0" smtClean="0"/>
              <a:t>1. </a:t>
            </a:r>
            <a:r>
              <a:rPr lang="en-US" sz="2400" i="1" dirty="0" smtClean="0"/>
              <a:t>Legacy CCA fairness </a:t>
            </a:r>
            <a:r>
              <a:rPr lang="en-US" sz="2400" dirty="0" smtClean="0"/>
              <a:t>[6]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766997" y="3645024"/>
            <a:ext cx="224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</a:rPr>
              <a:t>11ax AP/STA’s CCA threshold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98284"/>
              </p:ext>
            </p:extLst>
          </p:nvPr>
        </p:nvGraphicFramePr>
        <p:xfrm>
          <a:off x="813556" y="3915672"/>
          <a:ext cx="2129817" cy="218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536"/>
                <a:gridCol w="556585"/>
                <a:gridCol w="504056"/>
                <a:gridCol w="545640"/>
              </a:tblGrid>
              <a:tr h="53229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Any Signal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5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OBSS</a:t>
                      </a:r>
                      <a:endParaRPr lang="en-US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MYBSS</a:t>
                      </a:r>
                      <a:endParaRPr lang="en-US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224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OBSS</a:t>
                      </a:r>
                    </a:p>
                    <a:p>
                      <a:pPr algn="ctr"/>
                      <a:r>
                        <a:rPr lang="en-US" sz="1000" i="1" dirty="0" smtClean="0"/>
                        <a:t>(AX)</a:t>
                      </a:r>
                      <a:endParaRPr lang="en-US" sz="10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/>
                        <a:t>OBSS</a:t>
                      </a:r>
                    </a:p>
                    <a:p>
                      <a:pPr algn="ctr"/>
                      <a:r>
                        <a:rPr lang="en-US" sz="1000" b="1" i="0" dirty="0" smtClean="0"/>
                        <a:t>(Leg)</a:t>
                      </a:r>
                      <a:endParaRPr lang="en-US" sz="1000" b="1" i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1" dirty="0" smtClean="0"/>
                        <a:t>(Leg)</a:t>
                      </a:r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1" dirty="0" smtClean="0"/>
                        <a:t>(AX)</a:t>
                      </a:r>
                      <a:endParaRPr lang="en-US" sz="10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984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OBSS</a:t>
                      </a:r>
                    </a:p>
                    <a:p>
                      <a:pPr algn="ctr"/>
                      <a:r>
                        <a:rPr lang="en-US" sz="1000" i="1" dirty="0" smtClean="0"/>
                        <a:t>(AX)</a:t>
                      </a:r>
                      <a:endParaRPr lang="en-US" sz="10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OBSS</a:t>
                      </a:r>
                    </a:p>
                    <a:p>
                      <a:pPr algn="ctr"/>
                      <a:r>
                        <a:rPr lang="en-US" sz="1000" i="1" dirty="0" smtClean="0"/>
                        <a:t>(Leg)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0" i="1" dirty="0" smtClean="0"/>
                        <a:t>(Leg)</a:t>
                      </a:r>
                      <a:endParaRPr lang="en-US" sz="1000" b="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 smtClean="0"/>
                        <a:t>MYBSS</a:t>
                      </a:r>
                    </a:p>
                    <a:p>
                      <a:pPr algn="ctr"/>
                      <a:r>
                        <a:rPr lang="en-US" sz="1000" b="0" i="1" dirty="0" smtClean="0"/>
                        <a:t>(AX)</a:t>
                      </a:r>
                      <a:endParaRPr lang="en-US" sz="1000" b="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 bwMode="auto">
          <a:xfrm>
            <a:off x="812261" y="4440820"/>
            <a:ext cx="223199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15270" y="4286931"/>
            <a:ext cx="77925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CCA-ED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823615" y="4993359"/>
            <a:ext cx="223199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10609" y="4839470"/>
            <a:ext cx="1057335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</a:rPr>
              <a:t>CCA-SD-AX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832686" y="5544736"/>
            <a:ext cx="223199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784837" y="6100723"/>
            <a:ext cx="2231998" cy="89423"/>
            <a:chOff x="5868144" y="5877272"/>
            <a:chExt cx="2016224" cy="144016"/>
          </a:xfrm>
        </p:grpSpPr>
        <p:cxnSp>
          <p:nvCxnSpPr>
            <p:cNvPr id="36" name="Curved Connector 35"/>
            <p:cNvCxnSpPr/>
            <p:nvPr/>
          </p:nvCxnSpPr>
          <p:spPr bwMode="auto">
            <a:xfrm>
              <a:off x="5868144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urved Connector 36"/>
            <p:cNvCxnSpPr/>
            <p:nvPr/>
          </p:nvCxnSpPr>
          <p:spPr bwMode="auto">
            <a:xfrm flipV="1">
              <a:off x="6876256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2975579" y="5944133"/>
            <a:ext cx="114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RX Sensitivity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8052" y="5385482"/>
            <a:ext cx="771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CCA-SD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4237550" y="3861048"/>
            <a:ext cx="3993171" cy="226051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60363" indent="-360363"/>
            <a:r>
              <a:rPr lang="en-US" sz="1400" dirty="0"/>
              <a:t>If RSSI&gt;=“CCA-SD”,</a:t>
            </a:r>
          </a:p>
          <a:p>
            <a:pPr marL="360363" indent="-360363"/>
            <a:r>
              <a:rPr lang="en-US" sz="1400" dirty="0"/>
              <a:t>   If preamble passes,</a:t>
            </a:r>
          </a:p>
          <a:p>
            <a:pPr marL="360363" indent="-360363"/>
            <a:r>
              <a:rPr lang="en-US" sz="1400" dirty="0"/>
              <a:t>      If MYDATA, receive the packet.</a:t>
            </a:r>
          </a:p>
          <a:p>
            <a:pPr marL="360363" indent="-360363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dirty="0"/>
              <a:t>      If AX-frame of OBSS, apply </a:t>
            </a:r>
            <a:r>
              <a:rPr lang="en-US" sz="1400" dirty="0">
                <a:solidFill>
                  <a:schemeClr val="tx1"/>
                </a:solidFill>
              </a:rPr>
              <a:t>“CCA-SD-AX”</a:t>
            </a:r>
          </a:p>
          <a:p>
            <a:pPr marL="360363" indent="-360363"/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    If AX-frame of MYBSS, apply “CCA-SD”</a:t>
            </a:r>
          </a:p>
          <a:p>
            <a:pPr marL="360363" indent="-360363"/>
            <a:endParaRPr lang="en-US" sz="1400" dirty="0"/>
          </a:p>
          <a:p>
            <a:pPr marL="360363" indent="-360363"/>
            <a:r>
              <a:rPr lang="en-US" sz="1400" dirty="0"/>
              <a:t>  </a:t>
            </a:r>
          </a:p>
          <a:p>
            <a:pPr marL="360363" indent="-360363"/>
            <a:r>
              <a:rPr lang="en-US" sz="1400" dirty="0"/>
              <a:t> </a:t>
            </a:r>
          </a:p>
          <a:p>
            <a:pPr marL="360363" indent="-360363"/>
            <a:r>
              <a:rPr lang="en-US" sz="1400" dirty="0"/>
              <a:t>   If preamble fails, apply “CCA-ED”</a:t>
            </a: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4154806" y="3535814"/>
            <a:ext cx="3802737" cy="39724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i="1" u="sng" dirty="0"/>
              <a:t>11ax AP/STA’s Receiving Procedure</a:t>
            </a:r>
          </a:p>
        </p:txBody>
      </p:sp>
      <p:sp>
        <p:nvSpPr>
          <p:cNvPr id="27" name="Up Arrow 26"/>
          <p:cNvSpPr/>
          <p:nvPr/>
        </p:nvSpPr>
        <p:spPr bwMode="auto">
          <a:xfrm>
            <a:off x="514288" y="4028327"/>
            <a:ext cx="216024" cy="2065662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61" y="4793179"/>
            <a:ext cx="57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RSSI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5750" y="5066329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0000FF"/>
                </a:solidFill>
              </a:rPr>
              <a:t>Legacy CCA fairness ON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572000" y="5111980"/>
            <a:ext cx="2814865" cy="196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0000FF"/>
                </a:solidFill>
              </a:rPr>
              <a:t> If Legacy frame, apply “CCA-SD”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579427" y="5520658"/>
            <a:ext cx="2814865" cy="196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 If Legacy frame, apply “CCA-SD-AX”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11552" y="5332080"/>
            <a:ext cx="28960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43176" y="5483523"/>
            <a:ext cx="1936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rgbClr val="FF0000"/>
                </a:solidFill>
              </a:rPr>
              <a:t>Legacy CCA fairness OFF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>
          <a:xfrm>
            <a:off x="4237550" y="1877838"/>
            <a:ext cx="3993171" cy="119112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60363" indent="-360363"/>
            <a:r>
              <a:rPr lang="en-US" sz="1400" dirty="0"/>
              <a:t>If RSSI&gt;=“CCA-SD”,</a:t>
            </a:r>
          </a:p>
          <a:p>
            <a:pPr marL="360363" indent="-360363"/>
            <a:r>
              <a:rPr lang="en-US" sz="1400" dirty="0"/>
              <a:t>   If preamble passes,</a:t>
            </a:r>
          </a:p>
          <a:p>
            <a:pPr marL="360363" indent="-360363"/>
            <a:r>
              <a:rPr lang="en-US" sz="1400" dirty="0"/>
              <a:t>      If MYDATA, receive the packet.</a:t>
            </a:r>
          </a:p>
          <a:p>
            <a:pPr marL="360363" indent="-360363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dirty="0"/>
              <a:t>      </a:t>
            </a:r>
            <a:r>
              <a:rPr lang="en-US" sz="1400" dirty="0">
                <a:solidFill>
                  <a:srgbClr val="0000FF"/>
                </a:solidFill>
              </a:rPr>
              <a:t>If not MYDATA, apply “CCA-SD”</a:t>
            </a:r>
          </a:p>
          <a:p>
            <a:pPr marL="360363" indent="-360363"/>
            <a:r>
              <a:rPr lang="en-US" sz="1400" dirty="0"/>
              <a:t>   If preamble fails, apply “CCA-ED”</a:t>
            </a:r>
          </a:p>
        </p:txBody>
      </p:sp>
      <p:sp>
        <p:nvSpPr>
          <p:cNvPr id="45" name="Text Placeholder 8"/>
          <p:cNvSpPr txBox="1">
            <a:spLocks/>
          </p:cNvSpPr>
          <p:nvPr/>
        </p:nvSpPr>
        <p:spPr>
          <a:xfrm>
            <a:off x="4139952" y="1562360"/>
            <a:ext cx="4248472" cy="39724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i="1" u="sng" dirty="0"/>
              <a:t>Legacy AP/STA’s Receiving Procedure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868406"/>
            <a:ext cx="2465295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</a:rPr>
              <a:t>Legacy AP/STA’s CCA threshold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6683"/>
              </p:ext>
            </p:extLst>
          </p:nvPr>
        </p:nvGraphicFramePr>
        <p:xfrm>
          <a:off x="1358928" y="1124745"/>
          <a:ext cx="1022140" cy="218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140"/>
              </a:tblGrid>
              <a:tr h="5322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Any Signal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67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Any BSS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984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dirty="0"/>
                        <a:t>Any BSS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8" name="Straight Connector 47"/>
          <p:cNvCxnSpPr/>
          <p:nvPr/>
        </p:nvCxnSpPr>
        <p:spPr bwMode="auto">
          <a:xfrm>
            <a:off x="1343247" y="1657319"/>
            <a:ext cx="1116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406488" y="1503431"/>
            <a:ext cx="779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CCA-ED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1363672" y="2753808"/>
            <a:ext cx="1116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1308374" y="3302442"/>
            <a:ext cx="1145368" cy="89423"/>
            <a:chOff x="5868144" y="5877272"/>
            <a:chExt cx="2016224" cy="144016"/>
          </a:xfrm>
        </p:grpSpPr>
        <p:cxnSp>
          <p:nvCxnSpPr>
            <p:cNvPr id="54" name="Curved Connector 53"/>
            <p:cNvCxnSpPr/>
            <p:nvPr/>
          </p:nvCxnSpPr>
          <p:spPr bwMode="auto">
            <a:xfrm>
              <a:off x="5868144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urved Connector 54"/>
            <p:cNvCxnSpPr/>
            <p:nvPr/>
          </p:nvCxnSpPr>
          <p:spPr bwMode="auto">
            <a:xfrm flipV="1">
              <a:off x="6876256" y="5877272"/>
              <a:ext cx="1008112" cy="144016"/>
            </a:xfrm>
            <a:prstGeom prst="curvedConnector3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TextBox 55"/>
          <p:cNvSpPr txBox="1"/>
          <p:nvPr/>
        </p:nvSpPr>
        <p:spPr>
          <a:xfrm>
            <a:off x="2396372" y="3154263"/>
            <a:ext cx="1140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RX Sensitivity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3678" y="2609466"/>
            <a:ext cx="771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CCA-SD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Up Arrow 57"/>
          <p:cNvSpPr/>
          <p:nvPr/>
        </p:nvSpPr>
        <p:spPr bwMode="auto">
          <a:xfrm>
            <a:off x="1059659" y="1237399"/>
            <a:ext cx="216024" cy="2065662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3032" y="2002251"/>
            <a:ext cx="57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RSSI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1358858" y="4997406"/>
            <a:ext cx="1029714" cy="535596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1" name="Straight Arrow Connector 60"/>
          <p:cNvCxnSpPr>
            <a:stCxn id="39" idx="1"/>
          </p:cNvCxnSpPr>
          <p:nvPr/>
        </p:nvCxnSpPr>
        <p:spPr bwMode="auto">
          <a:xfrm flipH="1">
            <a:off x="2411760" y="5210345"/>
            <a:ext cx="2160240" cy="90863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11959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 of Legacy Fairness Issues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3635" y="1772816"/>
            <a:ext cx="8058845" cy="2232248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In our simulation, we examine throughput fairness between AX and Legacy by turning the previous </a:t>
            </a:r>
            <a:r>
              <a:rPr lang="en-US" i="1" dirty="0"/>
              <a:t>Legacy CCA fairness</a:t>
            </a:r>
            <a:r>
              <a:rPr lang="en-US" dirty="0"/>
              <a:t> ON &amp; OFF.</a:t>
            </a:r>
          </a:p>
          <a:p>
            <a:pPr>
              <a:buFont typeface="Arial"/>
              <a:buChar char="•"/>
            </a:pPr>
            <a:r>
              <a:rPr lang="en-US" dirty="0"/>
              <a:t>Additionally, we also examine the effect of the Legacy Airtime unfairness even with </a:t>
            </a:r>
            <a:r>
              <a:rPr lang="en-US" i="1" dirty="0"/>
              <a:t>Legacy CCA fairness</a:t>
            </a:r>
            <a:r>
              <a:rPr lang="en-US" dirty="0"/>
              <a:t> ON. </a:t>
            </a:r>
          </a:p>
          <a:p>
            <a:pPr>
              <a:buFont typeface="Arial"/>
              <a:buChar char="•"/>
            </a:pPr>
            <a:r>
              <a:rPr lang="en-US" dirty="0"/>
              <a:t>We define two typical AX/Legacy mixed deployment scenarios as follows. 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1657955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737835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30079" y="5065810"/>
            <a:ext cx="216039" cy="21603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507867" y="4391569"/>
            <a:ext cx="216039" cy="216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169837" y="4725077"/>
            <a:ext cx="215996" cy="2160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mpd="sng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Leg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371735" y="5461492"/>
            <a:ext cx="2986053" cy="55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u="sng" dirty="0"/>
              <a:t>Mixed STA Scenario </a:t>
            </a:r>
          </a:p>
          <a:p>
            <a:pPr marL="179388" indent="-179388">
              <a:lnSpc>
                <a:spcPct val="80000"/>
              </a:lnSpc>
              <a:buFont typeface="Arial"/>
              <a:buChar char="•"/>
            </a:pPr>
            <a:r>
              <a:rPr lang="en-US" sz="1400" dirty="0"/>
              <a:t>Mixed STAs under AX AP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63968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456212" y="5065810"/>
            <a:ext cx="216039" cy="216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34000" y="4391569"/>
            <a:ext cx="216039" cy="216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95970" y="4725077"/>
            <a:ext cx="215996" cy="21603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AX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7" name="Straight Arrow Connector 46"/>
          <p:cNvCxnSpPr>
            <a:endCxn id="45" idx="3"/>
          </p:cNvCxnSpPr>
          <p:nvPr/>
        </p:nvCxnSpPr>
        <p:spPr bwMode="auto">
          <a:xfrm flipV="1">
            <a:off x="6012160" y="4575970"/>
            <a:ext cx="153478" cy="14820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48" name="Straight Arrow Connector 47"/>
          <p:cNvCxnSpPr>
            <a:endCxn id="44" idx="7"/>
          </p:cNvCxnSpPr>
          <p:nvPr/>
        </p:nvCxnSpPr>
        <p:spPr bwMode="auto">
          <a:xfrm flipH="1">
            <a:off x="5640613" y="4940202"/>
            <a:ext cx="155523" cy="15724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6443968" y="4293096"/>
            <a:ext cx="108000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536212" y="5065810"/>
            <a:ext cx="216039" cy="2160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214000" y="4391569"/>
            <a:ext cx="216039" cy="216039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Leg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875970" y="4725077"/>
            <a:ext cx="215996" cy="216039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AX</a:t>
            </a:r>
          </a:p>
        </p:txBody>
      </p:sp>
      <p:cxnSp>
        <p:nvCxnSpPr>
          <p:cNvPr id="53" name="Straight Arrow Connector 52"/>
          <p:cNvCxnSpPr>
            <a:endCxn id="51" idx="3"/>
          </p:cNvCxnSpPr>
          <p:nvPr/>
        </p:nvCxnSpPr>
        <p:spPr bwMode="auto">
          <a:xfrm flipV="1">
            <a:off x="7092280" y="4575970"/>
            <a:ext cx="153358" cy="14820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54" name="Straight Arrow Connector 53"/>
          <p:cNvCxnSpPr>
            <a:endCxn id="50" idx="7"/>
          </p:cNvCxnSpPr>
          <p:nvPr/>
        </p:nvCxnSpPr>
        <p:spPr bwMode="auto">
          <a:xfrm flipH="1">
            <a:off x="6720613" y="4940202"/>
            <a:ext cx="155643" cy="15724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1657954" y="5461483"/>
            <a:ext cx="2986053" cy="558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u="sng" dirty="0"/>
              <a:t>Mixed BSS Scenario</a:t>
            </a:r>
          </a:p>
          <a:p>
            <a:pPr marL="179388" indent="-179388">
              <a:lnSpc>
                <a:spcPct val="80000"/>
              </a:lnSpc>
              <a:buFont typeface="Arial"/>
              <a:buChar char="•"/>
            </a:pPr>
            <a:r>
              <a:rPr lang="en-US" sz="1400" dirty="0"/>
              <a:t>AX-only BSS/Legacy-only BSS in neighbors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82309" y="4746855"/>
            <a:ext cx="609909" cy="25270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AX frames </a:t>
            </a:r>
            <a:br>
              <a:rPr lang="en-US" sz="800" i="1" dirty="0">
                <a:solidFill>
                  <a:schemeClr val="tx1"/>
                </a:solidFill>
              </a:rPr>
            </a:br>
            <a:r>
              <a:rPr lang="en-US" sz="800" i="1" dirty="0">
                <a:solidFill>
                  <a:schemeClr val="tx1"/>
                </a:solidFill>
              </a:rPr>
              <a:t>w/ BSS Color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854423" y="4873205"/>
            <a:ext cx="146170" cy="1440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253179" y="5069100"/>
            <a:ext cx="609909" cy="25270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/>
                </a:solidFill>
              </a:rPr>
              <a:t>Legacy frames </a:t>
            </a:r>
            <a:br>
              <a:rPr lang="en-US" sz="800" i="1" dirty="0">
                <a:solidFill>
                  <a:schemeClr val="tx1"/>
                </a:solidFill>
              </a:rPr>
            </a:br>
            <a:r>
              <a:rPr lang="en-US" sz="800" i="1" dirty="0">
                <a:solidFill>
                  <a:schemeClr val="tx1"/>
                </a:solidFill>
              </a:rPr>
              <a:t>w/o BSS Color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3097628" y="5019768"/>
            <a:ext cx="144023" cy="144000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sm" len="sm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1750199" y="5065810"/>
            <a:ext cx="216039" cy="216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 smtClean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427987" y="4391569"/>
            <a:ext cx="216039" cy="21603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dirty="0">
                <a:solidFill>
                  <a:srgbClr val="000000"/>
                </a:solidFill>
              </a:rPr>
              <a:t>AX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089957" y="4725077"/>
            <a:ext cx="215996" cy="21603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AX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1932852" y="4941030"/>
            <a:ext cx="155523" cy="15724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3012972" y="4940202"/>
            <a:ext cx="155523" cy="157246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3387070" y="4580162"/>
            <a:ext cx="153358" cy="148208"/>
          </a:xfrm>
          <a:prstGeom prst="straightConnector1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2306950" y="4570790"/>
            <a:ext cx="153478" cy="1482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1792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00128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Based on the 11ax Residential Scenario [7], we also applied recent simulation details [8][9].</a:t>
            </a:r>
          </a:p>
          <a:p>
            <a:pPr>
              <a:buFont typeface="Arial"/>
              <a:buChar char="•"/>
            </a:pPr>
            <a:r>
              <a:rPr lang="en-US" dirty="0"/>
              <a:t>Topography/Channel Model</a:t>
            </a:r>
          </a:p>
          <a:p>
            <a:pPr lvl="1">
              <a:buFont typeface="Arial"/>
              <a:buChar char="•"/>
            </a:pPr>
            <a:r>
              <a:rPr lang="en-US" dirty="0"/>
              <a:t>1 floor, 1x2 or 2x5 apartments per floor, each apt. is 10m x 10m x 3m</a:t>
            </a:r>
          </a:p>
          <a:p>
            <a:pPr lvl="1">
              <a:buFont typeface="Arial"/>
              <a:buChar char="•"/>
            </a:pPr>
            <a:r>
              <a:rPr lang="en-US" dirty="0"/>
              <a:t>1 AP, 2 STA per apt.</a:t>
            </a:r>
          </a:p>
          <a:p>
            <a:pPr lvl="1">
              <a:buFont typeface="Arial"/>
              <a:buChar char="•"/>
            </a:pPr>
            <a:r>
              <a:rPr lang="en-US" dirty="0"/>
              <a:t>APs at center of each apt., STAs at random (x,y) locations, all with z=1.5</a:t>
            </a:r>
          </a:p>
          <a:p>
            <a:pPr lvl="1">
              <a:buFont typeface="Arial"/>
              <a:buChar char="•"/>
            </a:pPr>
            <a:r>
              <a:rPr lang="en-US" dirty="0"/>
              <a:t>5GHz, all BSS has the same 80MHz channel (Reuse 1)</a:t>
            </a:r>
          </a:p>
          <a:p>
            <a:pPr lvl="1">
              <a:buFont typeface="Arial"/>
              <a:buChar char="•"/>
            </a:pPr>
            <a:r>
              <a:rPr lang="en-US" dirty="0"/>
              <a:t>Pathloss model with Wall/Floor penetration loss, 5dB std log-normal shadowing, no fading</a:t>
            </a:r>
          </a:p>
          <a:p>
            <a:pPr lvl="1">
              <a:buFont typeface="Arial"/>
              <a:buChar char="•"/>
            </a:pPr>
            <a:r>
              <a:rPr lang="en-US" i="1" u="sng" dirty="0"/>
              <a:t>Observations</a:t>
            </a:r>
          </a:p>
          <a:p>
            <a:pPr lvl="2">
              <a:buFont typeface="Arial"/>
              <a:buChar char="•"/>
            </a:pPr>
            <a:r>
              <a:rPr lang="en-US" u="sng" dirty="0"/>
              <a:t>AP/STAs mostly sense OBSS APs (APs are center-located, with higher TX power)</a:t>
            </a:r>
          </a:p>
          <a:p>
            <a:pPr lvl="2">
              <a:buFont typeface="Arial"/>
              <a:buChar char="•"/>
            </a:pPr>
            <a:r>
              <a:rPr lang="en-US" u="sng" dirty="0"/>
              <a:t>STAs may not sense OBSS STAs (STAs are randomly located, with lower TX power)</a:t>
            </a:r>
          </a:p>
          <a:p>
            <a:pPr>
              <a:buFont typeface="Arial"/>
              <a:buChar char="•"/>
            </a:pPr>
            <a:r>
              <a:rPr lang="en-US" dirty="0"/>
              <a:t>Traffic</a:t>
            </a:r>
          </a:p>
          <a:p>
            <a:pPr lvl="1">
              <a:buFont typeface="Arial"/>
              <a:buChar char="•"/>
            </a:pPr>
            <a:r>
              <a:rPr lang="en-US" dirty="0"/>
              <a:t>DL+UL full buffer</a:t>
            </a:r>
          </a:p>
          <a:p>
            <a:pPr lvl="1">
              <a:buFont typeface="Arial"/>
              <a:buChar char="•"/>
            </a:pPr>
            <a:r>
              <a:rPr lang="en-US" dirty="0"/>
              <a:t>Packet size: 1500 Byte, Max AMPDU=8</a:t>
            </a:r>
          </a:p>
          <a:p>
            <a:pPr lvl="1">
              <a:buFont typeface="Arial"/>
              <a:buChar char="•"/>
            </a:pPr>
            <a:r>
              <a:rPr lang="en-US" dirty="0"/>
              <a:t>MCS selection: SINR-based MCS </a:t>
            </a:r>
          </a:p>
          <a:p>
            <a:pPr>
              <a:buFont typeface="Arial"/>
              <a:buChar char="•"/>
            </a:pPr>
            <a:r>
              <a:rPr lang="en-US" dirty="0"/>
              <a:t>CCA threshold</a:t>
            </a:r>
          </a:p>
          <a:p>
            <a:pPr lvl="1">
              <a:buFont typeface="Arial"/>
              <a:buChar char="•"/>
            </a:pPr>
            <a:r>
              <a:rPr lang="en-US" dirty="0"/>
              <a:t>CCA-SD: -82dBm</a:t>
            </a:r>
          </a:p>
          <a:p>
            <a:pPr lvl="1">
              <a:buFont typeface="Arial"/>
              <a:buChar char="•"/>
            </a:pPr>
            <a:r>
              <a:rPr lang="en-US" dirty="0"/>
              <a:t>CCA-SD-AX: -82, -72, -62, -52 dBm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3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BSS (2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755576" y="4566727"/>
            <a:ext cx="7698805" cy="1901011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i="1" dirty="0" smtClean="0"/>
              <a:t>Legacy CCA fairness </a:t>
            </a:r>
            <a:r>
              <a:rPr lang="en-US" dirty="0" smtClean="0"/>
              <a:t>ON: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AX-BSS and Legacy-BSS share the similar throughputs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AX-BSS occupies most throughput as CCA threshold increases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It is noted that the total network capacity (sum of all BSS throughput) decreased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16" name="Picture 15" descr="mb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1332144" cy="681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23266"/>
            <a:ext cx="3600000" cy="27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723266"/>
            <a:ext cx="3600000" cy="27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STA (2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11560" y="4725144"/>
            <a:ext cx="7842821" cy="1656184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i="1" dirty="0" smtClean="0"/>
              <a:t>Legacy CCA fairness</a:t>
            </a:r>
            <a:r>
              <a:rPr lang="en-US" dirty="0" smtClean="0"/>
              <a:t> ON: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AX-STA’s UL throughput is greater than Leg-STA’s UL throughput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Airtime unfairness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/>
              <a:t>AX-STA’s UL throughput increases drastically since it can transmit when AX or Legacy frames are being transmitted, and it worsens </a:t>
            </a:r>
            <a:r>
              <a:rPr lang="en-US" dirty="0">
                <a:solidFill>
                  <a:srgbClr val="FF0000"/>
                </a:solidFill>
              </a:rPr>
              <a:t>Airtime unfairness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It is noted that the total network capacity (sum of all BSS throughput) decreased.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12" name="Picture 11" descr="m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08720"/>
            <a:ext cx="1331999" cy="681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92" y="1809120"/>
            <a:ext cx="3600000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408" y="1809120"/>
            <a:ext cx="3600000" cy="2700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516147" y="3492918"/>
            <a:ext cx="21602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252474" y="3268804"/>
            <a:ext cx="199846" cy="8802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38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BSS (10 Apt.)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755576" y="4566727"/>
            <a:ext cx="7698805" cy="1901011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i="1" dirty="0"/>
              <a:t>Legacy CCA fairness </a:t>
            </a:r>
            <a:r>
              <a:rPr lang="en-US" dirty="0"/>
              <a:t>ON: </a:t>
            </a:r>
          </a:p>
          <a:p>
            <a:pPr lvl="1">
              <a:buFont typeface="Arial"/>
              <a:buChar char="•"/>
            </a:pPr>
            <a:r>
              <a:rPr lang="en-US" dirty="0"/>
              <a:t>With many AX-BSSs around Legacy-BSS, severe </a:t>
            </a:r>
            <a:r>
              <a:rPr lang="en-US" dirty="0">
                <a:solidFill>
                  <a:srgbClr val="FF0000"/>
                </a:solidFill>
              </a:rPr>
              <a:t>Airtime unfairness </a:t>
            </a:r>
            <a:r>
              <a:rPr lang="en-US" dirty="0"/>
              <a:t>happens which lowers Legacy-BSS throughput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i="1" dirty="0"/>
              <a:t>Legacy CCA fairness</a:t>
            </a:r>
            <a:r>
              <a:rPr lang="en-US" dirty="0"/>
              <a:t> OFF: </a:t>
            </a:r>
          </a:p>
          <a:p>
            <a:pPr lvl="1">
              <a:buFont typeface="Arial"/>
              <a:buChar char="•"/>
            </a:pPr>
            <a:r>
              <a:rPr lang="en-US" dirty="0"/>
              <a:t>More severe </a:t>
            </a:r>
            <a:r>
              <a:rPr lang="en-US" dirty="0">
                <a:solidFill>
                  <a:srgbClr val="FF0000"/>
                </a:solidFill>
              </a:rPr>
              <a:t>unfairness</a:t>
            </a:r>
            <a:r>
              <a:rPr lang="en-US" dirty="0"/>
              <a:t> between AX-BSSs and Legacy-BSSs</a:t>
            </a:r>
          </a:p>
          <a:p>
            <a:pPr lvl="1">
              <a:buFont typeface="Arial"/>
              <a:buChar char="•"/>
            </a:pPr>
            <a:r>
              <a:rPr lang="en-US" dirty="0"/>
              <a:t>The total network capacity (sum of all BSS throughput) increases a little bit with the cost of severe unfairness between AX/Legacy BSSs.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John Son,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dirty="0" smtClean="0"/>
              <a:t>Jan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84" y="1737112"/>
            <a:ext cx="3600000" cy="27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1737112"/>
            <a:ext cx="3600000" cy="2700000"/>
          </a:xfrm>
          <a:prstGeom prst="rect">
            <a:avLst/>
          </a:prstGeom>
        </p:spPr>
      </p:pic>
      <p:pic>
        <p:nvPicPr>
          <p:cNvPr id="11" name="Picture 10" descr="mb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2503251" cy="10081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203848" y="2708920"/>
            <a:ext cx="72008" cy="12241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020272" y="2636912"/>
            <a:ext cx="72008" cy="15121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875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6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25038</TotalTime>
  <Words>1507</Words>
  <Application>Microsoft Macintosh PowerPoint</Application>
  <PresentationFormat>On-screen Show (4:3)</PresentationFormat>
  <Paragraphs>244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6_802-11-Submission</vt:lpstr>
      <vt:lpstr>7_802-11-Submission</vt:lpstr>
      <vt:lpstr>Document</vt:lpstr>
      <vt:lpstr> Legacy Fairness Issues of Enhanced CCA</vt:lpstr>
      <vt:lpstr>Background</vt:lpstr>
      <vt:lpstr>Legacy Fairness Issues</vt:lpstr>
      <vt:lpstr>1. Legacy CCA fairness [6] </vt:lpstr>
      <vt:lpstr>Simulation study of Legacy Fairness Issues</vt:lpstr>
      <vt:lpstr>Simulation Settings</vt:lpstr>
      <vt:lpstr>Mixed BSS (2 Apt.)</vt:lpstr>
      <vt:lpstr>Mixed STA (2 Apt.)</vt:lpstr>
      <vt:lpstr>Mixed BSS (10 Apt.)</vt:lpstr>
      <vt:lpstr>Mixed STA (10 Apt.)</vt:lpstr>
      <vt:lpstr>Summary</vt:lpstr>
      <vt:lpstr>References</vt:lpstr>
      <vt:lpstr>Straw poll</vt:lpstr>
    </vt:vector>
  </TitlesOfParts>
  <Company>WILUS Institute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John Son</cp:lastModifiedBy>
  <cp:revision>577</cp:revision>
  <cp:lastPrinted>2015-01-10T02:17:48Z</cp:lastPrinted>
  <dcterms:created xsi:type="dcterms:W3CDTF">2014-04-14T10:59:07Z</dcterms:created>
  <dcterms:modified xsi:type="dcterms:W3CDTF">2015-01-12T19:54:22Z</dcterms:modified>
</cp:coreProperties>
</file>