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86" r:id="rId2"/>
    <p:sldId id="262" r:id="rId3"/>
    <p:sldId id="266" r:id="rId4"/>
    <p:sldId id="278" r:id="rId5"/>
    <p:sldId id="263" r:id="rId6"/>
    <p:sldId id="267" r:id="rId7"/>
    <p:sldId id="268" r:id="rId8"/>
    <p:sldId id="269" r:id="rId9"/>
    <p:sldId id="270" r:id="rId10"/>
    <p:sldId id="271" r:id="rId11"/>
    <p:sldId id="279" r:id="rId12"/>
    <p:sldId id="272" r:id="rId13"/>
    <p:sldId id="265" r:id="rId14"/>
    <p:sldId id="277" r:id="rId15"/>
    <p:sldId id="276" r:id="rId16"/>
    <p:sldId id="285" r:id="rId17"/>
    <p:sldId id="264" r:id="rId18"/>
  </p:sldIdLst>
  <p:sldSz cx="9144000" cy="6858000" type="screen4x3"/>
  <p:notesSz cx="6669088" cy="9928225"/>
  <p:custDataLst>
    <p:tags r:id="rId22"/>
  </p:custDataLst>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81" userDrawn="1">
          <p15:clr>
            <a:srgbClr val="A4A3A4"/>
          </p15:clr>
        </p15:guide>
        <p15:guide id="2" pos="207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2" autoAdjust="0"/>
    <p:restoredTop sz="96927" autoAdjust="0"/>
  </p:normalViewPr>
  <p:slideViewPr>
    <p:cSldViewPr>
      <p:cViewPr varScale="1">
        <p:scale>
          <a:sx n="60" d="100"/>
          <a:sy n="60" d="100"/>
        </p:scale>
        <p:origin x="-2392"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934" y="60"/>
      </p:cViewPr>
      <p:guideLst>
        <p:guide orient="horz" pos="3081"/>
        <p:guide pos="2077"/>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tags" Target="tags/tag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244" cy="495902"/>
          </a:xfrm>
          <a:prstGeom prst="rect">
            <a:avLst/>
          </a:prstGeom>
        </p:spPr>
        <p:txBody>
          <a:bodyPr vert="horz" lIns="91440" tIns="45720" rIns="91440" bIns="45720" rtlCol="0"/>
          <a:lstStyle>
            <a:lvl1pPr algn="l">
              <a:defRPr sz="1200"/>
            </a:lvl1pPr>
          </a:lstStyle>
          <a:p>
            <a:r>
              <a:rPr lang="en-US" smtClean="0"/>
              <a:t>doc.: IEEE 802.11-yy/0081r1</a:t>
            </a:r>
            <a:endParaRPr lang="en-US"/>
          </a:p>
        </p:txBody>
      </p:sp>
      <p:sp>
        <p:nvSpPr>
          <p:cNvPr id="3" name="Date Placeholder 2"/>
          <p:cNvSpPr>
            <a:spLocks noGrp="1"/>
          </p:cNvSpPr>
          <p:nvPr>
            <p:ph type="dt" sz="quarter" idx="1"/>
          </p:nvPr>
        </p:nvSpPr>
        <p:spPr>
          <a:xfrm>
            <a:off x="3777318" y="0"/>
            <a:ext cx="2890244" cy="495902"/>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1/14/15</a:t>
            </a:fld>
            <a:endParaRPr lang="en-US"/>
          </a:p>
        </p:txBody>
      </p:sp>
      <p:sp>
        <p:nvSpPr>
          <p:cNvPr id="4" name="Footer Placeholder 3"/>
          <p:cNvSpPr>
            <a:spLocks noGrp="1"/>
          </p:cNvSpPr>
          <p:nvPr>
            <p:ph type="ftr" sz="quarter" idx="2"/>
          </p:nvPr>
        </p:nvSpPr>
        <p:spPr>
          <a:xfrm>
            <a:off x="0" y="9430625"/>
            <a:ext cx="2890244" cy="495902"/>
          </a:xfrm>
          <a:prstGeom prst="rect">
            <a:avLst/>
          </a:prstGeom>
        </p:spPr>
        <p:txBody>
          <a:bodyPr vert="horz" lIns="91440" tIns="45720" rIns="91440" bIns="45720" rtlCol="0" anchor="b"/>
          <a:lstStyle>
            <a:lvl1pPr algn="l">
              <a:defRPr sz="1200"/>
            </a:lvl1pPr>
          </a:lstStyle>
          <a:p>
            <a:r>
              <a:rPr lang="en-US" smtClean="0"/>
              <a:t>Jaeyoung Song, KAIST</a:t>
            </a:r>
            <a:endParaRPr lang="en-US"/>
          </a:p>
        </p:txBody>
      </p:sp>
      <p:sp>
        <p:nvSpPr>
          <p:cNvPr id="5" name="Slide Number Placeholder 4"/>
          <p:cNvSpPr>
            <a:spLocks noGrp="1"/>
          </p:cNvSpPr>
          <p:nvPr>
            <p:ph type="sldNum" sz="quarter" idx="3"/>
          </p:nvPr>
        </p:nvSpPr>
        <p:spPr>
          <a:xfrm>
            <a:off x="3777318" y="9430625"/>
            <a:ext cx="2890244" cy="495902"/>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p:nvPr>
        </p:nvSpPr>
        <p:spPr bwMode="auto">
          <a:xfrm>
            <a:off x="3473054" y="1"/>
            <a:ext cx="2566990" cy="32946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802.11-yy/0081r1</a:t>
            </a:r>
            <a:endParaRPr lang="en-US" dirty="0"/>
          </a:p>
        </p:txBody>
      </p:sp>
      <p:sp>
        <p:nvSpPr>
          <p:cNvPr id="2051" name="Rectangle 3"/>
          <p:cNvSpPr>
            <a:spLocks noGrp="1" noChangeArrowheads="1"/>
          </p:cNvSpPr>
          <p:nvPr>
            <p:ph type="dt"/>
          </p:nvPr>
        </p:nvSpPr>
        <p:spPr bwMode="auto">
          <a:xfrm>
            <a:off x="629044" y="-66100"/>
            <a:ext cx="1251146" cy="33116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January 2015</a:t>
            </a:r>
            <a:endParaRPr lang="en-US" dirty="0"/>
          </a:p>
        </p:txBody>
      </p:sp>
      <p:sp>
        <p:nvSpPr>
          <p:cNvPr id="2052" name="Rectangle 4"/>
          <p:cNvSpPr>
            <a:spLocks noGrp="1" noRot="1" noChangeAspect="1" noChangeArrowheads="1"/>
          </p:cNvSpPr>
          <p:nvPr>
            <p:ph type="sldImg"/>
          </p:nvPr>
        </p:nvSpPr>
        <p:spPr bwMode="auto">
          <a:xfrm>
            <a:off x="862013" y="750888"/>
            <a:ext cx="4943475" cy="37084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88601" y="4716163"/>
            <a:ext cx="4890360" cy="4466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smtClean="0"/>
          </a:p>
        </p:txBody>
      </p:sp>
      <p:sp>
        <p:nvSpPr>
          <p:cNvPr id="2054" name="Rectangle 6"/>
          <p:cNvSpPr>
            <a:spLocks noGrp="1" noChangeArrowheads="1"/>
          </p:cNvSpPr>
          <p:nvPr>
            <p:ph type="ftr"/>
          </p:nvPr>
        </p:nvSpPr>
        <p:spPr bwMode="auto">
          <a:xfrm>
            <a:off x="4481176" y="9612343"/>
            <a:ext cx="1558868" cy="19530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err="1" smtClean="0"/>
              <a:t>Jaeyoung</a:t>
            </a:r>
            <a:r>
              <a:rPr lang="en-US" dirty="0" smtClean="0"/>
              <a:t> Song, KAIST</a:t>
            </a:r>
            <a:endParaRPr lang="en-US" dirty="0"/>
          </a:p>
        </p:txBody>
      </p:sp>
      <p:sp>
        <p:nvSpPr>
          <p:cNvPr id="2055" name="Rectangle 7"/>
          <p:cNvSpPr>
            <a:spLocks noGrp="1" noChangeArrowheads="1"/>
          </p:cNvSpPr>
          <p:nvPr>
            <p:ph type="sldNum"/>
          </p:nvPr>
        </p:nvSpPr>
        <p:spPr bwMode="auto">
          <a:xfrm>
            <a:off x="3099417" y="9612342"/>
            <a:ext cx="491631" cy="38891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694697" y="961234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696224" y="9610645"/>
            <a:ext cx="5276641" cy="1698"/>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2937" y="317582"/>
            <a:ext cx="5423214" cy="1698"/>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802.11-yy/0081r1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09988" y="841506"/>
            <a:ext cx="4449112" cy="3710772"/>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8" name="Notes Placeholder 7"/>
          <p:cNvSpPr>
            <a:spLocks noGrp="1"/>
          </p:cNvSpPr>
          <p:nvPr>
            <p:ph type="body" idx="1"/>
          </p:nvPr>
        </p:nvSpPr>
        <p:spPr>
          <a:xfrm>
            <a:off x="1075068" y="4850714"/>
            <a:ext cx="4890360" cy="4466512"/>
          </a:xfrm>
        </p:spPr>
        <p:txBody>
          <a:bodyPr/>
          <a:lstStyle/>
          <a:p>
            <a:endParaRPr lang="ko-KR" altLang="en-US" dirty="0"/>
          </a:p>
        </p:txBody>
      </p:sp>
    </p:spTree>
    <p:extLst>
      <p:ext uri="{BB962C8B-B14F-4D97-AF65-F5344CB8AC3E}">
        <p14:creationId xmlns:p14="http://schemas.microsoft.com/office/powerpoint/2010/main" val="3590251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995359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611311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410064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3602502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6690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928279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24173868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802.11-yy/0081r1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862013" y="750888"/>
            <a:ext cx="4945062" cy="3709987"/>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888601" y="4716163"/>
            <a:ext cx="4891886" cy="456841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802.11-yy/0081r1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862013" y="750888"/>
            <a:ext cx="4945062" cy="3709987"/>
          </a:xfrm>
          <a:prstGeom prst="rect">
            <a:avLst/>
          </a:prstGeom>
          <a:solidFill>
            <a:srgbClr val="FFFFFF"/>
          </a:solidFill>
          <a:ln>
            <a:solidFill>
              <a:srgbClr val="000000"/>
            </a:solidFill>
            <a:miter lim="800000"/>
            <a:headEnd/>
            <a:tailEnd/>
          </a:ln>
        </p:spPr>
      </p:sp>
      <p:sp>
        <p:nvSpPr>
          <p:cNvPr id="3" name="Notes Placeholder 2"/>
          <p:cNvSpPr>
            <a:spLocks noGrp="1"/>
          </p:cNvSpPr>
          <p:nvPr>
            <p:ph type="body" idx="1"/>
          </p:nvPr>
        </p:nvSpPr>
        <p:spPr/>
        <p:txBody>
          <a:bodyPr/>
          <a:lstStyle/>
          <a:p>
            <a:endParaRPr lang="ko-KR" altLang="en-US" dirty="0"/>
          </a:p>
        </p:txBody>
      </p:sp>
      <p:sp>
        <p:nvSpPr>
          <p:cNvPr id="8" name="Notes Placeholder 7"/>
          <p:cNvSpPr>
            <a:spLocks noGrp="1"/>
          </p:cNvSpPr>
          <p:nvPr>
            <p:ph type="body" idx="10"/>
          </p:nvPr>
        </p:nvSpPr>
        <p:spPr/>
        <p:txBody>
          <a:bodyPr/>
          <a:lstStyle/>
          <a:p>
            <a:endParaRPr lang="ko-KR" altLang="en-US" dirty="0"/>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802.11-yy/0081r1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862013" y="750888"/>
            <a:ext cx="4945062" cy="3709987"/>
          </a:xfrm>
          <a:prstGeom prst="rect">
            <a:avLst/>
          </a:prstGeom>
          <a:solidFill>
            <a:srgbClr val="FFFFFF"/>
          </a:solidFill>
          <a:ln>
            <a:solidFill>
              <a:srgbClr val="000000"/>
            </a:solidFill>
            <a:miter lim="800000"/>
            <a:headEnd/>
            <a:tailEnd/>
          </a:ln>
        </p:spPr>
      </p:sp>
      <p:sp>
        <p:nvSpPr>
          <p:cNvPr id="3" name="Notes Placeholder 2"/>
          <p:cNvSpPr>
            <a:spLocks noGrp="1"/>
          </p:cNvSpPr>
          <p:nvPr>
            <p:ph type="body" idx="10"/>
          </p:nvPr>
        </p:nvSpPr>
        <p:spPr/>
        <p:txBody>
          <a:bodyPr/>
          <a:lstStyle/>
          <a:p>
            <a:endParaRPr lang="ko-KR" altLang="en-US" dirty="0"/>
          </a:p>
        </p:txBody>
      </p:sp>
      <p:sp>
        <p:nvSpPr>
          <p:cNvPr id="2" name="Notes Placeholder 1"/>
          <p:cNvSpPr>
            <a:spLocks noGrp="1"/>
          </p:cNvSpPr>
          <p:nvPr>
            <p:ph type="body" idx="11"/>
          </p:nvPr>
        </p:nvSpPr>
        <p:spPr/>
        <p:txBody>
          <a:bodyPr/>
          <a:lstStyle/>
          <a:p>
            <a:r>
              <a:rPr lang="en-US" altLang="ko-KR" dirty="0"/>
              <a:t>Let me just briefly remind you of 11n and 11ac auto-detection scheme. 11n or 11ac devices determine the packets they receive investigating the modulation of symbols after L-SIG. Those corresponding symbols are HT-SIG and VHT-SIG for 11n and 11ac , respectively. For 11n packet, both symbols on HT-SIG are modulated as Quadrature Binary Shift Keying(QBPSK). For 11ac packet, the first symbol of VHT-SIG is modulated as BPSK and the other symbol is modulated QBPSK. Then, 11n or 11ac devices detect the energy on real domain and complex domain to determine which packet is sent.</a:t>
            </a:r>
          </a:p>
          <a:p>
            <a:endParaRPr lang="ko-KR" altLang="en-US" dirty="0"/>
          </a:p>
        </p:txBody>
      </p:sp>
    </p:spTree>
    <p:extLst>
      <p:ext uri="{BB962C8B-B14F-4D97-AF65-F5344CB8AC3E}">
        <p14:creationId xmlns:p14="http://schemas.microsoft.com/office/powerpoint/2010/main" val="1350954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478062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802.11-yy/0081r1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Jaeyoung Song, KAIST</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862013" y="750888"/>
            <a:ext cx="4945062" cy="3709987"/>
          </a:xfrm>
          <a:prstGeom prst="rect">
            <a:avLst/>
          </a:prstGeom>
          <a:solidFill>
            <a:srgbClr val="FFFFFF"/>
          </a:solidFill>
          <a:ln>
            <a:solidFill>
              <a:srgbClr val="000000"/>
            </a:solidFill>
            <a:miter lim="800000"/>
            <a:headEnd/>
            <a:tailEnd/>
          </a:ln>
        </p:spPr>
      </p:sp>
      <p:sp>
        <p:nvSpPr>
          <p:cNvPr id="2" name="Notes Placeholder 1"/>
          <p:cNvSpPr>
            <a:spLocks noGrp="1"/>
          </p:cNvSpPr>
          <p:nvPr>
            <p:ph type="body" idx="10"/>
          </p:nvPr>
        </p:nvSpPr>
        <p:spPr/>
        <p:txBody>
          <a:bodyPr/>
          <a:lstStyle/>
          <a:p>
            <a:endParaRPr lang="ko-KR" altLang="en-US" dirty="0"/>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25745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1179220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567868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3475" cy="3708400"/>
          </a:xfrm>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idx="10"/>
          </p:nvPr>
        </p:nvSpPr>
        <p:spPr/>
        <p:txBody>
          <a:bodyPr/>
          <a:lstStyle/>
          <a:p>
            <a:r>
              <a:rPr lang="en-US" smtClean="0"/>
              <a:t>doc.: IEEE 802.11-yy/0081r1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Jaeyoung Song, KAIST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72960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ko-KR"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smtClean="0"/>
              <a:t>January 2015</a:t>
            </a:r>
            <a:endParaRPr lang="en-GB"/>
          </a:p>
        </p:txBody>
      </p:sp>
      <p:sp>
        <p:nvSpPr>
          <p:cNvPr id="5" name="Footer Placeholder 4"/>
          <p:cNvSpPr>
            <a:spLocks noGrp="1"/>
          </p:cNvSpPr>
          <p:nvPr>
            <p:ph type="ftr" idx="11"/>
          </p:nvPr>
        </p:nvSpPr>
        <p:spPr/>
        <p:txBody>
          <a:bodyPr/>
          <a:lstStyle>
            <a:lvl1pPr>
              <a:defRPr/>
            </a:lvl1pPr>
          </a:lstStyle>
          <a:p>
            <a:r>
              <a:rPr lang="en-GB" dirty="0" err="1" smtClean="0"/>
              <a:t>Jaeyoung</a:t>
            </a:r>
            <a:r>
              <a:rPr lang="en-GB" dirty="0" smtClean="0"/>
              <a:t> Song,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13" name="Title 12"/>
          <p:cNvSpPr>
            <a:spLocks noGrp="1"/>
          </p:cNvSpPr>
          <p:nvPr>
            <p:ph type="title"/>
          </p:nvPr>
        </p:nvSpPr>
        <p:spPr/>
        <p:txBody>
          <a:bodyPr/>
          <a:lstStyle/>
          <a:p>
            <a:r>
              <a:rPr lang="en-US" altLang="ko-KR" smtClean="0"/>
              <a:t>Click to edit Master title style</a:t>
            </a:r>
            <a:endParaRPr lang="ko-KR" altLang="en-US"/>
          </a:p>
        </p:txBody>
      </p:sp>
      <p:sp>
        <p:nvSpPr>
          <p:cNvPr id="17" name="Date Placeholder 16"/>
          <p:cNvSpPr>
            <a:spLocks noGrp="1"/>
          </p:cNvSpPr>
          <p:nvPr>
            <p:ph type="dt" idx="10"/>
          </p:nvPr>
        </p:nvSpPr>
        <p:spPr/>
        <p:txBody>
          <a:bodyPr/>
          <a:lstStyle/>
          <a:p>
            <a:r>
              <a:rPr lang="en-US" altLang="ko-KR" smtClean="0"/>
              <a:t>January 2015</a:t>
            </a:r>
            <a:endParaRPr lang="en-GB" dirty="0"/>
          </a:p>
        </p:txBody>
      </p:sp>
      <p:sp>
        <p:nvSpPr>
          <p:cNvPr id="18" name="Footer Placeholder 17"/>
          <p:cNvSpPr>
            <a:spLocks noGrp="1"/>
          </p:cNvSpPr>
          <p:nvPr>
            <p:ph type="ftr" idx="11"/>
          </p:nvPr>
        </p:nvSpPr>
        <p:spPr/>
        <p:txBody>
          <a:bodyPr/>
          <a:lstStyle/>
          <a:p>
            <a:r>
              <a:rPr lang="en-GB" smtClean="0"/>
              <a:t>Jaeyoung Song, KAIST</a:t>
            </a:r>
            <a:endParaRPr lang="en-GB" dirty="0"/>
          </a:p>
        </p:txBody>
      </p:sp>
      <p:sp>
        <p:nvSpPr>
          <p:cNvPr id="19" name="Slide Number Placeholder 1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ko-KR" smtClean="0"/>
              <a:t>Click to edit Master text styles</a:t>
            </a:r>
          </a:p>
        </p:txBody>
      </p:sp>
      <p:sp>
        <p:nvSpPr>
          <p:cNvPr id="10" name="Title 9"/>
          <p:cNvSpPr>
            <a:spLocks noGrp="1"/>
          </p:cNvSpPr>
          <p:nvPr>
            <p:ph type="title"/>
          </p:nvPr>
        </p:nvSpPr>
        <p:spPr/>
        <p:txBody>
          <a:bodyPr/>
          <a:lstStyle/>
          <a:p>
            <a:r>
              <a:rPr lang="en-US" altLang="ko-KR" smtClean="0"/>
              <a:t>Click to edit Master title style</a:t>
            </a:r>
            <a:endParaRPr lang="ko-KR" altLang="en-US"/>
          </a:p>
        </p:txBody>
      </p:sp>
      <p:sp>
        <p:nvSpPr>
          <p:cNvPr id="11" name="Date Placeholder 10"/>
          <p:cNvSpPr>
            <a:spLocks noGrp="1"/>
          </p:cNvSpPr>
          <p:nvPr>
            <p:ph type="dt" idx="10"/>
          </p:nvPr>
        </p:nvSpPr>
        <p:spPr/>
        <p:txBody>
          <a:bodyPr/>
          <a:lstStyle/>
          <a:p>
            <a:r>
              <a:rPr lang="en-US" altLang="ko-KR" smtClean="0"/>
              <a:t>January 2015</a:t>
            </a:r>
            <a:endParaRPr lang="en-GB" dirty="0"/>
          </a:p>
        </p:txBody>
      </p:sp>
      <p:sp>
        <p:nvSpPr>
          <p:cNvPr id="12" name="Footer Placeholder 11"/>
          <p:cNvSpPr>
            <a:spLocks noGrp="1"/>
          </p:cNvSpPr>
          <p:nvPr>
            <p:ph type="ftr" idx="11"/>
          </p:nvPr>
        </p:nvSpPr>
        <p:spPr/>
        <p:txBody>
          <a:bodyPr/>
          <a:lstStyle/>
          <a:p>
            <a:r>
              <a:rPr lang="en-GB" smtClean="0"/>
              <a:t>Jaeyoung Song, KAIST</a:t>
            </a:r>
            <a:endParaRPr lang="en-GB" dirty="0"/>
          </a:p>
        </p:txBody>
      </p:sp>
      <p:sp>
        <p:nvSpPr>
          <p:cNvPr id="13" name="Slide Number Placeholder 12"/>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8" name="Date Placeholder 7"/>
          <p:cNvSpPr>
            <a:spLocks noGrp="1"/>
          </p:cNvSpPr>
          <p:nvPr>
            <p:ph type="dt" idx="10"/>
          </p:nvPr>
        </p:nvSpPr>
        <p:spPr/>
        <p:txBody>
          <a:bodyPr/>
          <a:lstStyle/>
          <a:p>
            <a:r>
              <a:rPr lang="en-US" altLang="ko-KR" smtClean="0"/>
              <a:t>January 2015</a:t>
            </a:r>
            <a:endParaRPr lang="en-GB" dirty="0"/>
          </a:p>
        </p:txBody>
      </p:sp>
      <p:sp>
        <p:nvSpPr>
          <p:cNvPr id="9" name="Footer Placeholder 8"/>
          <p:cNvSpPr>
            <a:spLocks noGrp="1"/>
          </p:cNvSpPr>
          <p:nvPr>
            <p:ph type="ftr" idx="11"/>
          </p:nvPr>
        </p:nvSpPr>
        <p:spPr/>
        <p:txBody>
          <a:bodyPr/>
          <a:lstStyle/>
          <a:p>
            <a:r>
              <a:rPr lang="en-GB" smtClean="0"/>
              <a:t>Jaeyoung Song, KAIST</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
        <p:nvSpPr>
          <p:cNvPr id="11" name="Title 10"/>
          <p:cNvSpPr>
            <a:spLocks noGrp="1"/>
          </p:cNvSpPr>
          <p:nvPr>
            <p:ph type="title"/>
          </p:nvPr>
        </p:nvSpPr>
        <p:spPr/>
        <p:txBody>
          <a:bodyPr/>
          <a:lstStyle/>
          <a:p>
            <a:r>
              <a:rPr lang="en-US" altLang="ko-KR" smtClean="0"/>
              <a:t>Click to edit Master title style</a:t>
            </a:r>
            <a:endParaRPr lang="ko-KR"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ko-KR"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10" name="Date Placeholder 9"/>
          <p:cNvSpPr>
            <a:spLocks noGrp="1"/>
          </p:cNvSpPr>
          <p:nvPr>
            <p:ph type="dt" idx="10"/>
          </p:nvPr>
        </p:nvSpPr>
        <p:spPr/>
        <p:txBody>
          <a:bodyPr/>
          <a:lstStyle/>
          <a:p>
            <a:r>
              <a:rPr lang="en-US" altLang="ko-KR" smtClean="0"/>
              <a:t>January 2015</a:t>
            </a:r>
            <a:endParaRPr lang="en-GB" dirty="0"/>
          </a:p>
        </p:txBody>
      </p:sp>
      <p:sp>
        <p:nvSpPr>
          <p:cNvPr id="11" name="Footer Placeholder 10"/>
          <p:cNvSpPr>
            <a:spLocks noGrp="1"/>
          </p:cNvSpPr>
          <p:nvPr>
            <p:ph type="ftr" idx="11"/>
          </p:nvPr>
        </p:nvSpPr>
        <p:spPr/>
        <p:txBody>
          <a:bodyPr/>
          <a:lstStyle/>
          <a:p>
            <a:r>
              <a:rPr lang="en-GB" smtClean="0"/>
              <a:t>Jaeyoung Song, KAIST</a:t>
            </a:r>
            <a:endParaRPr lang="en-GB" dirty="0"/>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en-GB"/>
          </a:p>
        </p:txBody>
      </p:sp>
      <p:sp>
        <p:nvSpPr>
          <p:cNvPr id="6" name="Date Placeholder 5"/>
          <p:cNvSpPr>
            <a:spLocks noGrp="1"/>
          </p:cNvSpPr>
          <p:nvPr>
            <p:ph type="dt" idx="10"/>
          </p:nvPr>
        </p:nvSpPr>
        <p:spPr/>
        <p:txBody>
          <a:bodyPr/>
          <a:lstStyle/>
          <a:p>
            <a:r>
              <a:rPr lang="en-US" altLang="ko-KR" smtClean="0"/>
              <a:t>January 2015</a:t>
            </a:r>
            <a:endParaRPr lang="en-GB" dirty="0"/>
          </a:p>
        </p:txBody>
      </p:sp>
      <p:sp>
        <p:nvSpPr>
          <p:cNvPr id="7" name="Footer Placeholder 6"/>
          <p:cNvSpPr>
            <a:spLocks noGrp="1"/>
          </p:cNvSpPr>
          <p:nvPr>
            <p:ph type="ftr" idx="11"/>
          </p:nvPr>
        </p:nvSpPr>
        <p:spPr/>
        <p:txBody>
          <a:bodyPr/>
          <a:lstStyle/>
          <a:p>
            <a:r>
              <a:rPr lang="en-GB" smtClean="0"/>
              <a:t>Jaeyoung Song, KAIST</a:t>
            </a:r>
            <a:endParaRPr lang="en-GB" dirty="0"/>
          </a:p>
        </p:txBody>
      </p:sp>
      <p:sp>
        <p:nvSpPr>
          <p:cNvPr id="8" name="Slide Number Placeholder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idx="10"/>
          </p:nvPr>
        </p:nvSpPr>
        <p:spPr/>
        <p:txBody>
          <a:bodyPr/>
          <a:lstStyle/>
          <a:p>
            <a:r>
              <a:rPr lang="en-US" altLang="ko-KR" smtClean="0"/>
              <a:t>January 2015</a:t>
            </a:r>
            <a:endParaRPr lang="en-GB" dirty="0"/>
          </a:p>
        </p:txBody>
      </p:sp>
      <p:sp>
        <p:nvSpPr>
          <p:cNvPr id="6" name="Footer Placeholder 5"/>
          <p:cNvSpPr>
            <a:spLocks noGrp="1"/>
          </p:cNvSpPr>
          <p:nvPr>
            <p:ph type="ftr" idx="11"/>
          </p:nvPr>
        </p:nvSpPr>
        <p:spPr/>
        <p:txBody>
          <a:bodyPr/>
          <a:lstStyle/>
          <a:p>
            <a:r>
              <a:rPr lang="en-GB" smtClean="0"/>
              <a:t>Jaeyoung Song, KAIST</a:t>
            </a:r>
            <a:endParaRPr lang="en-GB" dirty="0"/>
          </a:p>
        </p:txBody>
      </p:sp>
      <p:sp>
        <p:nvSpPr>
          <p:cNvPr id="7" name="Slide Number Placeholder 6"/>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7" name="Date Placeholder 6"/>
          <p:cNvSpPr>
            <a:spLocks noGrp="1"/>
          </p:cNvSpPr>
          <p:nvPr>
            <p:ph type="dt" idx="10"/>
          </p:nvPr>
        </p:nvSpPr>
        <p:spPr/>
        <p:txBody>
          <a:bodyPr/>
          <a:lstStyle/>
          <a:p>
            <a:r>
              <a:rPr lang="en-US" altLang="ko-KR" smtClean="0"/>
              <a:t>January 2015</a:t>
            </a:r>
            <a:endParaRPr lang="en-GB" dirty="0"/>
          </a:p>
        </p:txBody>
      </p:sp>
      <p:sp>
        <p:nvSpPr>
          <p:cNvPr id="8" name="Footer Placeholder 7"/>
          <p:cNvSpPr>
            <a:spLocks noGrp="1"/>
          </p:cNvSpPr>
          <p:nvPr>
            <p:ph type="ftr" idx="11"/>
          </p:nvPr>
        </p:nvSpPr>
        <p:spPr/>
        <p:txBody>
          <a:bodyPr/>
          <a:lstStyle/>
          <a:p>
            <a:r>
              <a:rPr lang="en-GB" smtClean="0"/>
              <a:t>Jaeyoung Song, KAIST</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ltLang="ko-KR"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p>
        </p:txBody>
      </p:sp>
      <p:sp>
        <p:nvSpPr>
          <p:cNvPr id="10" name="Date Placeholder 9"/>
          <p:cNvSpPr>
            <a:spLocks noGrp="1"/>
          </p:cNvSpPr>
          <p:nvPr>
            <p:ph type="dt" idx="10"/>
          </p:nvPr>
        </p:nvSpPr>
        <p:spPr/>
        <p:txBody>
          <a:bodyPr/>
          <a:lstStyle/>
          <a:p>
            <a:r>
              <a:rPr lang="en-US" altLang="ko-KR" smtClean="0"/>
              <a:t>January 2015</a:t>
            </a:r>
            <a:endParaRPr lang="en-GB" dirty="0"/>
          </a:p>
        </p:txBody>
      </p:sp>
      <p:sp>
        <p:nvSpPr>
          <p:cNvPr id="11" name="Footer Placeholder 10"/>
          <p:cNvSpPr>
            <a:spLocks noGrp="1"/>
          </p:cNvSpPr>
          <p:nvPr>
            <p:ph type="ftr" idx="11"/>
          </p:nvPr>
        </p:nvSpPr>
        <p:spPr/>
        <p:txBody>
          <a:bodyPr/>
          <a:lstStyle/>
          <a:p>
            <a:r>
              <a:rPr lang="en-GB" smtClean="0"/>
              <a:t>Jaeyoung Song, KAIST</a:t>
            </a:r>
            <a:endParaRPr lang="en-GB" dirty="0"/>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January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Jaeyoung</a:t>
            </a:r>
            <a:r>
              <a:rPr lang="en-GB" dirty="0" smtClean="0"/>
              <a:t> Song, KAIST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802.11-14/0081r1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2.emf"/></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8.emf"/><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2015-01-</a:t>
            </a:r>
            <a:r>
              <a:rPr lang="en-GB" sz="2000" b="0" dirty="0" smtClean="0"/>
              <a:t>1</a:t>
            </a:r>
            <a:r>
              <a:rPr lang="en-US" altLang="ko-KR" sz="2000" b="0" smtClean="0"/>
              <a:t>3</a:t>
            </a:r>
            <a:endParaRPr lang="en-GB" sz="2000" b="0"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Considerations on </a:t>
            </a:r>
            <a:br>
              <a:rPr lang="en-US" dirty="0" smtClean="0"/>
            </a:br>
            <a:r>
              <a:rPr lang="en-US" dirty="0" smtClean="0"/>
              <a:t>11ax Auto-detection Methods</a:t>
            </a:r>
            <a:endParaRPr lang="en-GB" dirty="0"/>
          </a:p>
        </p:txBody>
      </p:sp>
      <p:sp>
        <p:nvSpPr>
          <p:cNvPr id="6" name="Date Placeholder 3"/>
          <p:cNvSpPr>
            <a:spLocks noGrp="1"/>
          </p:cNvSpPr>
          <p:nvPr>
            <p:ph type="dt" idx="10"/>
          </p:nvPr>
        </p:nvSpPr>
        <p:spPr>
          <a:xfrm>
            <a:off x="696912" y="333375"/>
            <a:ext cx="2303451" cy="273050"/>
          </a:xfrm>
        </p:spPr>
        <p:txBody>
          <a:bodyPr/>
          <a:lstStyle/>
          <a:p>
            <a:r>
              <a:rPr lang="en-US" altLang="ko-KR" smtClean="0"/>
              <a:t>January 2015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Jaeyoung Song, KAIST</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398594"/>
              </p:ext>
            </p:extLst>
          </p:nvPr>
        </p:nvGraphicFramePr>
        <p:xfrm>
          <a:off x="519113" y="2612355"/>
          <a:ext cx="7989887" cy="3336925"/>
        </p:xfrm>
        <a:graphic>
          <a:graphicData uri="http://schemas.openxmlformats.org/presentationml/2006/ole">
            <mc:AlternateContent xmlns:mc="http://schemas.openxmlformats.org/markup-compatibility/2006">
              <mc:Choice xmlns:v="urn:schemas-microsoft-com:vml" Requires="v">
                <p:oleObj spid="_x0000_s4111" name="Document" r:id="rId5" imgW="8249468" imgH="3440243" progId="Word.Document.8">
                  <p:embed/>
                </p:oleObj>
              </mc:Choice>
              <mc:Fallback>
                <p:oleObj name="Document" r:id="rId5" imgW="8249468" imgH="3440243" progId="Word.Document.8">
                  <p:embed/>
                  <p:pic>
                    <p:nvPicPr>
                      <p:cNvPr id="0" name=""/>
                      <p:cNvPicPr>
                        <a:picLocks noChangeAspect="1" noChangeArrowheads="1"/>
                      </p:cNvPicPr>
                      <p:nvPr/>
                    </p:nvPicPr>
                    <p:blipFill>
                      <a:blip r:embed="rId6"/>
                      <a:srcRect/>
                      <a:stretch>
                        <a:fillRect/>
                      </a:stretch>
                    </p:blipFill>
                    <p:spPr bwMode="auto">
                      <a:xfrm>
                        <a:off x="519113" y="2612355"/>
                        <a:ext cx="7989887" cy="3336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93893971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1: </a:t>
            </a:r>
            <a:r>
              <a:rPr lang="en-US" altLang="ko-KR" dirty="0" smtClean="0"/>
              <a:t>False Detection (11ax </a:t>
            </a:r>
            <a:r>
              <a:rPr lang="en-US" altLang="ko-KR" dirty="0" smtClean="0">
                <a:sym typeface="Wingdings" panose="05000000000000000000" pitchFamily="2" charset="2"/>
              </a:rPr>
              <a:t> 11n/ac)</a:t>
            </a:r>
            <a:endParaRPr lang="ko-KR" altLang="en-US" dirty="0"/>
          </a:p>
        </p:txBody>
      </p:sp>
      <p:sp>
        <p:nvSpPr>
          <p:cNvPr id="3" name="Content Placeholder 2"/>
          <p:cNvSpPr>
            <a:spLocks noGrp="1"/>
          </p:cNvSpPr>
          <p:nvPr>
            <p:ph idx="1"/>
          </p:nvPr>
        </p:nvSpPr>
        <p:spPr>
          <a:xfrm>
            <a:off x="685800" y="2124099"/>
            <a:ext cx="7770813" cy="4113213"/>
          </a:xfrm>
        </p:spPr>
        <p:txBody>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a:buFont typeface="Arial" panose="020B0604020202020204" pitchFamily="34" charset="0"/>
              <a:buChar char="•"/>
            </a:pPr>
            <a:r>
              <a:rPr lang="en-US" altLang="ko-KR" sz="2000" dirty="0" smtClean="0"/>
              <a:t>Similar false detection rate with 11n and 11ac auto-detection</a:t>
            </a:r>
          </a:p>
          <a:p>
            <a:pPr>
              <a:buFont typeface="Arial" panose="020B0604020202020204" pitchFamily="34" charset="0"/>
              <a:buChar char="•"/>
            </a:pPr>
            <a:endParaRPr lang="en-US" altLang="ko-KR" sz="1800" dirty="0" smtClean="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7" name="Picture 6"/>
          <p:cNvPicPr>
            <a:picLocks noChangeAspect="1"/>
          </p:cNvPicPr>
          <p:nvPr/>
        </p:nvPicPr>
        <p:blipFill>
          <a:blip r:embed="rId3"/>
          <a:stretch>
            <a:fillRect/>
          </a:stretch>
        </p:blipFill>
        <p:spPr>
          <a:xfrm>
            <a:off x="97363" y="1893912"/>
            <a:ext cx="4491966" cy="3639284"/>
          </a:xfrm>
          <a:prstGeom prst="rect">
            <a:avLst/>
          </a:prstGeom>
        </p:spPr>
      </p:pic>
      <p:pic>
        <p:nvPicPr>
          <p:cNvPr id="8" name="Picture 7"/>
          <p:cNvPicPr>
            <a:picLocks noChangeAspect="1"/>
          </p:cNvPicPr>
          <p:nvPr/>
        </p:nvPicPr>
        <p:blipFill>
          <a:blip r:embed="rId4"/>
          <a:stretch>
            <a:fillRect/>
          </a:stretch>
        </p:blipFill>
        <p:spPr>
          <a:xfrm>
            <a:off x="4538118" y="1846818"/>
            <a:ext cx="4595042" cy="3733471"/>
          </a:xfrm>
          <a:prstGeom prst="rect">
            <a:avLst/>
          </a:prstGeom>
        </p:spPr>
      </p:pic>
    </p:spTree>
    <p:extLst>
      <p:ext uri="{BB962C8B-B14F-4D97-AF65-F5344CB8AC3E}">
        <p14:creationId xmlns:p14="http://schemas.microsoft.com/office/powerpoint/2010/main" val="32893798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4195" y="1764059"/>
            <a:ext cx="7770813" cy="4113213"/>
          </a:xfrm>
        </p:spPr>
        <p:txBody>
          <a:bodyPr/>
          <a:lstStyle/>
          <a:p>
            <a:pPr marL="457200" indent="-457200">
              <a:buFont typeface="Arial" panose="020B0604020202020204" pitchFamily="34" charset="0"/>
              <a:buChar char="•"/>
            </a:pPr>
            <a:r>
              <a:rPr lang="en-US" altLang="ko-KR" sz="2000" dirty="0"/>
              <a:t>11ax auto-detection scheme similar with 11n/11ac auto-detection can determine the packet in the same timeline of 11n/11ac.</a:t>
            </a:r>
          </a:p>
          <a:p>
            <a:pPr marL="457200" indent="-457200">
              <a:buFont typeface="+mj-lt"/>
              <a:buAutoNum type="arabicPeriod"/>
            </a:pPr>
            <a:endParaRPr lang="ko-KR" altLang="en-US" dirty="0"/>
          </a:p>
        </p:txBody>
      </p:sp>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a:t>
            </a:r>
            <a:r>
              <a:rPr lang="en-US" altLang="ko-KR" dirty="0" smtClean="0"/>
              <a:t>2 or 3: 2-symbol Structure</a:t>
            </a: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7" name="Picture 6"/>
          <p:cNvPicPr>
            <a:picLocks noChangeAspect="1"/>
          </p:cNvPicPr>
          <p:nvPr/>
        </p:nvPicPr>
        <p:blipFill>
          <a:blip r:embed="rId3"/>
          <a:stretch>
            <a:fillRect/>
          </a:stretch>
        </p:blipFill>
        <p:spPr>
          <a:xfrm>
            <a:off x="757029" y="2492896"/>
            <a:ext cx="7343363" cy="3986389"/>
          </a:xfrm>
          <a:prstGeom prst="rect">
            <a:avLst/>
          </a:prstGeom>
        </p:spPr>
      </p:pic>
    </p:spTree>
    <p:extLst>
      <p:ext uri="{BB962C8B-B14F-4D97-AF65-F5344CB8AC3E}">
        <p14:creationId xmlns:p14="http://schemas.microsoft.com/office/powerpoint/2010/main" val="151889010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3917640" y="4787147"/>
            <a:ext cx="1214612" cy="1648400"/>
          </a:xfrm>
          <a:prstGeom prst="rect">
            <a:avLst/>
          </a:prstGeom>
        </p:spPr>
      </p:pic>
      <p:pic>
        <p:nvPicPr>
          <p:cNvPr id="8" name="Picture 7"/>
          <p:cNvPicPr>
            <a:picLocks noChangeAspect="1"/>
          </p:cNvPicPr>
          <p:nvPr/>
        </p:nvPicPr>
        <p:blipFill>
          <a:blip r:embed="rId3"/>
          <a:stretch>
            <a:fillRect/>
          </a:stretch>
        </p:blipFill>
        <p:spPr>
          <a:xfrm>
            <a:off x="3896543" y="2643734"/>
            <a:ext cx="1246781" cy="1692058"/>
          </a:xfrm>
          <a:prstGeom prst="rect">
            <a:avLst/>
          </a:prstGeom>
        </p:spPr>
      </p:pic>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2 or 3: 2-symbol Structure</a:t>
            </a:r>
            <a:endParaRPr lang="ko-KR" altLang="en-US" dirty="0"/>
          </a:p>
        </p:txBody>
      </p:sp>
      <p:sp>
        <p:nvSpPr>
          <p:cNvPr id="3" name="Content Placeholder 2"/>
          <p:cNvSpPr>
            <a:spLocks noGrp="1"/>
          </p:cNvSpPr>
          <p:nvPr>
            <p:ph idx="1"/>
          </p:nvPr>
        </p:nvSpPr>
        <p:spPr>
          <a:xfrm>
            <a:off x="696912" y="1687029"/>
            <a:ext cx="7770813" cy="5054339"/>
          </a:xfrm>
        </p:spPr>
        <p:txBody>
          <a:bodyPr/>
          <a:lstStyle/>
          <a:p>
            <a:pPr>
              <a:buFont typeface="Arial" panose="020B0604020202020204" pitchFamily="34" charset="0"/>
              <a:buChar char="•"/>
            </a:pPr>
            <a:r>
              <a:rPr lang="en-US" altLang="ko-KR" sz="2000" dirty="0" smtClean="0"/>
              <a:t>11ax auto-detection scheme similar with 11n/11ac auto-detection can determine the packet in the same timeline of 11n/11ac.</a:t>
            </a:r>
          </a:p>
          <a:p>
            <a:pPr>
              <a:buFont typeface="Arial" panose="020B0604020202020204" pitchFamily="34" charset="0"/>
              <a:buChar char="•"/>
            </a:pPr>
            <a:r>
              <a:rPr lang="en-US" altLang="ko-KR" sz="1800" dirty="0" smtClean="0"/>
              <a:t>Scheme 2 </a:t>
            </a:r>
            <a:r>
              <a:rPr lang="en-US" altLang="ko-KR" sz="1800" dirty="0"/>
              <a:t>:  1</a:t>
            </a:r>
            <a:r>
              <a:rPr lang="en-US" altLang="ko-KR" sz="1800" baseline="30000" dirty="0"/>
              <a:t>st</a:t>
            </a:r>
            <a:r>
              <a:rPr lang="en-US" altLang="ko-KR" sz="1800" dirty="0"/>
              <a:t> symbol </a:t>
            </a:r>
            <a:r>
              <a:rPr lang="en-US" altLang="ko-KR" sz="1800" dirty="0" smtClean="0"/>
              <a:t>   </a:t>
            </a:r>
            <a:r>
              <a:rPr lang="en-US" altLang="ko-KR" sz="1800" dirty="0"/>
              <a:t>–      2</a:t>
            </a:r>
            <a:r>
              <a:rPr lang="en-US" altLang="ko-KR" sz="1800" baseline="30000" dirty="0"/>
              <a:t>nd</a:t>
            </a:r>
            <a:r>
              <a:rPr lang="en-US" altLang="ko-KR" sz="1800" dirty="0"/>
              <a:t> </a:t>
            </a:r>
            <a:r>
              <a:rPr lang="en-US" altLang="ko-KR" sz="1800" dirty="0" smtClean="0"/>
              <a:t>symbol</a:t>
            </a:r>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Scheme 3:  </a:t>
            </a:r>
            <a:r>
              <a:rPr lang="en-US" altLang="ko-KR" sz="1800" dirty="0"/>
              <a:t>1</a:t>
            </a:r>
            <a:r>
              <a:rPr lang="en-US" altLang="ko-KR" sz="1800" baseline="30000" dirty="0"/>
              <a:t>st</a:t>
            </a:r>
            <a:r>
              <a:rPr lang="en-US" altLang="ko-KR" sz="1800" dirty="0"/>
              <a:t> symbol    –      2</a:t>
            </a:r>
            <a:r>
              <a:rPr lang="en-US" altLang="ko-KR" sz="1800" baseline="30000" dirty="0"/>
              <a:t>nd</a:t>
            </a:r>
            <a:r>
              <a:rPr lang="en-US" altLang="ko-KR" sz="1800" dirty="0"/>
              <a:t> </a:t>
            </a:r>
            <a:r>
              <a:rPr lang="en-US" altLang="ko-KR" sz="1800" dirty="0" smtClean="0"/>
              <a:t>symbol</a:t>
            </a:r>
            <a:endParaRPr lang="en-US" altLang="ko-KR" sz="1800" dirty="0"/>
          </a:p>
          <a:p>
            <a:pPr>
              <a:buFont typeface="Arial" panose="020B0604020202020204" pitchFamily="34" charset="0"/>
              <a:buChar char="•"/>
            </a:pPr>
            <a:endParaRPr lang="en-US" altLang="ko-KR" sz="1800" dirty="0"/>
          </a:p>
          <a:p>
            <a:pPr marL="914400" lvl="1" indent="-457200">
              <a:buFont typeface="+mj-lt"/>
              <a:buAutoNum type="arabicPeriod"/>
            </a:pPr>
            <a:endParaRPr lang="en-US" altLang="ko-KR" sz="1800" dirty="0" smtClean="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7" name="Picture 6"/>
          <p:cNvPicPr>
            <a:picLocks noChangeAspect="1"/>
          </p:cNvPicPr>
          <p:nvPr/>
        </p:nvPicPr>
        <p:blipFill>
          <a:blip r:embed="rId4"/>
          <a:stretch>
            <a:fillRect/>
          </a:stretch>
        </p:blipFill>
        <p:spPr>
          <a:xfrm>
            <a:off x="2063020" y="2669095"/>
            <a:ext cx="1369692" cy="1705531"/>
          </a:xfrm>
          <a:prstGeom prst="rect">
            <a:avLst/>
          </a:prstGeom>
        </p:spPr>
      </p:pic>
      <p:pic>
        <p:nvPicPr>
          <p:cNvPr id="10" name="Picture 9"/>
          <p:cNvPicPr>
            <a:picLocks noChangeAspect="1"/>
          </p:cNvPicPr>
          <p:nvPr/>
        </p:nvPicPr>
        <p:blipFill>
          <a:blip r:embed="rId3"/>
          <a:stretch>
            <a:fillRect/>
          </a:stretch>
        </p:blipFill>
        <p:spPr>
          <a:xfrm>
            <a:off x="2123728" y="4786740"/>
            <a:ext cx="1225523" cy="1663208"/>
          </a:xfrm>
          <a:prstGeom prst="rect">
            <a:avLst/>
          </a:prstGeom>
        </p:spPr>
      </p:pic>
    </p:spTree>
    <p:extLst>
      <p:ext uri="{BB962C8B-B14F-4D97-AF65-F5344CB8AC3E}">
        <p14:creationId xmlns:p14="http://schemas.microsoft.com/office/powerpoint/2010/main" val="268857052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a:t>
            </a:r>
            <a:r>
              <a:rPr lang="en-US" altLang="ko-KR" dirty="0" smtClean="0"/>
              <a:t>2: QBPSK – BPSK </a:t>
            </a: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8" name="Picture 7"/>
          <p:cNvPicPr>
            <a:picLocks noChangeAspect="1"/>
          </p:cNvPicPr>
          <p:nvPr/>
        </p:nvPicPr>
        <p:blipFill>
          <a:blip r:embed="rId3"/>
          <a:stretch>
            <a:fillRect/>
          </a:stretch>
        </p:blipFill>
        <p:spPr>
          <a:xfrm>
            <a:off x="208216" y="1959229"/>
            <a:ext cx="5057208" cy="4134067"/>
          </a:xfrm>
          <a:prstGeom prst="rect">
            <a:avLst/>
          </a:prstGeom>
        </p:spPr>
      </p:pic>
      <p:sp>
        <p:nvSpPr>
          <p:cNvPr id="3" name="Content Placeholder 2"/>
          <p:cNvSpPr>
            <a:spLocks noGrp="1"/>
          </p:cNvSpPr>
          <p:nvPr>
            <p:ph idx="1"/>
          </p:nvPr>
        </p:nvSpPr>
        <p:spPr>
          <a:xfrm>
            <a:off x="5104830" y="2348880"/>
            <a:ext cx="4039170" cy="2736304"/>
          </a:xfrm>
        </p:spPr>
        <p:txBody>
          <a:bodyPr/>
          <a:lstStyle/>
          <a:p>
            <a:pPr>
              <a:buFont typeface="Arial" panose="020B0604020202020204" pitchFamily="34" charset="0"/>
              <a:buChar char="•"/>
            </a:pPr>
            <a:r>
              <a:rPr lang="en-US" altLang="ko-KR" sz="2000" dirty="0" smtClean="0"/>
              <a:t>Some 11n devices operate  auto-detection using only on 1</a:t>
            </a:r>
            <a:r>
              <a:rPr lang="en-US" altLang="ko-KR" sz="2000" baseline="30000" dirty="0" smtClean="0"/>
              <a:t>st</a:t>
            </a:r>
            <a:r>
              <a:rPr lang="en-US" altLang="ko-KR" sz="2000" dirty="0" smtClean="0"/>
              <a:t> symbol of HT-SIG [4]. </a:t>
            </a:r>
          </a:p>
          <a:p>
            <a:pPr>
              <a:buFont typeface="Arial" panose="020B0604020202020204" pitchFamily="34" charset="0"/>
              <a:buChar char="•"/>
            </a:pPr>
            <a:r>
              <a:rPr lang="en-US" altLang="ko-KR" sz="2000" dirty="0" smtClean="0"/>
              <a:t>Severe </a:t>
            </a:r>
            <a:r>
              <a:rPr lang="en-US" altLang="ko-KR" sz="2000" dirty="0"/>
              <a:t>false detection is expected for those 11n devices.</a:t>
            </a:r>
          </a:p>
        </p:txBody>
      </p:sp>
    </p:spTree>
    <p:extLst>
      <p:ext uri="{BB962C8B-B14F-4D97-AF65-F5344CB8AC3E}">
        <p14:creationId xmlns:p14="http://schemas.microsoft.com/office/powerpoint/2010/main" val="34619842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a:t>
            </a:r>
            <a:r>
              <a:rPr lang="en-US" altLang="ko-KR" dirty="0" smtClean="0"/>
              <a:t>3: BPSK </a:t>
            </a:r>
            <a:r>
              <a:rPr lang="en-US" altLang="ko-KR" dirty="0"/>
              <a:t>– BPSK </a:t>
            </a:r>
            <a:endParaRPr lang="ko-KR" alt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altLang="ko-KR" dirty="0" smtClean="0"/>
              <a:t>Additional detection is needed for classification between 11a/g and 11ax packets</a:t>
            </a:r>
          </a:p>
          <a:p>
            <a:pPr marL="857250" lvl="1" indent="-457200">
              <a:buFont typeface="Arial" panose="020B0604020202020204" pitchFamily="34" charset="0"/>
              <a:buChar char="•"/>
            </a:pPr>
            <a:r>
              <a:rPr lang="en-US" altLang="ko-KR" dirty="0" smtClean="0"/>
              <a:t>Scheme 3 can distinguish 11n/11ac packets but has the same modulation if data field of 11a/g packet is modulated as BPSK.</a:t>
            </a:r>
          </a:p>
          <a:p>
            <a:pPr marL="1257300" lvl="2" indent="-457200">
              <a:buFont typeface="+mj-lt"/>
              <a:buAutoNum type="arabicPeriod"/>
            </a:pPr>
            <a:r>
              <a:rPr lang="en-US" altLang="ko-KR" dirty="0" smtClean="0"/>
              <a:t>CRC check of HE-SIG can distinguish 11a/g packet</a:t>
            </a:r>
          </a:p>
          <a:p>
            <a:pPr marL="1257300" lvl="2" indent="-457200">
              <a:buFont typeface="+mj-lt"/>
              <a:buAutoNum type="arabicPeriod"/>
            </a:pPr>
            <a:r>
              <a:rPr lang="en-US" altLang="ko-KR" dirty="0" smtClean="0"/>
              <a:t>Property of symbols following HE-SIG such as HE-STF or HE-LTF can be used to distinguish 11a/g packet</a:t>
            </a:r>
          </a:p>
          <a:p>
            <a:pPr marL="857250" lvl="1" indent="-457200">
              <a:buFont typeface="Arial" panose="020B0604020202020204" pitchFamily="34" charset="0"/>
              <a:buChar char="•"/>
            </a:pPr>
            <a:endParaRPr lang="en-US" altLang="ko-KR" dirty="0"/>
          </a:p>
          <a:p>
            <a:pPr marL="857250" lvl="1" indent="-457200">
              <a:buFont typeface="Arial" panose="020B0604020202020204" pitchFamily="34" charset="0"/>
              <a:buChar char="•"/>
            </a:pPr>
            <a:endParaRPr lang="en-US" altLang="ko-KR" dirty="0" smtClean="0"/>
          </a:p>
          <a:p>
            <a:pPr marL="857250" lvl="1" indent="-457200">
              <a:buFont typeface="Arial" panose="020B0604020202020204" pitchFamily="34" charset="0"/>
              <a:buChar char="•"/>
            </a:pPr>
            <a:endParaRPr lang="en-US" altLang="ko-KR" dirty="0" smtClean="0"/>
          </a:p>
          <a:p>
            <a:pPr marL="457200" indent="-457200">
              <a:buFont typeface="+mj-lt"/>
              <a:buAutoNum type="arabicPeriod"/>
            </a:pP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Tree>
    <p:extLst>
      <p:ext uri="{BB962C8B-B14F-4D97-AF65-F5344CB8AC3E}">
        <p14:creationId xmlns:p14="http://schemas.microsoft.com/office/powerpoint/2010/main" val="72422211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smtClean="0"/>
              <a:t>Reusing 11ac auto-detection in 2.4 GHz</a:t>
            </a:r>
            <a:endParaRPr lang="ko-KR" alt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ko-KR" dirty="0" smtClean="0"/>
              <a:t>According </a:t>
            </a:r>
            <a:r>
              <a:rPr lang="en-US" altLang="ko-KR" dirty="0"/>
              <a:t>to IEEE 802.11ac [5], </a:t>
            </a:r>
            <a:r>
              <a:rPr lang="en-US" altLang="ko-KR" dirty="0" smtClean="0"/>
              <a:t>“The </a:t>
            </a:r>
            <a:r>
              <a:rPr lang="en-US" altLang="ko-KR" dirty="0"/>
              <a:t>IEEE 802.11 VHT STA operates in frequency bands below 6 GHz excluding the 2.4 GHz band</a:t>
            </a:r>
            <a:r>
              <a:rPr lang="en-US" altLang="ko-KR" dirty="0" smtClean="0"/>
              <a:t>.”</a:t>
            </a:r>
          </a:p>
          <a:p>
            <a:pPr>
              <a:buFont typeface="Arial" panose="020B0604020202020204" pitchFamily="34" charset="0"/>
              <a:buChar char="•"/>
            </a:pP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grpSp>
        <p:nvGrpSpPr>
          <p:cNvPr id="20" name="그룹 19"/>
          <p:cNvGrpSpPr/>
          <p:nvPr/>
        </p:nvGrpSpPr>
        <p:grpSpPr>
          <a:xfrm>
            <a:off x="6084168" y="3190899"/>
            <a:ext cx="2639580" cy="2716570"/>
            <a:chOff x="5508104" y="3982987"/>
            <a:chExt cx="2639580" cy="2716570"/>
          </a:xfrm>
        </p:grpSpPr>
        <p:sp>
          <p:nvSpPr>
            <p:cNvPr id="9" name="TextBox 8"/>
            <p:cNvSpPr txBox="1"/>
            <p:nvPr/>
          </p:nvSpPr>
          <p:spPr>
            <a:xfrm>
              <a:off x="5868144" y="6114782"/>
              <a:ext cx="2016224" cy="584775"/>
            </a:xfrm>
            <a:prstGeom prst="rect">
              <a:avLst/>
            </a:prstGeom>
            <a:noFill/>
          </p:spPr>
          <p:txBody>
            <a:bodyPr wrap="square" rtlCol="0">
              <a:spAutoFit/>
            </a:bodyPr>
            <a:lstStyle/>
            <a:p>
              <a:r>
                <a:rPr lang="en-US" altLang="ko-KR" sz="1600" b="1" dirty="0" smtClean="0">
                  <a:solidFill>
                    <a:schemeClr val="tx1"/>
                  </a:solidFill>
                </a:rPr>
                <a:t>First two symbols of HE-SIG in 2.4 GHz</a:t>
              </a:r>
              <a:endParaRPr lang="ko-KR" altLang="en-US" sz="1600" b="1" dirty="0">
                <a:solidFill>
                  <a:schemeClr val="tx1"/>
                </a:solidFill>
              </a:endParaRPr>
            </a:p>
          </p:txBody>
        </p:sp>
        <p:grpSp>
          <p:nvGrpSpPr>
            <p:cNvPr id="19" name="그룹 18"/>
            <p:cNvGrpSpPr/>
            <p:nvPr/>
          </p:nvGrpSpPr>
          <p:grpSpPr>
            <a:xfrm>
              <a:off x="5508104" y="3982987"/>
              <a:ext cx="2639580" cy="2188716"/>
              <a:chOff x="5132751" y="3982987"/>
              <a:chExt cx="2639580" cy="2188716"/>
            </a:xfrm>
          </p:grpSpPr>
          <p:pic>
            <p:nvPicPr>
              <p:cNvPr id="7" name="Picture 6"/>
              <p:cNvPicPr>
                <a:picLocks noChangeAspect="1"/>
              </p:cNvPicPr>
              <p:nvPr/>
            </p:nvPicPr>
            <p:blipFill>
              <a:blip r:embed="rId3"/>
              <a:stretch>
                <a:fillRect/>
              </a:stretch>
            </p:blipFill>
            <p:spPr>
              <a:xfrm>
                <a:off x="5132751" y="4222159"/>
                <a:ext cx="1436505" cy="1949544"/>
              </a:xfrm>
              <a:prstGeom prst="rect">
                <a:avLst/>
              </a:prstGeom>
            </p:spPr>
          </p:pic>
          <p:pic>
            <p:nvPicPr>
              <p:cNvPr id="8" name="Picture 7"/>
              <p:cNvPicPr>
                <a:picLocks noChangeAspect="1"/>
              </p:cNvPicPr>
              <p:nvPr/>
            </p:nvPicPr>
            <p:blipFill>
              <a:blip r:embed="rId4"/>
              <a:stretch>
                <a:fillRect/>
              </a:stretch>
            </p:blipFill>
            <p:spPr>
              <a:xfrm>
                <a:off x="6300192" y="4325923"/>
                <a:ext cx="1472139" cy="1833096"/>
              </a:xfrm>
              <a:prstGeom prst="rect">
                <a:avLst/>
              </a:prstGeom>
            </p:spPr>
          </p:pic>
          <p:sp>
            <p:nvSpPr>
              <p:cNvPr id="10" name="TextBox 9"/>
              <p:cNvSpPr txBox="1"/>
              <p:nvPr/>
            </p:nvSpPr>
            <p:spPr>
              <a:xfrm>
                <a:off x="5307048" y="3982987"/>
                <a:ext cx="947127" cy="307777"/>
              </a:xfrm>
              <a:prstGeom prst="rect">
                <a:avLst/>
              </a:prstGeom>
              <a:noFill/>
            </p:spPr>
            <p:txBody>
              <a:bodyPr wrap="square" rtlCol="0">
                <a:spAutoFit/>
              </a:bodyPr>
              <a:lstStyle/>
              <a:p>
                <a:r>
                  <a:rPr lang="en-US" altLang="ko-KR" sz="1400" dirty="0" smtClean="0">
                    <a:solidFill>
                      <a:schemeClr val="tx1"/>
                    </a:solidFill>
                  </a:rPr>
                  <a:t>1</a:t>
                </a:r>
                <a:r>
                  <a:rPr lang="en-US" altLang="ko-KR" sz="1400" baseline="30000" dirty="0" smtClean="0">
                    <a:solidFill>
                      <a:schemeClr val="tx1"/>
                    </a:solidFill>
                  </a:rPr>
                  <a:t>st</a:t>
                </a:r>
                <a:r>
                  <a:rPr lang="en-US" altLang="ko-KR" sz="1400" dirty="0" smtClean="0">
                    <a:solidFill>
                      <a:schemeClr val="tx1"/>
                    </a:solidFill>
                  </a:rPr>
                  <a:t> symbol</a:t>
                </a:r>
                <a:endParaRPr lang="ko-KR" altLang="en-US" sz="1400" dirty="0">
                  <a:solidFill>
                    <a:schemeClr val="tx1"/>
                  </a:solidFill>
                </a:endParaRPr>
              </a:p>
            </p:txBody>
          </p:sp>
          <p:sp>
            <p:nvSpPr>
              <p:cNvPr id="11" name="TextBox 10"/>
              <p:cNvSpPr txBox="1"/>
              <p:nvPr/>
            </p:nvSpPr>
            <p:spPr>
              <a:xfrm>
                <a:off x="6532882" y="3982987"/>
                <a:ext cx="1144192" cy="307777"/>
              </a:xfrm>
              <a:prstGeom prst="rect">
                <a:avLst/>
              </a:prstGeom>
              <a:noFill/>
            </p:spPr>
            <p:txBody>
              <a:bodyPr wrap="square" rtlCol="0">
                <a:spAutoFit/>
              </a:bodyPr>
              <a:lstStyle/>
              <a:p>
                <a:r>
                  <a:rPr lang="en-US" altLang="ko-KR" sz="1400" dirty="0" smtClean="0">
                    <a:solidFill>
                      <a:schemeClr val="tx1"/>
                    </a:solidFill>
                  </a:rPr>
                  <a:t>2</a:t>
                </a:r>
                <a:r>
                  <a:rPr lang="en-US" altLang="ko-KR" sz="1400" baseline="30000" dirty="0" smtClean="0">
                    <a:solidFill>
                      <a:schemeClr val="tx1"/>
                    </a:solidFill>
                  </a:rPr>
                  <a:t>nd</a:t>
                </a:r>
                <a:r>
                  <a:rPr lang="en-US" altLang="ko-KR" sz="1400" dirty="0" smtClean="0">
                    <a:solidFill>
                      <a:schemeClr val="tx1"/>
                    </a:solidFill>
                  </a:rPr>
                  <a:t> symbol</a:t>
                </a:r>
                <a:endParaRPr lang="ko-KR" altLang="en-US" sz="1400" dirty="0">
                  <a:solidFill>
                    <a:schemeClr val="tx1"/>
                  </a:solidFill>
                </a:endParaRPr>
              </a:p>
            </p:txBody>
          </p:sp>
        </p:grpSp>
      </p:grpSp>
      <p:sp>
        <p:nvSpPr>
          <p:cNvPr id="22" name="직사각형 21"/>
          <p:cNvSpPr/>
          <p:nvPr/>
        </p:nvSpPr>
        <p:spPr>
          <a:xfrm>
            <a:off x="696431" y="3212976"/>
            <a:ext cx="5459746" cy="2754600"/>
          </a:xfrm>
          <a:prstGeom prst="rect">
            <a:avLst/>
          </a:prstGeom>
        </p:spPr>
        <p:txBody>
          <a:bodyPr wrap="square">
            <a:spAutoFit/>
          </a:bodyPr>
          <a:lstStyle/>
          <a:p>
            <a:pPr marL="342900" lvl="0" indent="-342900" eaLnBrk="1" latinLnBrk="1" hangingPunct="1">
              <a:spcBef>
                <a:spcPts val="600"/>
              </a:spcBef>
              <a:buFont typeface="Arial" panose="020B0604020202020204" pitchFamily="34" charset="0"/>
              <a:buChar char="•"/>
            </a:pPr>
            <a:r>
              <a:rPr lang="en-US" altLang="ko-KR" b="1" kern="0" dirty="0">
                <a:solidFill>
                  <a:srgbClr val="000000"/>
                </a:solidFill>
                <a:latin typeface="Times New Roman"/>
                <a:ea typeface="MS Gothic"/>
              </a:rPr>
              <a:t>Completion of auto-detection between legacy and 11ax may be delayed due to overhead increase or additional decoding for 11ax.</a:t>
            </a:r>
          </a:p>
          <a:p>
            <a:pPr marL="342900" lvl="0" indent="-342900" eaLnBrk="1" latinLnBrk="1" hangingPunct="1">
              <a:spcBef>
                <a:spcPts val="600"/>
              </a:spcBef>
              <a:buFont typeface="Arial" panose="020B0604020202020204" pitchFamily="34" charset="0"/>
              <a:buChar char="•"/>
            </a:pPr>
            <a:r>
              <a:rPr lang="en-US" altLang="ko-KR" b="1" kern="0" dirty="0">
                <a:solidFill>
                  <a:srgbClr val="000000"/>
                </a:solidFill>
                <a:latin typeface="Times New Roman"/>
                <a:ea typeface="MS Gothic"/>
              </a:rPr>
              <a:t>Providing </a:t>
            </a:r>
            <a:r>
              <a:rPr lang="en-US" altLang="ko-KR" b="1" kern="0" dirty="0" smtClean="0">
                <a:solidFill>
                  <a:srgbClr val="000000"/>
                </a:solidFill>
                <a:latin typeface="Times New Roman"/>
                <a:ea typeface="MS Gothic"/>
              </a:rPr>
              <a:t>the reuse of 11ac </a:t>
            </a:r>
            <a:r>
              <a:rPr lang="en-US" altLang="ko-KR" b="1" kern="0" dirty="0">
                <a:solidFill>
                  <a:srgbClr val="000000"/>
                </a:solidFill>
                <a:latin typeface="Times New Roman"/>
                <a:ea typeface="MS Gothic"/>
              </a:rPr>
              <a:t>auto-detection scheme in 2.4 GHz </a:t>
            </a:r>
            <a:r>
              <a:rPr lang="en-US" altLang="ko-KR" b="1" kern="0" dirty="0" smtClean="0">
                <a:solidFill>
                  <a:srgbClr val="000000"/>
                </a:solidFill>
                <a:latin typeface="Times New Roman"/>
                <a:ea typeface="MS Gothic"/>
              </a:rPr>
              <a:t>may </a:t>
            </a:r>
            <a:r>
              <a:rPr lang="en-US" altLang="ko-KR" b="1" kern="0" dirty="0">
                <a:solidFill>
                  <a:srgbClr val="000000"/>
                </a:solidFill>
                <a:latin typeface="Times New Roman"/>
                <a:ea typeface="MS Gothic"/>
              </a:rPr>
              <a:t>be </a:t>
            </a:r>
            <a:r>
              <a:rPr lang="en-US" altLang="ko-KR" b="1" kern="0" dirty="0" smtClean="0">
                <a:solidFill>
                  <a:srgbClr val="000000"/>
                </a:solidFill>
                <a:latin typeface="Times New Roman"/>
                <a:ea typeface="MS Gothic"/>
              </a:rPr>
              <a:t>beneficial for </a:t>
            </a:r>
            <a:r>
              <a:rPr lang="en-US" altLang="ko-KR" b="1" kern="0" dirty="0">
                <a:solidFill>
                  <a:srgbClr val="000000"/>
                </a:solidFill>
                <a:latin typeface="Times New Roman"/>
                <a:ea typeface="MS Gothic"/>
              </a:rPr>
              <a:t>11ax </a:t>
            </a:r>
            <a:r>
              <a:rPr lang="en-US" altLang="ko-KR" b="1" kern="0" dirty="0" smtClean="0">
                <a:solidFill>
                  <a:srgbClr val="000000"/>
                </a:solidFill>
                <a:latin typeface="Times New Roman"/>
                <a:ea typeface="MS Gothic"/>
              </a:rPr>
              <a:t>.</a:t>
            </a:r>
            <a:endParaRPr lang="en-US" altLang="ko-KR" b="1" kern="0" dirty="0">
              <a:solidFill>
                <a:srgbClr val="000000"/>
              </a:solidFill>
              <a:latin typeface="Times New Roman"/>
              <a:ea typeface="MS Gothic"/>
            </a:endParaRPr>
          </a:p>
        </p:txBody>
      </p:sp>
    </p:spTree>
    <p:extLst>
      <p:ext uri="{BB962C8B-B14F-4D97-AF65-F5344CB8AC3E}">
        <p14:creationId xmlns:p14="http://schemas.microsoft.com/office/powerpoint/2010/main" val="6609619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smtClean="0"/>
              <a:t>Summary</a:t>
            </a:r>
            <a:endParaRPr lang="ko-KR"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83963431"/>
              </p:ext>
            </p:extLst>
          </p:nvPr>
        </p:nvGraphicFramePr>
        <p:xfrm>
          <a:off x="251520" y="2060848"/>
          <a:ext cx="8568952" cy="3423240"/>
        </p:xfrm>
        <a:graphic>
          <a:graphicData uri="http://schemas.openxmlformats.org/drawingml/2006/table">
            <a:tbl>
              <a:tblPr firstRow="1" bandRow="1">
                <a:tableStyleId>{00A15C55-8517-42AA-B614-E9B94910E393}</a:tableStyleId>
              </a:tblPr>
              <a:tblGrid>
                <a:gridCol w="864096"/>
                <a:gridCol w="1152128"/>
                <a:gridCol w="864096"/>
                <a:gridCol w="864096"/>
                <a:gridCol w="864096"/>
                <a:gridCol w="3960440"/>
              </a:tblGrid>
              <a:tr h="576064">
                <a:tc row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500" dirty="0" smtClean="0">
                          <a:solidFill>
                            <a:schemeClr val="tx1"/>
                          </a:solidFill>
                        </a:rPr>
                        <a:t>FFT size on </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500" dirty="0" smtClean="0">
                          <a:solidFill>
                            <a:schemeClr val="tx1"/>
                          </a:solidFill>
                        </a:rPr>
                        <a:t>HE-SIG</a:t>
                      </a:r>
                      <a:endParaRPr lang="ko-KR" altLang="en-US" sz="15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500" dirty="0" smtClean="0">
                          <a:solidFill>
                            <a:schemeClr val="tx1"/>
                          </a:solidFill>
                        </a:rPr>
                        <a:t>Number of symbols on HE-SIG</a:t>
                      </a:r>
                      <a:endParaRPr lang="ko-KR" altLang="en-US" sz="15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ctr" latinLnBrk="1"/>
                      <a:r>
                        <a:rPr lang="en-US" altLang="ko-KR" sz="1500" dirty="0" smtClean="0">
                          <a:solidFill>
                            <a:schemeClr val="tx1"/>
                          </a:solidFill>
                        </a:rPr>
                        <a:t>Modulation schemes</a:t>
                      </a:r>
                      <a:endParaRPr lang="en-US" altLang="ko-KR" sz="1500" baseline="0" dirty="0" smtClean="0">
                        <a:solidFill>
                          <a:schemeClr val="tx1"/>
                        </a:solidFill>
                      </a:endParaRPr>
                    </a:p>
                    <a:p>
                      <a:pPr algn="ctr" latinLnBrk="1"/>
                      <a:r>
                        <a:rPr lang="en-US" altLang="ko-KR" sz="1500" baseline="0" dirty="0" smtClean="0">
                          <a:solidFill>
                            <a:schemeClr val="tx1"/>
                          </a:solidFill>
                        </a:rPr>
                        <a:t>for </a:t>
                      </a:r>
                      <a:r>
                        <a:rPr lang="en-US" altLang="ko-KR" sz="1500" dirty="0" smtClean="0">
                          <a:solidFill>
                            <a:schemeClr val="tx1"/>
                          </a:solidFill>
                        </a:rPr>
                        <a:t>HE-SIG symbol</a:t>
                      </a:r>
                      <a:endParaRPr lang="ko-KR" altLang="en-US" sz="15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hMerge="1">
                  <a:txBody>
                    <a:bodyPr/>
                    <a:lstStyle/>
                    <a:p>
                      <a:pPr latinLnBrk="1"/>
                      <a:endParaRPr lang="ko-KR" altLang="en-US" dirty="0"/>
                    </a:p>
                  </a:txBody>
                  <a:tcPr/>
                </a:tc>
                <a:tc rowSpan="2">
                  <a:txBody>
                    <a:bodyPr/>
                    <a:lstStyle/>
                    <a:p>
                      <a:pPr algn="ctr" latinLnBrk="1"/>
                      <a:r>
                        <a:rPr lang="en-US" altLang="ko-KR" sz="1500" b="1" dirty="0" smtClean="0">
                          <a:solidFill>
                            <a:schemeClr val="tx1"/>
                          </a:solidFill>
                        </a:rPr>
                        <a:t>Comments</a:t>
                      </a:r>
                      <a:endParaRPr lang="ko-KR" altLang="en-US" sz="15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04056">
                <a:tc vMerge="1">
                  <a:txBody>
                    <a:bodyPr/>
                    <a:lstStyle/>
                    <a:p>
                      <a:pPr latinLnBrk="1"/>
                      <a:endParaRPr lang="ko-KR" altLang="en-US"/>
                    </a:p>
                  </a:txBody>
                  <a:tcPr/>
                </a:tc>
                <a:tc vMerge="1">
                  <a:txBody>
                    <a:bodyPr/>
                    <a:lstStyle/>
                    <a:p>
                      <a:pPr latinLnBrk="1"/>
                      <a:endParaRPr lang="ko-KR" altLang="en-US"/>
                    </a:p>
                  </a:txBody>
                  <a:tcPr/>
                </a:tc>
                <a:tc>
                  <a:txBody>
                    <a:bodyPr/>
                    <a:lstStyle/>
                    <a:p>
                      <a:pPr algn="ctr" latinLnBrk="1"/>
                      <a:r>
                        <a:rPr lang="en-US" altLang="ko-KR" sz="1400" b="1" dirty="0" smtClean="0">
                          <a:solidFill>
                            <a:schemeClr val="tx1"/>
                          </a:solidFill>
                        </a:rPr>
                        <a:t>1</a:t>
                      </a:r>
                      <a:r>
                        <a:rPr lang="en-US" altLang="ko-KR" sz="1400" b="1" baseline="30000" dirty="0" smtClean="0">
                          <a:solidFill>
                            <a:schemeClr val="tx1"/>
                          </a:solidFill>
                        </a:rPr>
                        <a:t>st</a:t>
                      </a:r>
                      <a:r>
                        <a:rPr lang="en-US" altLang="ko-KR" sz="1400" b="1" dirty="0" smtClean="0">
                          <a:solidFill>
                            <a:schemeClr val="tx1"/>
                          </a:solidFill>
                        </a:rPr>
                        <a:t> SYM</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b="1" dirty="0" smtClean="0">
                          <a:solidFill>
                            <a:schemeClr val="tx1"/>
                          </a:solidFill>
                        </a:rPr>
                        <a:t>2</a:t>
                      </a:r>
                      <a:r>
                        <a:rPr lang="en-US" altLang="ko-KR" sz="1400" b="1" baseline="30000" dirty="0" smtClean="0">
                          <a:solidFill>
                            <a:schemeClr val="tx1"/>
                          </a:solidFill>
                        </a:rPr>
                        <a:t>nd</a:t>
                      </a:r>
                      <a:r>
                        <a:rPr lang="en-US" altLang="ko-KR" sz="1400" b="1" dirty="0" smtClean="0">
                          <a:solidFill>
                            <a:schemeClr val="tx1"/>
                          </a:solidFill>
                        </a:rPr>
                        <a:t> SYM</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b="1" dirty="0" smtClean="0">
                          <a:solidFill>
                            <a:schemeClr val="tx1"/>
                          </a:solidFill>
                        </a:rPr>
                        <a:t>3</a:t>
                      </a:r>
                      <a:r>
                        <a:rPr lang="en-US" altLang="ko-KR" sz="1400" b="1" baseline="30000" dirty="0" smtClean="0">
                          <a:solidFill>
                            <a:schemeClr val="tx1"/>
                          </a:solidFill>
                        </a:rPr>
                        <a:t>rd</a:t>
                      </a:r>
                      <a:r>
                        <a:rPr lang="en-US" altLang="ko-KR" sz="1400" b="1" dirty="0" smtClean="0">
                          <a:solidFill>
                            <a:schemeClr val="tx1"/>
                          </a:solidFill>
                        </a:rPr>
                        <a:t> SYM</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latinLnBrk="1"/>
                      <a:endParaRPr lang="ko-KR" altLang="en-US"/>
                    </a:p>
                  </a:txBody>
                  <a:tcPr/>
                </a:tc>
              </a:tr>
              <a:tr h="370840">
                <a:tc>
                  <a:txBody>
                    <a:bodyPr/>
                    <a:lstStyle/>
                    <a:p>
                      <a:pPr algn="ctr" latinLnBrk="1"/>
                      <a:r>
                        <a:rPr lang="en-US" altLang="ko-KR" sz="1600" dirty="0" smtClean="0"/>
                        <a:t>256</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dirty="0" smtClean="0"/>
                        <a:t>-</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400" dirty="0" smtClean="0"/>
                        <a:t>-</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400" dirty="0" smtClean="0"/>
                        <a:t>-</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b="1" dirty="0" smtClean="0">
                          <a:solidFill>
                            <a:srgbClr val="002060"/>
                          </a:solidFill>
                        </a:rPr>
                        <a:t>4</a:t>
                      </a:r>
                      <a:r>
                        <a:rPr lang="en-US" altLang="ko-KR" sz="1600" b="1" baseline="0" dirty="0" smtClean="0">
                          <a:solidFill>
                            <a:srgbClr val="002060"/>
                          </a:solidFill>
                        </a:rPr>
                        <a:t>-time longer HE-SIG symbol d</a:t>
                      </a:r>
                      <a:r>
                        <a:rPr lang="en-US" altLang="ko-KR" sz="1600" b="1" dirty="0" smtClean="0">
                          <a:solidFill>
                            <a:srgbClr val="002060"/>
                          </a:solidFill>
                        </a:rPr>
                        <a:t>egrades legacy auto-detection performance</a:t>
                      </a:r>
                      <a:endParaRPr lang="ko-KR" altLang="en-US" sz="16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5760">
                <a:tc rowSpan="3">
                  <a:txBody>
                    <a:bodyPr/>
                    <a:lstStyle/>
                    <a:p>
                      <a:pPr algn="ctr" latinLnBrk="1"/>
                      <a:r>
                        <a:rPr lang="en-US" altLang="ko-KR" sz="1600" dirty="0" smtClean="0"/>
                        <a:t>64</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600" dirty="0" smtClean="0"/>
                        <a:t>3 or more</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QBPSK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600" b="1" dirty="0" smtClean="0">
                          <a:solidFill>
                            <a:srgbClr val="002060"/>
                          </a:solidFill>
                        </a:rPr>
                        <a:t>Increased o</a:t>
                      </a:r>
                      <a:r>
                        <a:rPr lang="en-US" altLang="ko-KR" sz="1600" b="1" baseline="0" dirty="0" smtClean="0">
                          <a:solidFill>
                            <a:srgbClr val="002060"/>
                          </a:solidFill>
                        </a:rPr>
                        <a:t>verhead </a:t>
                      </a:r>
                    </a:p>
                    <a:p>
                      <a:pPr algn="ctr" latinLnBrk="1"/>
                      <a:r>
                        <a:rPr lang="en-US" altLang="ko-KR" sz="1600" b="1" baseline="0" dirty="0" smtClean="0">
                          <a:solidFill>
                            <a:srgbClr val="002060"/>
                          </a:solidFill>
                        </a:rPr>
                        <a:t>with additional SIG symbol</a:t>
                      </a:r>
                      <a:endParaRPr lang="ko-KR" altLang="en-US" sz="16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r>
              <a:tr h="370840">
                <a:tc vMerge="1">
                  <a:txBody>
                    <a:bodyPr/>
                    <a:lstStyle/>
                    <a:p>
                      <a:pPr algn="ctr" latinLnBrk="1"/>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dirty="0" smtClean="0"/>
                        <a:t>2</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QBPSK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ko-KR" altLang="en-US" sz="1400" dirty="0" smtClean="0"/>
                        <a:t>Ｘ</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600" b="1" dirty="0" smtClean="0">
                          <a:solidFill>
                            <a:srgbClr val="002060"/>
                          </a:solidFill>
                        </a:rPr>
                        <a:t>Critical false</a:t>
                      </a:r>
                      <a:r>
                        <a:rPr lang="en-US" altLang="ko-KR" sz="1600" b="1" baseline="0" dirty="0" smtClean="0">
                          <a:solidFill>
                            <a:srgbClr val="002060"/>
                          </a:solidFill>
                        </a:rPr>
                        <a:t> detection </a:t>
                      </a:r>
                    </a:p>
                    <a:p>
                      <a:pPr algn="ctr" latinLnBrk="1"/>
                      <a:r>
                        <a:rPr lang="en-US" altLang="ko-KR" sz="1600" b="1" baseline="0" dirty="0" smtClean="0">
                          <a:solidFill>
                            <a:srgbClr val="002060"/>
                          </a:solidFill>
                        </a:rPr>
                        <a:t>occurs to 11n devices</a:t>
                      </a:r>
                      <a:endParaRPr lang="ko-KR" altLang="en-US" sz="16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r>
              <a:tr h="370840">
                <a:tc vMerge="1">
                  <a:txBody>
                    <a:bodyPr/>
                    <a:lstStyle/>
                    <a:p>
                      <a:pPr algn="ctr" latinLnBrk="1"/>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dirty="0" smtClean="0"/>
                        <a:t>2</a:t>
                      </a:r>
                      <a:endParaRPr lang="ko-KR"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t>BPSK</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ko-KR" altLang="en-US" sz="1400" dirty="0" smtClean="0"/>
                        <a:t>Ｘ</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600" b="1" dirty="0" smtClean="0">
                          <a:solidFill>
                            <a:srgbClr val="002060"/>
                          </a:solidFill>
                        </a:rPr>
                        <a:t>Additional detection is needed to distinguish b/w</a:t>
                      </a:r>
                      <a:r>
                        <a:rPr lang="en-US" altLang="ko-KR" sz="1600" b="1" baseline="0" dirty="0" smtClean="0">
                          <a:solidFill>
                            <a:srgbClr val="002060"/>
                          </a:solidFill>
                        </a:rPr>
                        <a:t> </a:t>
                      </a:r>
                      <a:r>
                        <a:rPr lang="en-US" altLang="ko-KR" sz="1600" b="1" dirty="0" smtClean="0">
                          <a:solidFill>
                            <a:srgbClr val="002060"/>
                          </a:solidFill>
                        </a:rPr>
                        <a:t>11a/g packet and 11ax</a:t>
                      </a:r>
                      <a:endParaRPr lang="ko-KR" altLang="en-US" sz="16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r>
            </a:tbl>
          </a:graphicData>
        </a:graphic>
      </p:graphicFrame>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
        <p:nvSpPr>
          <p:cNvPr id="3" name="TextBox 2"/>
          <p:cNvSpPr txBox="1"/>
          <p:nvPr/>
        </p:nvSpPr>
        <p:spPr>
          <a:xfrm>
            <a:off x="685800" y="5661248"/>
            <a:ext cx="8134672" cy="707886"/>
          </a:xfrm>
          <a:prstGeom prst="rect">
            <a:avLst/>
          </a:prstGeom>
          <a:noFill/>
        </p:spPr>
        <p:txBody>
          <a:bodyPr wrap="square" rtlCol="0">
            <a:spAutoFit/>
          </a:bodyPr>
          <a:lstStyle/>
          <a:p>
            <a:pPr marL="342900" indent="-342900">
              <a:buFont typeface="Arial" panose="020B0604020202020204" pitchFamily="34" charset="0"/>
              <a:buChar char="•"/>
            </a:pPr>
            <a:r>
              <a:rPr lang="en-US" altLang="ko-KR" sz="2000" dirty="0" smtClean="0">
                <a:solidFill>
                  <a:schemeClr val="tx1"/>
                </a:solidFill>
              </a:rPr>
              <a:t>For 11ax preamble design, we need to take those considerations into account to keep backward compatibility and </a:t>
            </a:r>
            <a:r>
              <a:rPr lang="en-US" altLang="ko-KR" sz="2000" dirty="0" err="1" smtClean="0">
                <a:solidFill>
                  <a:schemeClr val="tx1"/>
                </a:solidFill>
              </a:rPr>
              <a:t>coexsistence</a:t>
            </a:r>
            <a:endParaRPr lang="ko-KR" altLang="en-US" sz="2000" dirty="0">
              <a:solidFill>
                <a:schemeClr val="tx1"/>
              </a:solidFill>
            </a:endParaRPr>
          </a:p>
        </p:txBody>
      </p:sp>
    </p:spTree>
    <p:extLst>
      <p:ext uri="{BB962C8B-B14F-4D97-AF65-F5344CB8AC3E}">
        <p14:creationId xmlns:p14="http://schemas.microsoft.com/office/powerpoint/2010/main" val="13186039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ko-KR" smtClean="0"/>
              <a:t>January 2015</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Jaeyoung Song, KAIST</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990656" cy="4208463"/>
          </a:xfrm>
          <a:ln/>
        </p:spPr>
        <p:txBody>
          <a:bodyPr/>
          <a:lstStyle/>
          <a:p>
            <a:pPr marL="0" indent="0" latinLnBrk="0"/>
            <a:r>
              <a:rPr lang="en-US" dirty="0" smtClean="0"/>
              <a:t>[1]  Lei Wang, Proposed 802.11ax functional requirement, 11-14/1009r2, Sep. 2014.</a:t>
            </a:r>
          </a:p>
          <a:p>
            <a:pPr marL="0" indent="0" latinLnBrk="0"/>
            <a:r>
              <a:rPr lang="en-US" altLang="ko-KR" dirty="0" smtClean="0">
                <a:ea typeface="굴림" charset="-127"/>
              </a:rPr>
              <a:t>[2]  </a:t>
            </a:r>
            <a:r>
              <a:rPr lang="en-US" altLang="ko-KR" dirty="0" err="1" smtClean="0">
                <a:ea typeface="굴림" charset="-127"/>
              </a:rPr>
              <a:t>Jinsoo</a:t>
            </a:r>
            <a:r>
              <a:rPr lang="en-US" altLang="ko-KR" dirty="0" smtClean="0">
                <a:ea typeface="굴림" charset="-127"/>
              </a:rPr>
              <a:t> </a:t>
            </a:r>
            <a:r>
              <a:rPr lang="en-US" altLang="ko-KR" dirty="0">
                <a:ea typeface="굴림" charset="-127"/>
              </a:rPr>
              <a:t>Choi, </a:t>
            </a:r>
            <a:r>
              <a:rPr lang="en-US" altLang="ko-KR" dirty="0" smtClean="0"/>
              <a:t>Envisioning </a:t>
            </a:r>
            <a:r>
              <a:rPr lang="en-US" altLang="ko-KR" dirty="0"/>
              <a:t>11ax PHY Structure - Part I</a:t>
            </a:r>
            <a:r>
              <a:rPr lang="en-US" altLang="ko-KR" dirty="0" smtClean="0"/>
              <a:t>, 11-14/0804r1</a:t>
            </a:r>
            <a:r>
              <a:rPr lang="en-US" altLang="ko-KR" dirty="0"/>
              <a:t>, July 2014.</a:t>
            </a:r>
          </a:p>
          <a:p>
            <a:pPr marL="0" indent="0" latinLnBrk="0"/>
            <a:r>
              <a:rPr lang="en-US" altLang="ko-KR" dirty="0" smtClean="0">
                <a:ea typeface="굴림" charset="-127"/>
              </a:rPr>
              <a:t>[3]  </a:t>
            </a:r>
            <a:r>
              <a:rPr lang="en-US" altLang="ko-KR" dirty="0" err="1" smtClean="0">
                <a:ea typeface="굴림" charset="-127"/>
              </a:rPr>
              <a:t>Dongguk</a:t>
            </a:r>
            <a:r>
              <a:rPr lang="en-US" altLang="ko-KR" dirty="0" smtClean="0">
                <a:ea typeface="굴림" charset="-127"/>
              </a:rPr>
              <a:t> </a:t>
            </a:r>
            <a:r>
              <a:rPr lang="en-US" altLang="ko-KR" dirty="0">
                <a:ea typeface="굴림" charset="-127"/>
              </a:rPr>
              <a:t>Lim, </a:t>
            </a:r>
            <a:r>
              <a:rPr lang="en-US" altLang="ko-KR" dirty="0" smtClean="0"/>
              <a:t>Envisioning </a:t>
            </a:r>
            <a:r>
              <a:rPr lang="en-US" altLang="ko-KR" dirty="0"/>
              <a:t>11ax PHY Structure - Part II</a:t>
            </a:r>
            <a:r>
              <a:rPr lang="en-US" altLang="ko-KR" dirty="0" smtClean="0"/>
              <a:t>, </a:t>
            </a:r>
            <a:r>
              <a:rPr lang="en-US" altLang="ko-KR" dirty="0" smtClean="0">
                <a:ea typeface="굴림" charset="-127"/>
              </a:rPr>
              <a:t>11-14/0801r0</a:t>
            </a:r>
            <a:r>
              <a:rPr lang="en-US" altLang="ko-KR" dirty="0">
                <a:ea typeface="굴림" charset="-127"/>
              </a:rPr>
              <a:t>, July 2014</a:t>
            </a:r>
            <a:r>
              <a:rPr lang="en-US" altLang="ko-KR" dirty="0" smtClean="0">
                <a:ea typeface="굴림" charset="-127"/>
              </a:rPr>
              <a:t>.</a:t>
            </a:r>
          </a:p>
          <a:p>
            <a:pPr marL="0" indent="0" latinLnBrk="0"/>
            <a:r>
              <a:rPr lang="en-US" altLang="ko-KR" dirty="0" smtClean="0"/>
              <a:t>[4]  Yung-</a:t>
            </a:r>
            <a:r>
              <a:rPr lang="en-US" altLang="ko-KR" dirty="0" err="1" smtClean="0"/>
              <a:t>Szu</a:t>
            </a:r>
            <a:r>
              <a:rPr lang="en-US" altLang="ko-KR" dirty="0" smtClean="0"/>
              <a:t> </a:t>
            </a:r>
            <a:r>
              <a:rPr lang="en-US" altLang="ko-KR" dirty="0" err="1"/>
              <a:t>Tu</a:t>
            </a:r>
            <a:r>
              <a:rPr lang="en-US" altLang="ko-KR" dirty="0"/>
              <a:t>, </a:t>
            </a:r>
            <a:r>
              <a:rPr lang="en-US" altLang="ko-KR" dirty="0" smtClean="0"/>
              <a:t>Proposed </a:t>
            </a:r>
            <a:r>
              <a:rPr lang="en-US" altLang="ko-KR" dirty="0" err="1"/>
              <a:t>TGac</a:t>
            </a:r>
            <a:r>
              <a:rPr lang="en-US" altLang="ko-KR" dirty="0"/>
              <a:t> Preamble</a:t>
            </a:r>
            <a:r>
              <a:rPr lang="en-US" altLang="ko-KR" dirty="0" smtClean="0"/>
              <a:t>, 11-10/0130r0, </a:t>
            </a:r>
            <a:r>
              <a:rPr lang="en-US" altLang="ko-KR" dirty="0"/>
              <a:t>Jan. 2010</a:t>
            </a:r>
            <a:r>
              <a:rPr lang="en-US" altLang="ko-KR" dirty="0" smtClean="0"/>
              <a:t>.</a:t>
            </a:r>
          </a:p>
          <a:p>
            <a:pPr marL="0" indent="0" latinLnBrk="0"/>
            <a:r>
              <a:rPr lang="en-US" altLang="ko-KR" dirty="0" smtClean="0"/>
              <a:t>[5] IEEE </a:t>
            </a:r>
            <a:r>
              <a:rPr lang="en-US" altLang="ko-KR" dirty="0" err="1" smtClean="0"/>
              <a:t>Std</a:t>
            </a:r>
            <a:r>
              <a:rPr lang="en-US" altLang="ko-KR" dirty="0" smtClean="0"/>
              <a:t> 802.11ac -2013</a:t>
            </a:r>
            <a:endParaRPr lang="en-US" altLang="ko-KR" dirty="0"/>
          </a:p>
          <a:p>
            <a:pPr marL="457200" indent="-457200" latinLnBrk="0">
              <a:buFont typeface="Times New Roman" pitchFamily="16" charset="0"/>
              <a:buAutoNum type="arabicPeriod"/>
            </a:pPr>
            <a:endParaRPr lang="en-US" altLang="ko-KR" dirty="0">
              <a:ea typeface="굴림" charset="-127"/>
            </a:endParaRPr>
          </a:p>
          <a:p>
            <a:pPr marL="457200" indent="-457200" latinLnBrk="0">
              <a:buAutoNum type="arabicPeriod"/>
            </a:pPr>
            <a:endParaRPr lang="en-US" dirty="0"/>
          </a:p>
          <a:p>
            <a:pPr marL="457200" indent="-457200" latinLnBrk="0">
              <a:buAutoNum type="arabicPeriod"/>
            </a:pP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ko-KR" smtClean="0"/>
              <a:t>January 2015</a:t>
            </a:r>
            <a:endParaRPr lang="en-GB"/>
          </a:p>
        </p:txBody>
      </p:sp>
      <p:sp>
        <p:nvSpPr>
          <p:cNvPr id="5" name="Footer Placeholder 4"/>
          <p:cNvSpPr>
            <a:spLocks noGrp="1"/>
          </p:cNvSpPr>
          <p:nvPr>
            <p:ph type="ftr" idx="11"/>
          </p:nvPr>
        </p:nvSpPr>
        <p:spPr>
          <a:xfrm>
            <a:off x="6286512" y="6475413"/>
            <a:ext cx="2255826" cy="180975"/>
          </a:xfrm>
        </p:spPr>
        <p:txBody>
          <a:bodyPr/>
          <a:lstStyle/>
          <a:p>
            <a:r>
              <a:rPr lang="en-GB" smtClean="0"/>
              <a:t>Jaeyoung Song, KAIST</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8DC72EFA-1DF8-481C-8B66-C8A1D5DAFDEA}" type="slidenum">
              <a:rPr lang="en-GB"/>
              <a:pPr/>
              <a:t>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Background (1/2)</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latinLnBrk="0">
              <a:buFont typeface="Times New Roman" pitchFamily="16" charset="0"/>
              <a:buChar char="•"/>
            </a:pPr>
            <a:r>
              <a:rPr lang="en-GB" dirty="0" smtClean="0"/>
              <a:t>One of the major requirements of 11ax is backward compatibility and coexistence with legacy IEEE 802.11 devices operating in the same band [1].</a:t>
            </a:r>
          </a:p>
          <a:p>
            <a:pPr latinLnBrk="0">
              <a:buFont typeface="Times New Roman" pitchFamily="16" charset="0"/>
              <a:buChar char="•"/>
            </a:pPr>
            <a:r>
              <a:rPr lang="en-GB" dirty="0" smtClean="0"/>
              <a:t>Legacy IEEE 802.11 devices have their auto-detection scheme.</a:t>
            </a:r>
          </a:p>
          <a:p>
            <a:pPr latinLnBrk="0">
              <a:buFont typeface="Times New Roman" pitchFamily="16" charset="0"/>
              <a:buChar char="•"/>
            </a:pPr>
            <a:r>
              <a:rPr lang="en-GB" dirty="0" smtClean="0"/>
              <a:t>To keep coexistence with legacy IEEE 802.11 devices, it is important to investigate methods for auto-detection in 11ax</a:t>
            </a:r>
          </a:p>
          <a:p>
            <a:pPr latinLnBrk="0">
              <a:buFont typeface="Times New Roman" pitchFamily="16" charset="0"/>
              <a:buChar char="•"/>
            </a:pPr>
            <a:r>
              <a:rPr lang="en-GB" dirty="0" smtClean="0"/>
              <a:t>In this contribution, some considerations on 11ax auto-detection are addressed.</a:t>
            </a:r>
          </a:p>
          <a:p>
            <a:pPr latinLnBrk="0">
              <a:buFont typeface="Times New Roman" pitchFamily="16" charset="0"/>
              <a:buChar char="•"/>
            </a:pP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ko-KR" smtClean="0"/>
              <a:t>January 2015</a:t>
            </a:r>
            <a:endParaRPr lang="en-GB"/>
          </a:p>
        </p:txBody>
      </p:sp>
      <p:sp>
        <p:nvSpPr>
          <p:cNvPr id="5" name="Footer Placeholder 4"/>
          <p:cNvSpPr>
            <a:spLocks noGrp="1"/>
          </p:cNvSpPr>
          <p:nvPr>
            <p:ph type="ftr" idx="11"/>
          </p:nvPr>
        </p:nvSpPr>
        <p:spPr>
          <a:xfrm>
            <a:off x="6286512" y="6475413"/>
            <a:ext cx="2255826" cy="180975"/>
          </a:xfrm>
        </p:spPr>
        <p:txBody>
          <a:bodyPr/>
          <a:lstStyle/>
          <a:p>
            <a:r>
              <a:rPr lang="en-GB" smtClean="0"/>
              <a:t>Jaeyoung Song, KAIST</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Background(2/2)</a:t>
            </a:r>
            <a:endParaRPr lang="en-US" dirty="0"/>
          </a:p>
        </p:txBody>
      </p:sp>
      <p:sp>
        <p:nvSpPr>
          <p:cNvPr id="9218" name="Rectangle 2"/>
          <p:cNvSpPr>
            <a:spLocks noGrp="1" noChangeArrowheads="1"/>
          </p:cNvSpPr>
          <p:nvPr>
            <p:ph type="body" idx="1"/>
          </p:nvPr>
        </p:nvSpPr>
        <p:spPr>
          <a:xfrm>
            <a:off x="685800" y="1688861"/>
            <a:ext cx="7772400" cy="4114800"/>
          </a:xfrm>
          <a:ln/>
        </p:spPr>
        <p:txBody>
          <a:bodyPr/>
          <a:lstStyle/>
          <a:p>
            <a:pPr>
              <a:buFont typeface="Times New Roman" pitchFamily="16" charset="0"/>
              <a:buChar char="•"/>
            </a:pPr>
            <a:r>
              <a:rPr lang="en-GB" dirty="0" smtClean="0"/>
              <a:t>Recap: 11n/11ac Auto-detection</a:t>
            </a:r>
          </a:p>
          <a:p>
            <a:pPr lvl="1">
              <a:buFont typeface="Times New Roman" pitchFamily="16" charset="0"/>
              <a:buChar char="•"/>
            </a:pPr>
            <a:r>
              <a:rPr lang="en-GB" dirty="0" smtClean="0"/>
              <a:t>Using different modulation on symbols of HT/VHT-SIG field</a:t>
            </a:r>
          </a:p>
          <a:p>
            <a:pPr lvl="1">
              <a:buFont typeface="Times New Roman" pitchFamily="16" charset="0"/>
              <a:buChar char="•"/>
            </a:pPr>
            <a:endParaRPr lang="en-GB" dirty="0"/>
          </a:p>
          <a:p>
            <a:pPr lvl="1">
              <a:buFont typeface="Times New Roman" pitchFamily="16" charset="0"/>
              <a:buChar char="•"/>
            </a:pPr>
            <a:endParaRPr lang="en-GB" dirty="0" smtClean="0"/>
          </a:p>
          <a:p>
            <a:pPr lvl="1">
              <a:buFont typeface="Times New Roman" pitchFamily="16" charset="0"/>
              <a:buChar char="•"/>
            </a:pPr>
            <a:endParaRPr lang="en-GB" dirty="0"/>
          </a:p>
          <a:p>
            <a:pPr lvl="1">
              <a:buFont typeface="Times New Roman" pitchFamily="16" charset="0"/>
              <a:buChar char="•"/>
            </a:pPr>
            <a:endParaRPr lang="en-GB" dirty="0" smtClean="0"/>
          </a:p>
          <a:p>
            <a:pPr lvl="1">
              <a:buFont typeface="Times New Roman" pitchFamily="16" charset="0"/>
              <a:buChar char="•"/>
            </a:pPr>
            <a:endParaRPr lang="en-GB" dirty="0"/>
          </a:p>
          <a:p>
            <a:pPr lvl="1">
              <a:buFont typeface="Times New Roman" pitchFamily="16" charset="0"/>
              <a:buChar char="•"/>
            </a:pPr>
            <a:endParaRPr lang="en-GB" dirty="0" smtClean="0"/>
          </a:p>
        </p:txBody>
      </p:sp>
      <p:pic>
        <p:nvPicPr>
          <p:cNvPr id="7" name="Picture 6"/>
          <p:cNvPicPr>
            <a:picLocks noChangeAspect="1"/>
          </p:cNvPicPr>
          <p:nvPr/>
        </p:nvPicPr>
        <p:blipFill>
          <a:blip r:embed="rId3"/>
          <a:stretch>
            <a:fillRect/>
          </a:stretch>
        </p:blipFill>
        <p:spPr>
          <a:xfrm>
            <a:off x="1500859" y="2608150"/>
            <a:ext cx="1272234" cy="1584176"/>
          </a:xfrm>
          <a:prstGeom prst="rect">
            <a:avLst/>
          </a:prstGeom>
        </p:spPr>
      </p:pic>
      <p:pic>
        <p:nvPicPr>
          <p:cNvPr id="8" name="Picture 7"/>
          <p:cNvPicPr>
            <a:picLocks noChangeAspect="1"/>
          </p:cNvPicPr>
          <p:nvPr/>
        </p:nvPicPr>
        <p:blipFill>
          <a:blip r:embed="rId4"/>
          <a:stretch>
            <a:fillRect/>
          </a:stretch>
        </p:blipFill>
        <p:spPr>
          <a:xfrm>
            <a:off x="4873625" y="2536142"/>
            <a:ext cx="1241439" cy="1684811"/>
          </a:xfrm>
          <a:prstGeom prst="rect">
            <a:avLst/>
          </a:prstGeom>
        </p:spPr>
      </p:pic>
      <p:pic>
        <p:nvPicPr>
          <p:cNvPr id="9" name="Picture 8"/>
          <p:cNvPicPr>
            <a:picLocks noChangeAspect="1"/>
          </p:cNvPicPr>
          <p:nvPr/>
        </p:nvPicPr>
        <p:blipFill>
          <a:blip r:embed="rId3"/>
          <a:stretch>
            <a:fillRect/>
          </a:stretch>
        </p:blipFill>
        <p:spPr>
          <a:xfrm>
            <a:off x="2852312" y="2608150"/>
            <a:ext cx="1272234" cy="1584176"/>
          </a:xfrm>
          <a:prstGeom prst="rect">
            <a:avLst/>
          </a:prstGeom>
        </p:spPr>
      </p:pic>
      <p:pic>
        <p:nvPicPr>
          <p:cNvPr id="10" name="Picture 9"/>
          <p:cNvPicPr>
            <a:picLocks noChangeAspect="1"/>
          </p:cNvPicPr>
          <p:nvPr/>
        </p:nvPicPr>
        <p:blipFill>
          <a:blip r:embed="rId3"/>
          <a:stretch>
            <a:fillRect/>
          </a:stretch>
        </p:blipFill>
        <p:spPr>
          <a:xfrm>
            <a:off x="6156340" y="2608150"/>
            <a:ext cx="1272234" cy="1584176"/>
          </a:xfrm>
          <a:prstGeom prst="rect">
            <a:avLst/>
          </a:prstGeom>
        </p:spPr>
      </p:pic>
      <p:sp>
        <p:nvSpPr>
          <p:cNvPr id="2" name="TextBox 1"/>
          <p:cNvSpPr txBox="1"/>
          <p:nvPr/>
        </p:nvSpPr>
        <p:spPr>
          <a:xfrm>
            <a:off x="2541532" y="4304129"/>
            <a:ext cx="1454404" cy="276999"/>
          </a:xfrm>
          <a:prstGeom prst="rect">
            <a:avLst/>
          </a:prstGeom>
          <a:noFill/>
        </p:spPr>
        <p:txBody>
          <a:bodyPr wrap="square" rtlCol="0">
            <a:spAutoFit/>
          </a:bodyPr>
          <a:lstStyle/>
          <a:p>
            <a:r>
              <a:rPr lang="en-US" altLang="ko-KR" sz="1200" dirty="0" smtClean="0">
                <a:solidFill>
                  <a:schemeClr val="tx1"/>
                </a:solidFill>
              </a:rPr>
              <a:t>HT-SIG</a:t>
            </a:r>
            <a:endParaRPr lang="ko-KR" altLang="en-US" sz="1200" dirty="0">
              <a:solidFill>
                <a:schemeClr val="tx1"/>
              </a:solidFill>
            </a:endParaRPr>
          </a:p>
        </p:txBody>
      </p:sp>
      <p:sp>
        <p:nvSpPr>
          <p:cNvPr id="12" name="TextBox 11"/>
          <p:cNvSpPr txBox="1"/>
          <p:nvPr/>
        </p:nvSpPr>
        <p:spPr>
          <a:xfrm>
            <a:off x="5781892" y="4304129"/>
            <a:ext cx="1454404" cy="276999"/>
          </a:xfrm>
          <a:prstGeom prst="rect">
            <a:avLst/>
          </a:prstGeom>
          <a:noFill/>
        </p:spPr>
        <p:txBody>
          <a:bodyPr wrap="square" rtlCol="0">
            <a:spAutoFit/>
          </a:bodyPr>
          <a:lstStyle/>
          <a:p>
            <a:r>
              <a:rPr lang="en-US" altLang="ko-KR" sz="1200" dirty="0" smtClean="0">
                <a:solidFill>
                  <a:schemeClr val="tx1"/>
                </a:solidFill>
              </a:rPr>
              <a:t>VHT-SIG</a:t>
            </a:r>
            <a:endParaRPr lang="ko-KR" altLang="en-US" sz="1200" dirty="0">
              <a:solidFill>
                <a:schemeClr val="tx1"/>
              </a:solidFill>
            </a:endParaRPr>
          </a:p>
        </p:txBody>
      </p:sp>
      <p:sp>
        <p:nvSpPr>
          <p:cNvPr id="3" name="TextBox 2"/>
          <p:cNvSpPr txBox="1"/>
          <p:nvPr/>
        </p:nvSpPr>
        <p:spPr>
          <a:xfrm>
            <a:off x="1719070" y="4088105"/>
            <a:ext cx="836706" cy="261610"/>
          </a:xfrm>
          <a:prstGeom prst="rect">
            <a:avLst/>
          </a:prstGeom>
          <a:noFill/>
        </p:spPr>
        <p:txBody>
          <a:bodyPr wrap="square" rtlCol="0">
            <a:spAutoFit/>
          </a:bodyPr>
          <a:lstStyle/>
          <a:p>
            <a:r>
              <a:rPr lang="en-US" altLang="ko-KR" sz="1100" dirty="0" smtClean="0">
                <a:solidFill>
                  <a:schemeClr val="tx1"/>
                </a:solidFill>
              </a:rPr>
              <a:t>1</a:t>
            </a:r>
            <a:r>
              <a:rPr lang="en-US" altLang="ko-KR" sz="1100" baseline="30000" dirty="0" smtClean="0">
                <a:solidFill>
                  <a:schemeClr val="tx1"/>
                </a:solidFill>
              </a:rPr>
              <a:t>st</a:t>
            </a:r>
            <a:r>
              <a:rPr lang="en-US" altLang="ko-KR" sz="1100" dirty="0" smtClean="0">
                <a:solidFill>
                  <a:schemeClr val="tx1"/>
                </a:solidFill>
              </a:rPr>
              <a:t> symbol</a:t>
            </a:r>
            <a:endParaRPr lang="ko-KR" altLang="en-US" sz="1100" dirty="0">
              <a:solidFill>
                <a:schemeClr val="tx1"/>
              </a:solidFill>
            </a:endParaRPr>
          </a:p>
        </p:txBody>
      </p:sp>
      <p:sp>
        <p:nvSpPr>
          <p:cNvPr id="14" name="TextBox 13"/>
          <p:cNvSpPr txBox="1"/>
          <p:nvPr/>
        </p:nvSpPr>
        <p:spPr>
          <a:xfrm>
            <a:off x="3143960" y="4088105"/>
            <a:ext cx="836706" cy="261610"/>
          </a:xfrm>
          <a:prstGeom prst="rect">
            <a:avLst/>
          </a:prstGeom>
          <a:noFill/>
        </p:spPr>
        <p:txBody>
          <a:bodyPr wrap="square" rtlCol="0">
            <a:spAutoFit/>
          </a:bodyPr>
          <a:lstStyle/>
          <a:p>
            <a:r>
              <a:rPr lang="en-US" altLang="ko-KR" sz="1100" dirty="0" smtClean="0">
                <a:solidFill>
                  <a:schemeClr val="tx1"/>
                </a:solidFill>
              </a:rPr>
              <a:t>2</a:t>
            </a:r>
            <a:r>
              <a:rPr lang="en-US" altLang="ko-KR" sz="1100" baseline="30000" dirty="0" smtClean="0">
                <a:solidFill>
                  <a:schemeClr val="tx1"/>
                </a:solidFill>
              </a:rPr>
              <a:t>nd</a:t>
            </a:r>
            <a:r>
              <a:rPr lang="en-US" altLang="ko-KR" sz="1100" dirty="0" smtClean="0">
                <a:solidFill>
                  <a:schemeClr val="tx1"/>
                </a:solidFill>
              </a:rPr>
              <a:t> symbol</a:t>
            </a:r>
            <a:endParaRPr lang="ko-KR" altLang="en-US" sz="1100" dirty="0">
              <a:solidFill>
                <a:schemeClr val="tx1"/>
              </a:solidFill>
            </a:endParaRPr>
          </a:p>
        </p:txBody>
      </p:sp>
      <p:sp>
        <p:nvSpPr>
          <p:cNvPr id="16" name="TextBox 15"/>
          <p:cNvSpPr txBox="1"/>
          <p:nvPr/>
        </p:nvSpPr>
        <p:spPr>
          <a:xfrm>
            <a:off x="5031438" y="4109740"/>
            <a:ext cx="836706" cy="261610"/>
          </a:xfrm>
          <a:prstGeom prst="rect">
            <a:avLst/>
          </a:prstGeom>
          <a:noFill/>
        </p:spPr>
        <p:txBody>
          <a:bodyPr wrap="square" rtlCol="0">
            <a:spAutoFit/>
          </a:bodyPr>
          <a:lstStyle/>
          <a:p>
            <a:r>
              <a:rPr lang="en-US" altLang="ko-KR" sz="1100" dirty="0" smtClean="0">
                <a:solidFill>
                  <a:schemeClr val="tx1"/>
                </a:solidFill>
              </a:rPr>
              <a:t>1</a:t>
            </a:r>
            <a:r>
              <a:rPr lang="en-US" altLang="ko-KR" sz="1100" baseline="30000" dirty="0" smtClean="0">
                <a:solidFill>
                  <a:schemeClr val="tx1"/>
                </a:solidFill>
              </a:rPr>
              <a:t>st</a:t>
            </a:r>
            <a:r>
              <a:rPr lang="en-US" altLang="ko-KR" sz="1100" dirty="0" smtClean="0">
                <a:solidFill>
                  <a:schemeClr val="tx1"/>
                </a:solidFill>
              </a:rPr>
              <a:t> symbol</a:t>
            </a:r>
            <a:endParaRPr lang="ko-KR" altLang="en-US" sz="1100" dirty="0">
              <a:solidFill>
                <a:schemeClr val="tx1"/>
              </a:solidFill>
            </a:endParaRPr>
          </a:p>
        </p:txBody>
      </p:sp>
      <p:sp>
        <p:nvSpPr>
          <p:cNvPr id="17" name="TextBox 16"/>
          <p:cNvSpPr txBox="1"/>
          <p:nvPr/>
        </p:nvSpPr>
        <p:spPr>
          <a:xfrm>
            <a:off x="6471598" y="4088353"/>
            <a:ext cx="836706" cy="261610"/>
          </a:xfrm>
          <a:prstGeom prst="rect">
            <a:avLst/>
          </a:prstGeom>
          <a:noFill/>
        </p:spPr>
        <p:txBody>
          <a:bodyPr wrap="square" rtlCol="0">
            <a:spAutoFit/>
          </a:bodyPr>
          <a:lstStyle/>
          <a:p>
            <a:r>
              <a:rPr lang="en-US" altLang="ko-KR" sz="1100" dirty="0" smtClean="0">
                <a:solidFill>
                  <a:schemeClr val="tx1"/>
                </a:solidFill>
              </a:rPr>
              <a:t>2</a:t>
            </a:r>
            <a:r>
              <a:rPr lang="en-US" altLang="ko-KR" sz="1100" baseline="30000" dirty="0" smtClean="0">
                <a:solidFill>
                  <a:schemeClr val="tx1"/>
                </a:solidFill>
              </a:rPr>
              <a:t>nd</a:t>
            </a:r>
            <a:r>
              <a:rPr lang="en-US" altLang="ko-KR" sz="1100" dirty="0" smtClean="0">
                <a:solidFill>
                  <a:schemeClr val="tx1"/>
                </a:solidFill>
              </a:rPr>
              <a:t> symbol</a:t>
            </a:r>
            <a:endParaRPr lang="ko-KR" altLang="en-US" sz="1100" dirty="0">
              <a:solidFill>
                <a:schemeClr val="tx1"/>
              </a:solidFill>
            </a:endParaRPr>
          </a:p>
        </p:txBody>
      </p:sp>
      <p:pic>
        <p:nvPicPr>
          <p:cNvPr id="11" name="Picture 10"/>
          <p:cNvPicPr>
            <a:picLocks noChangeAspect="1"/>
          </p:cNvPicPr>
          <p:nvPr/>
        </p:nvPicPr>
        <p:blipFill>
          <a:blip r:embed="rId5"/>
          <a:stretch>
            <a:fillRect/>
          </a:stretch>
        </p:blipFill>
        <p:spPr>
          <a:xfrm>
            <a:off x="1115616" y="4698917"/>
            <a:ext cx="6528134" cy="1706309"/>
          </a:xfrm>
          <a:prstGeom prst="rect">
            <a:avLst/>
          </a:prstGeom>
        </p:spPr>
      </p:pic>
    </p:spTree>
    <p:extLst>
      <p:ext uri="{BB962C8B-B14F-4D97-AF65-F5344CB8AC3E}">
        <p14:creationId xmlns:p14="http://schemas.microsoft.com/office/powerpoint/2010/main" val="156327647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smtClean="0"/>
              <a:t>Auto-detection in Legacy and 11ax </a:t>
            </a:r>
            <a:endParaRPr lang="ko-KR" alt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ko-KR" dirty="0" smtClean="0"/>
              <a:t>256 FFT OFDM is proposed in [2] </a:t>
            </a:r>
            <a:r>
              <a:rPr lang="en-US" altLang="ko-KR" dirty="0"/>
              <a:t>and </a:t>
            </a:r>
            <a:r>
              <a:rPr lang="en-US" altLang="ko-KR" dirty="0" smtClean="0"/>
              <a:t>[3].</a:t>
            </a:r>
          </a:p>
          <a:p>
            <a:pPr lvl="1">
              <a:buFont typeface="Arial" panose="020B0604020202020204" pitchFamily="34" charset="0"/>
              <a:buChar char="•"/>
            </a:pPr>
            <a:r>
              <a:rPr lang="en-US" altLang="ko-KR" dirty="0" smtClean="0"/>
              <a:t>256 FFT OFDM symbol has different symbol duration with 64 FFT OFDM symbol</a:t>
            </a:r>
          </a:p>
          <a:p>
            <a:pPr lvl="1">
              <a:buFont typeface="Arial" panose="020B0604020202020204" pitchFamily="34" charset="0"/>
              <a:buChar char="•"/>
            </a:pPr>
            <a:r>
              <a:rPr lang="en-US" altLang="ko-KR" dirty="0" smtClean="0"/>
              <a:t>Legacy devices operate auto-detection with part of 256 FFT symbol</a:t>
            </a:r>
          </a:p>
          <a:p>
            <a:pPr>
              <a:buFont typeface="Arial" panose="020B0604020202020204" pitchFamily="34" charset="0"/>
              <a:buChar char="•"/>
            </a:pPr>
            <a:r>
              <a:rPr lang="en-US" altLang="ko-KR" dirty="0" smtClean="0"/>
              <a:t>Number of symbols used for HE-SIG design is important for auto-detection between legacy and 11ax</a:t>
            </a:r>
          </a:p>
          <a:p>
            <a:pPr lvl="1">
              <a:buFont typeface="Arial" panose="020B0604020202020204" pitchFamily="34" charset="0"/>
              <a:buChar char="•"/>
            </a:pPr>
            <a:r>
              <a:rPr lang="en-US" altLang="ko-KR" dirty="0" smtClean="0"/>
              <a:t>Depending on number of symbol used for auto-detection, impact on HE-SIG overhead and legacy auto-detection performance can be significant.</a:t>
            </a:r>
          </a:p>
          <a:p>
            <a:pPr marL="457200" lvl="1" indent="0"/>
            <a:r>
              <a:rPr lang="en-US" altLang="ko-KR" dirty="0" smtClean="0"/>
              <a:t> </a:t>
            </a: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Tree>
    <p:extLst>
      <p:ext uri="{BB962C8B-B14F-4D97-AF65-F5344CB8AC3E}">
        <p14:creationId xmlns:p14="http://schemas.microsoft.com/office/powerpoint/2010/main" val="39937713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ko-KR" smtClean="0"/>
              <a:t>January 2015</a:t>
            </a:r>
            <a:endParaRPr lang="en-GB"/>
          </a:p>
        </p:txBody>
      </p:sp>
      <p:sp>
        <p:nvSpPr>
          <p:cNvPr id="5" name="Footer Placeholder 4"/>
          <p:cNvSpPr>
            <a:spLocks noGrp="1"/>
          </p:cNvSpPr>
          <p:nvPr>
            <p:ph type="ftr" idx="11"/>
          </p:nvPr>
        </p:nvSpPr>
        <p:spPr>
          <a:xfrm>
            <a:off x="6143636" y="6475413"/>
            <a:ext cx="2398702" cy="180975"/>
          </a:xfrm>
        </p:spPr>
        <p:txBody>
          <a:bodyPr/>
          <a:lstStyle/>
          <a:p>
            <a:r>
              <a:rPr lang="en-GB" smtClean="0"/>
              <a:t>Jaeyoung Song, KAIST</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C83D890-10BB-4905-98E9-EC5FFEC1B9BB}" type="slidenum">
              <a:rPr lang="en-GB"/>
              <a:pPr/>
              <a:t>5</a:t>
            </a:fld>
            <a:endParaRPr lang="en-GB"/>
          </a:p>
        </p:txBody>
      </p:sp>
      <p:sp>
        <p:nvSpPr>
          <p:cNvPr id="10242" name="Rectangle 2"/>
          <p:cNvSpPr>
            <a:spLocks noGrp="1" noChangeArrowheads="1"/>
          </p:cNvSpPr>
          <p:nvPr>
            <p:ph type="body" idx="1"/>
          </p:nvPr>
        </p:nvSpPr>
        <p:spPr>
          <a:xfrm>
            <a:off x="674403" y="4556769"/>
            <a:ext cx="7772400" cy="2184599"/>
          </a:xfrm>
          <a:ln/>
        </p:spPr>
        <p:txBody>
          <a:bodyPr/>
          <a:lstStyle/>
          <a:p>
            <a:pPr>
              <a:buFont typeface="Arial" panose="020B0604020202020204" pitchFamily="34" charset="0"/>
              <a:buChar char="•"/>
            </a:pPr>
            <a:r>
              <a:rPr lang="en-US" altLang="ko-KR" sz="1800" dirty="0" smtClean="0"/>
              <a:t>256 </a:t>
            </a:r>
            <a:r>
              <a:rPr lang="en-US" altLang="ko-KR" sz="1800" dirty="0"/>
              <a:t>FFT OFDM symbol has 4 times </a:t>
            </a:r>
            <a:r>
              <a:rPr lang="en-US" altLang="ko-KR" sz="1800" dirty="0" smtClean="0"/>
              <a:t>longer symbol.</a:t>
            </a:r>
            <a:endParaRPr lang="en-US" altLang="ko-KR" sz="1800" dirty="0"/>
          </a:p>
          <a:p>
            <a:pPr>
              <a:buFont typeface="Arial" panose="020B0604020202020204" pitchFamily="34" charset="0"/>
              <a:buChar char="•"/>
            </a:pPr>
            <a:r>
              <a:rPr lang="en-US" altLang="ko-KR" sz="1800" dirty="0"/>
              <a:t>Legacy devices will run auto-detection with front part </a:t>
            </a:r>
            <a:r>
              <a:rPr lang="en-US" altLang="ko-KR" sz="1800" dirty="0" smtClean="0"/>
              <a:t>of </a:t>
            </a:r>
            <a:r>
              <a:rPr lang="en-US" altLang="ko-KR" sz="1800" dirty="0"/>
              <a:t>256 FFT OFDM symbol.</a:t>
            </a:r>
          </a:p>
          <a:p>
            <a:pPr>
              <a:buFont typeface="Arial" panose="020B0604020202020204" pitchFamily="34" charset="0"/>
              <a:buChar char="•"/>
            </a:pPr>
            <a:r>
              <a:rPr lang="en-US" altLang="ko-KR" sz="1800" dirty="0"/>
              <a:t>64 FFT on front part of symbol with 256 IFFT will generate unexpected energy </a:t>
            </a:r>
            <a:r>
              <a:rPr lang="en-US" altLang="ko-KR" sz="1800" dirty="0" smtClean="0"/>
              <a:t>distribution</a:t>
            </a:r>
            <a:endParaRPr lang="ko-KR" altLang="en-US" sz="1800" dirty="0"/>
          </a:p>
          <a:p>
            <a:pPr>
              <a:buFont typeface="Arial" panose="020B0604020202020204" pitchFamily="34" charset="0"/>
              <a:buChar char="•"/>
            </a:pPr>
            <a:endParaRPr lang="en-US" sz="1800" dirty="0" smtClean="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pic>
        <p:nvPicPr>
          <p:cNvPr id="2" name="Picture 1"/>
          <p:cNvPicPr>
            <a:picLocks noChangeAspect="1"/>
          </p:cNvPicPr>
          <p:nvPr/>
        </p:nvPicPr>
        <p:blipFill>
          <a:blip r:embed="rId3"/>
          <a:stretch>
            <a:fillRect/>
          </a:stretch>
        </p:blipFill>
        <p:spPr>
          <a:xfrm>
            <a:off x="656353" y="1857796"/>
            <a:ext cx="7529666" cy="2723332"/>
          </a:xfrm>
          <a:prstGeom prst="rect">
            <a:avLst/>
          </a:prstGeom>
        </p:spPr>
      </p:pic>
      <p:sp>
        <p:nvSpPr>
          <p:cNvPr id="10" name="Title 1"/>
          <p:cNvSpPr>
            <a:spLocks noGrp="1"/>
          </p:cNvSpPr>
          <p:nvPr>
            <p:ph type="title"/>
          </p:nvPr>
        </p:nvSpPr>
        <p:spPr>
          <a:xfrm>
            <a:off x="251520" y="685800"/>
            <a:ext cx="8640960" cy="1065213"/>
          </a:xfrm>
        </p:spPr>
        <p:txBody>
          <a:bodyPr/>
          <a:lstStyle/>
          <a:p>
            <a:r>
              <a:rPr lang="en-US" altLang="ko-KR" dirty="0"/>
              <a:t>256 FFT OFDM for 11ax HE-SIG </a:t>
            </a:r>
            <a:r>
              <a:rPr lang="en-US" altLang="ko-KR" dirty="0" smtClean="0"/>
              <a:t>Symbols </a:t>
            </a:r>
            <a:br>
              <a:rPr lang="en-US" altLang="ko-KR" dirty="0" smtClean="0"/>
            </a:br>
            <a:r>
              <a:rPr lang="en-US" altLang="ko-KR" dirty="0" smtClean="0"/>
              <a:t>- Legacy vs. 11ax</a:t>
            </a:r>
            <a:endParaRPr lang="ko-KR" alt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85800"/>
            <a:ext cx="8640960" cy="1065213"/>
          </a:xfrm>
        </p:spPr>
        <p:txBody>
          <a:bodyPr/>
          <a:lstStyle/>
          <a:p>
            <a:r>
              <a:rPr lang="en-US" altLang="ko-KR" dirty="0"/>
              <a:t>256 FFT OFDM for 11ax HE-SIG </a:t>
            </a:r>
            <a:r>
              <a:rPr lang="en-US" altLang="ko-KR" dirty="0" smtClean="0"/>
              <a:t>Symbols </a:t>
            </a:r>
            <a:br>
              <a:rPr lang="en-US" altLang="ko-KR" dirty="0" smtClean="0"/>
            </a:br>
            <a:r>
              <a:rPr lang="en-US" altLang="ko-KR" dirty="0" smtClean="0"/>
              <a:t>- 11n vs 11ax</a:t>
            </a:r>
            <a:endParaRPr lang="ko-KR" altLang="en-US" dirty="0"/>
          </a:p>
        </p:txBody>
      </p:sp>
      <p:sp>
        <p:nvSpPr>
          <p:cNvPr id="3" name="Content Placeholder 2"/>
          <p:cNvSpPr>
            <a:spLocks noGrp="1"/>
          </p:cNvSpPr>
          <p:nvPr>
            <p:ph idx="1"/>
          </p:nvPr>
        </p:nvSpPr>
        <p:spPr/>
        <p:txBody>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a:buFont typeface="Arial" panose="020B0604020202020204" pitchFamily="34" charset="0"/>
              <a:buChar char="•"/>
            </a:pPr>
            <a:r>
              <a:rPr lang="en-US" altLang="ko-KR" dirty="0" smtClean="0">
                <a:solidFill>
                  <a:schemeClr val="tx1"/>
                </a:solidFill>
              </a:rPr>
              <a:t>1x1, Channel model D NLOS, 20 MHz BW</a:t>
            </a:r>
          </a:p>
          <a:p>
            <a:pPr>
              <a:buFont typeface="Arial" panose="020B0604020202020204" pitchFamily="34" charset="0"/>
              <a:buChar char="•"/>
            </a:pPr>
            <a:r>
              <a:rPr lang="en-US" altLang="ko-KR" dirty="0" smtClean="0">
                <a:solidFill>
                  <a:schemeClr val="tx1"/>
                </a:solidFill>
              </a:rPr>
              <a:t>Severe false detection rate is expected for legacy devices</a:t>
            </a:r>
            <a:endParaRPr lang="ko-KR" altLang="en-US" dirty="0">
              <a:solidFill>
                <a:schemeClr val="tx1"/>
              </a:solidFill>
            </a:endParaRPr>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13" name="Picture 12"/>
          <p:cNvPicPr>
            <a:picLocks noChangeAspect="1"/>
          </p:cNvPicPr>
          <p:nvPr/>
        </p:nvPicPr>
        <p:blipFill>
          <a:blip r:embed="rId3"/>
          <a:stretch>
            <a:fillRect/>
          </a:stretch>
        </p:blipFill>
        <p:spPr>
          <a:xfrm>
            <a:off x="4553815" y="1798961"/>
            <a:ext cx="4576753" cy="3499870"/>
          </a:xfrm>
          <a:prstGeom prst="rect">
            <a:avLst/>
          </a:prstGeom>
        </p:spPr>
      </p:pic>
      <p:pic>
        <p:nvPicPr>
          <p:cNvPr id="7" name="Picture 6"/>
          <p:cNvPicPr>
            <a:picLocks noChangeAspect="1"/>
          </p:cNvPicPr>
          <p:nvPr/>
        </p:nvPicPr>
        <p:blipFill>
          <a:blip r:embed="rId4"/>
          <a:stretch>
            <a:fillRect/>
          </a:stretch>
        </p:blipFill>
        <p:spPr>
          <a:xfrm>
            <a:off x="251520" y="1802088"/>
            <a:ext cx="4385028" cy="3497785"/>
          </a:xfrm>
          <a:prstGeom prst="rect">
            <a:avLst/>
          </a:prstGeom>
        </p:spPr>
      </p:pic>
    </p:spTree>
    <p:extLst>
      <p:ext uri="{BB962C8B-B14F-4D97-AF65-F5344CB8AC3E}">
        <p14:creationId xmlns:p14="http://schemas.microsoft.com/office/powerpoint/2010/main" val="5328530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n-US" altLang="ko-KR" dirty="0" smtClean="0"/>
              <a:t>For coexistence with legacy devices, 64 FFT size is expected for HE-SIG.</a:t>
            </a:r>
          </a:p>
          <a:p>
            <a:pPr>
              <a:buFont typeface="Arial" panose="020B0604020202020204" pitchFamily="34" charset="0"/>
              <a:buChar char="•"/>
            </a:pPr>
            <a:r>
              <a:rPr lang="en-US" altLang="ko-KR" dirty="0" smtClean="0"/>
              <a:t>Depending on the number of symbols on HE-SIG, 11ax auto-detection methods can be considered as follows:</a:t>
            </a:r>
          </a:p>
          <a:p>
            <a:pPr marL="400050" lvl="1" indent="0"/>
            <a:r>
              <a:rPr lang="en-US" altLang="ko-KR" dirty="0" smtClean="0"/>
              <a:t>Scheme 1: Three symbols are used for 11ax auto-detection</a:t>
            </a:r>
          </a:p>
          <a:p>
            <a:pPr marL="400050" lvl="1" indent="0"/>
            <a:r>
              <a:rPr lang="en-US" altLang="ko-KR" dirty="0" smtClean="0"/>
              <a:t>Scheme 2 or 3: Two symbols are </a:t>
            </a:r>
            <a:r>
              <a:rPr lang="en-US" altLang="ko-KR" dirty="0"/>
              <a:t>used </a:t>
            </a:r>
            <a:r>
              <a:rPr lang="en-US" altLang="ko-KR" dirty="0" smtClean="0"/>
              <a:t>for 11ax auto-detection</a:t>
            </a:r>
          </a:p>
          <a:p>
            <a:pPr marL="457200" indent="-457200">
              <a:buFont typeface="+mj-lt"/>
              <a:buAutoNum type="arabicPeriod"/>
            </a:pP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
        <p:nvSpPr>
          <p:cNvPr id="7" name="Title 1"/>
          <p:cNvSpPr txBox="1">
            <a:spLocks/>
          </p:cNvSpPr>
          <p:nvPr/>
        </p:nvSpPr>
        <p:spPr bwMode="auto">
          <a:xfrm>
            <a:off x="251520" y="779611"/>
            <a:ext cx="8640960"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ko-KR" kern="0" dirty="0" smtClean="0"/>
              <a:t>64 FFT OFDM for 11ax HE-SIG Symbols</a:t>
            </a:r>
            <a:br>
              <a:rPr lang="en-US" altLang="ko-KR" kern="0" dirty="0" smtClean="0"/>
            </a:br>
            <a:r>
              <a:rPr lang="en-US" altLang="ko-KR" kern="0" dirty="0" smtClean="0"/>
              <a:t>- Number of HE-SIG Symbols</a:t>
            </a:r>
            <a:endParaRPr lang="ko-KR" altLang="en-US" kern="0" dirty="0"/>
          </a:p>
        </p:txBody>
      </p:sp>
    </p:spTree>
    <p:extLst>
      <p:ext uri="{BB962C8B-B14F-4D97-AF65-F5344CB8AC3E}">
        <p14:creationId xmlns:p14="http://schemas.microsoft.com/office/powerpoint/2010/main" val="6098218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5595"/>
            <a:ext cx="7770813" cy="1065213"/>
          </a:xfrm>
        </p:spPr>
        <p:txBody>
          <a:bodyPr/>
          <a:lstStyle/>
          <a:p>
            <a:r>
              <a:rPr lang="en-US" altLang="ko-KR" dirty="0"/>
              <a:t>64 FFT OFDM for 11ax HE-SIG Symbols</a:t>
            </a:r>
            <a:br>
              <a:rPr lang="en-US" altLang="ko-KR" dirty="0"/>
            </a:br>
            <a:r>
              <a:rPr lang="en-US" altLang="ko-KR" dirty="0"/>
              <a:t>- </a:t>
            </a:r>
            <a:r>
              <a:rPr lang="en-US" altLang="ko-KR" dirty="0" smtClean="0"/>
              <a:t>Scheme 1: 3-symbol Structure</a:t>
            </a:r>
            <a:endParaRPr lang="ko-KR" altLang="en-US" dirty="0"/>
          </a:p>
        </p:txBody>
      </p:sp>
      <p:sp>
        <p:nvSpPr>
          <p:cNvPr id="3" name="Content Placeholder 2"/>
          <p:cNvSpPr>
            <a:spLocks noGrp="1"/>
          </p:cNvSpPr>
          <p:nvPr>
            <p:ph idx="1"/>
          </p:nvPr>
        </p:nvSpPr>
        <p:spPr>
          <a:xfrm>
            <a:off x="611560" y="2190455"/>
            <a:ext cx="7770813" cy="4113213"/>
          </a:xfrm>
        </p:spPr>
        <p:txBody>
          <a:bodyPr/>
          <a:lstStyle/>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smtClean="0"/>
          </a:p>
          <a:p>
            <a:pPr>
              <a:buFont typeface="Arial" panose="020B0604020202020204" pitchFamily="34" charset="0"/>
              <a:buChar char="•"/>
            </a:pPr>
            <a:r>
              <a:rPr lang="en-US" altLang="ko-KR" dirty="0" smtClean="0"/>
              <a:t>Scheme 1 </a:t>
            </a:r>
          </a:p>
          <a:p>
            <a:pPr lvl="1">
              <a:buFont typeface="Arial" panose="020B0604020202020204" pitchFamily="34" charset="0"/>
              <a:buChar char="•"/>
            </a:pPr>
            <a:r>
              <a:rPr lang="en-US" altLang="ko-KR" sz="1800" dirty="0" smtClean="0"/>
              <a:t>BPSK on 1</a:t>
            </a:r>
            <a:r>
              <a:rPr lang="en-US" altLang="ko-KR" sz="1800" baseline="30000" dirty="0" smtClean="0"/>
              <a:t>st</a:t>
            </a:r>
            <a:r>
              <a:rPr lang="en-US" altLang="ko-KR" sz="1800" dirty="0" smtClean="0"/>
              <a:t> symbol  </a:t>
            </a:r>
          </a:p>
          <a:p>
            <a:pPr lvl="1">
              <a:buFont typeface="Arial" panose="020B0604020202020204" pitchFamily="34" charset="0"/>
              <a:buChar char="•"/>
            </a:pPr>
            <a:r>
              <a:rPr lang="en-US" altLang="ko-KR" sz="1800" dirty="0" smtClean="0"/>
              <a:t>BPSK on 2</a:t>
            </a:r>
            <a:r>
              <a:rPr lang="en-US" altLang="ko-KR" sz="1800" baseline="30000" dirty="0" smtClean="0"/>
              <a:t>nd</a:t>
            </a:r>
            <a:r>
              <a:rPr lang="en-US" altLang="ko-KR" sz="1800" dirty="0" smtClean="0"/>
              <a:t> symbol </a:t>
            </a:r>
          </a:p>
          <a:p>
            <a:pPr lvl="1">
              <a:buFont typeface="Arial" panose="020B0604020202020204" pitchFamily="34" charset="0"/>
              <a:buChar char="•"/>
            </a:pPr>
            <a:r>
              <a:rPr lang="en-US" altLang="ko-KR" sz="1800" dirty="0" smtClean="0"/>
              <a:t>QBPSK on 3</a:t>
            </a:r>
            <a:r>
              <a:rPr lang="en-US" altLang="ko-KR" sz="1800" baseline="30000" dirty="0" smtClean="0"/>
              <a:t>rd</a:t>
            </a:r>
            <a:r>
              <a:rPr lang="en-US" altLang="ko-KR" sz="1800" dirty="0" smtClean="0"/>
              <a:t> symbol</a:t>
            </a:r>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pic>
        <p:nvPicPr>
          <p:cNvPr id="13" name="Picture 12"/>
          <p:cNvPicPr>
            <a:picLocks noChangeAspect="1"/>
          </p:cNvPicPr>
          <p:nvPr/>
        </p:nvPicPr>
        <p:blipFill>
          <a:blip r:embed="rId3"/>
          <a:stretch>
            <a:fillRect/>
          </a:stretch>
        </p:blipFill>
        <p:spPr>
          <a:xfrm>
            <a:off x="4395655" y="4528049"/>
            <a:ext cx="1241439" cy="1684811"/>
          </a:xfrm>
          <a:prstGeom prst="rect">
            <a:avLst/>
          </a:prstGeom>
        </p:spPr>
      </p:pic>
      <p:pic>
        <p:nvPicPr>
          <p:cNvPr id="14" name="Picture 13"/>
          <p:cNvPicPr>
            <a:picLocks noChangeAspect="1"/>
          </p:cNvPicPr>
          <p:nvPr/>
        </p:nvPicPr>
        <p:blipFill>
          <a:blip r:embed="rId4"/>
          <a:stretch>
            <a:fillRect/>
          </a:stretch>
        </p:blipFill>
        <p:spPr>
          <a:xfrm>
            <a:off x="6804248" y="4588855"/>
            <a:ext cx="1272234" cy="1584176"/>
          </a:xfrm>
          <a:prstGeom prst="rect">
            <a:avLst/>
          </a:prstGeom>
        </p:spPr>
      </p:pic>
      <p:pic>
        <p:nvPicPr>
          <p:cNvPr id="15" name="Picture 14"/>
          <p:cNvPicPr>
            <a:picLocks noChangeAspect="1"/>
          </p:cNvPicPr>
          <p:nvPr/>
        </p:nvPicPr>
        <p:blipFill>
          <a:blip r:embed="rId3"/>
          <a:stretch>
            <a:fillRect/>
          </a:stretch>
        </p:blipFill>
        <p:spPr>
          <a:xfrm>
            <a:off x="5652120" y="4504631"/>
            <a:ext cx="1241439" cy="1684811"/>
          </a:xfrm>
          <a:prstGeom prst="rect">
            <a:avLst/>
          </a:prstGeom>
        </p:spPr>
      </p:pic>
      <p:sp>
        <p:nvSpPr>
          <p:cNvPr id="16" name="TextBox 15"/>
          <p:cNvSpPr txBox="1"/>
          <p:nvPr/>
        </p:nvSpPr>
        <p:spPr>
          <a:xfrm>
            <a:off x="4613047" y="6170472"/>
            <a:ext cx="836706" cy="261610"/>
          </a:xfrm>
          <a:prstGeom prst="rect">
            <a:avLst/>
          </a:prstGeom>
          <a:noFill/>
        </p:spPr>
        <p:txBody>
          <a:bodyPr wrap="square" rtlCol="0">
            <a:spAutoFit/>
          </a:bodyPr>
          <a:lstStyle/>
          <a:p>
            <a:r>
              <a:rPr lang="en-US" altLang="ko-KR" sz="1100" dirty="0" smtClean="0">
                <a:solidFill>
                  <a:schemeClr val="tx1"/>
                </a:solidFill>
              </a:rPr>
              <a:t>1</a:t>
            </a:r>
            <a:r>
              <a:rPr lang="en-US" altLang="ko-KR" sz="1100" baseline="30000" dirty="0" smtClean="0">
                <a:solidFill>
                  <a:schemeClr val="tx1"/>
                </a:solidFill>
              </a:rPr>
              <a:t>st</a:t>
            </a:r>
            <a:r>
              <a:rPr lang="en-US" altLang="ko-KR" sz="1100" dirty="0" smtClean="0">
                <a:solidFill>
                  <a:schemeClr val="tx1"/>
                </a:solidFill>
              </a:rPr>
              <a:t> symbol</a:t>
            </a:r>
            <a:endParaRPr lang="ko-KR" altLang="en-US" sz="1100" dirty="0">
              <a:solidFill>
                <a:schemeClr val="tx1"/>
              </a:solidFill>
            </a:endParaRPr>
          </a:p>
        </p:txBody>
      </p:sp>
      <p:sp>
        <p:nvSpPr>
          <p:cNvPr id="17" name="TextBox 16"/>
          <p:cNvSpPr txBox="1"/>
          <p:nvPr/>
        </p:nvSpPr>
        <p:spPr>
          <a:xfrm>
            <a:off x="5854486" y="6161793"/>
            <a:ext cx="836706" cy="261610"/>
          </a:xfrm>
          <a:prstGeom prst="rect">
            <a:avLst/>
          </a:prstGeom>
          <a:noFill/>
        </p:spPr>
        <p:txBody>
          <a:bodyPr wrap="square" rtlCol="0">
            <a:spAutoFit/>
          </a:bodyPr>
          <a:lstStyle/>
          <a:p>
            <a:r>
              <a:rPr lang="en-US" altLang="ko-KR" sz="1100" dirty="0" smtClean="0">
                <a:solidFill>
                  <a:schemeClr val="tx1"/>
                </a:solidFill>
              </a:rPr>
              <a:t>2</a:t>
            </a:r>
            <a:r>
              <a:rPr lang="en-US" altLang="ko-KR" sz="1100" baseline="30000" dirty="0" smtClean="0">
                <a:solidFill>
                  <a:schemeClr val="tx1"/>
                </a:solidFill>
              </a:rPr>
              <a:t>nd</a:t>
            </a:r>
            <a:r>
              <a:rPr lang="en-US" altLang="ko-KR" sz="1100" dirty="0" smtClean="0">
                <a:solidFill>
                  <a:schemeClr val="tx1"/>
                </a:solidFill>
              </a:rPr>
              <a:t> symbol</a:t>
            </a:r>
            <a:endParaRPr lang="ko-KR" altLang="en-US" sz="1100" dirty="0">
              <a:solidFill>
                <a:schemeClr val="tx1"/>
              </a:solidFill>
            </a:endParaRPr>
          </a:p>
        </p:txBody>
      </p:sp>
      <p:sp>
        <p:nvSpPr>
          <p:cNvPr id="18" name="TextBox 17"/>
          <p:cNvSpPr txBox="1"/>
          <p:nvPr/>
        </p:nvSpPr>
        <p:spPr>
          <a:xfrm>
            <a:off x="7105192" y="6132378"/>
            <a:ext cx="836706" cy="261610"/>
          </a:xfrm>
          <a:prstGeom prst="rect">
            <a:avLst/>
          </a:prstGeom>
          <a:noFill/>
        </p:spPr>
        <p:txBody>
          <a:bodyPr wrap="square" rtlCol="0">
            <a:spAutoFit/>
          </a:bodyPr>
          <a:lstStyle/>
          <a:p>
            <a:r>
              <a:rPr lang="en-US" altLang="ko-KR" sz="1100" dirty="0" smtClean="0">
                <a:solidFill>
                  <a:schemeClr val="tx1"/>
                </a:solidFill>
              </a:rPr>
              <a:t>3</a:t>
            </a:r>
            <a:r>
              <a:rPr lang="en-US" altLang="ko-KR" sz="1100" baseline="30000" dirty="0" smtClean="0">
                <a:solidFill>
                  <a:schemeClr val="tx1"/>
                </a:solidFill>
              </a:rPr>
              <a:t>rd</a:t>
            </a:r>
            <a:r>
              <a:rPr lang="en-US" altLang="ko-KR" sz="1100" dirty="0" smtClean="0">
                <a:solidFill>
                  <a:schemeClr val="tx1"/>
                </a:solidFill>
              </a:rPr>
              <a:t> symbol</a:t>
            </a:r>
            <a:endParaRPr lang="ko-KR" altLang="en-US" sz="1100" dirty="0">
              <a:solidFill>
                <a:schemeClr val="tx1"/>
              </a:solidFill>
            </a:endParaRPr>
          </a:p>
        </p:txBody>
      </p:sp>
      <p:sp>
        <p:nvSpPr>
          <p:cNvPr id="19" name="TextBox 18"/>
          <p:cNvSpPr txBox="1"/>
          <p:nvPr/>
        </p:nvSpPr>
        <p:spPr>
          <a:xfrm>
            <a:off x="5880761" y="4427499"/>
            <a:ext cx="836706" cy="276999"/>
          </a:xfrm>
          <a:prstGeom prst="rect">
            <a:avLst/>
          </a:prstGeom>
          <a:noFill/>
        </p:spPr>
        <p:txBody>
          <a:bodyPr wrap="square" rtlCol="0">
            <a:spAutoFit/>
          </a:bodyPr>
          <a:lstStyle/>
          <a:p>
            <a:r>
              <a:rPr lang="en-US" altLang="ko-KR" sz="1200" b="1" dirty="0" smtClean="0">
                <a:solidFill>
                  <a:schemeClr val="tx1"/>
                </a:solidFill>
              </a:rPr>
              <a:t>HE-SIG</a:t>
            </a:r>
            <a:endParaRPr lang="ko-KR" altLang="en-US" sz="1200" b="1" dirty="0">
              <a:solidFill>
                <a:schemeClr val="tx1"/>
              </a:solidFill>
            </a:endParaRPr>
          </a:p>
        </p:txBody>
      </p:sp>
      <p:pic>
        <p:nvPicPr>
          <p:cNvPr id="7" name="Picture 6"/>
          <p:cNvPicPr>
            <a:picLocks noChangeAspect="1"/>
          </p:cNvPicPr>
          <p:nvPr/>
        </p:nvPicPr>
        <p:blipFill>
          <a:blip r:embed="rId5"/>
          <a:stretch>
            <a:fillRect/>
          </a:stretch>
        </p:blipFill>
        <p:spPr>
          <a:xfrm>
            <a:off x="303444" y="1800583"/>
            <a:ext cx="8238894" cy="2924561"/>
          </a:xfrm>
          <a:prstGeom prst="rect">
            <a:avLst/>
          </a:prstGeom>
        </p:spPr>
      </p:pic>
    </p:spTree>
    <p:extLst>
      <p:ext uri="{BB962C8B-B14F-4D97-AF65-F5344CB8AC3E}">
        <p14:creationId xmlns:p14="http://schemas.microsoft.com/office/powerpoint/2010/main" val="35428361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altLang="ko-KR" dirty="0"/>
              <a:t>64 FFT OFDM for 11ax HE-SIG Symbols</a:t>
            </a:r>
            <a:br>
              <a:rPr lang="en-US" altLang="ko-KR" dirty="0"/>
            </a:br>
            <a:r>
              <a:rPr lang="en-US" altLang="ko-KR" dirty="0"/>
              <a:t>- Scheme 1: </a:t>
            </a:r>
            <a:r>
              <a:rPr lang="en-US" altLang="ko-KR" dirty="0" smtClean="0"/>
              <a:t>Miss Detection</a:t>
            </a:r>
            <a:endParaRPr lang="ko-KR" alt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smtClean="0"/>
              <a:t>Jaeyoung Song, KAIST</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altLang="ko-KR" smtClean="0"/>
              <a:t>January 2015</a:t>
            </a:r>
            <a:endParaRPr lang="en-GB" dirty="0"/>
          </a:p>
        </p:txBody>
      </p:sp>
      <p:sp>
        <p:nvSpPr>
          <p:cNvPr id="9" name="Content Placeholder 2"/>
          <p:cNvSpPr txBox="1">
            <a:spLocks/>
          </p:cNvSpPr>
          <p:nvPr/>
        </p:nvSpPr>
        <p:spPr bwMode="auto">
          <a:xfrm>
            <a:off x="5522452" y="2238074"/>
            <a:ext cx="3378325"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1800" kern="0" dirty="0" smtClean="0"/>
              <a:t>Scheme 1 (</a:t>
            </a:r>
            <a:r>
              <a:rPr lang="en-US" altLang="ko-KR" sz="1800" dirty="0"/>
              <a:t>BPSK – BPSK </a:t>
            </a:r>
            <a:r>
              <a:rPr lang="en-US" altLang="ko-KR" sz="1800" dirty="0" smtClean="0"/>
              <a:t>– QBPSK) </a:t>
            </a:r>
            <a:r>
              <a:rPr lang="en-US" altLang="ko-KR" sz="1800" kern="0" dirty="0" smtClean="0"/>
              <a:t>distinguishes 11n,11ac, and 11a/g data packet with 1</a:t>
            </a:r>
            <a:r>
              <a:rPr lang="en-US" altLang="ko-KR" sz="1800" kern="0" baseline="30000" dirty="0" smtClean="0"/>
              <a:t>st</a:t>
            </a:r>
            <a:r>
              <a:rPr lang="en-US" altLang="ko-KR" sz="1800" kern="0" dirty="0" smtClean="0"/>
              <a:t> symbol, 2</a:t>
            </a:r>
            <a:r>
              <a:rPr lang="en-US" altLang="ko-KR" sz="1800" kern="0" baseline="30000" dirty="0" smtClean="0"/>
              <a:t>nd</a:t>
            </a:r>
            <a:r>
              <a:rPr lang="en-US" altLang="ko-KR" sz="1800" kern="0" dirty="0" smtClean="0"/>
              <a:t> symbol and 3</a:t>
            </a:r>
            <a:r>
              <a:rPr lang="en-US" altLang="ko-KR" sz="1800" kern="0" baseline="30000" dirty="0" smtClean="0"/>
              <a:t>rd</a:t>
            </a:r>
            <a:r>
              <a:rPr lang="en-US" altLang="ko-KR" sz="1800" kern="0" dirty="0" smtClean="0"/>
              <a:t> symbol of HE-SIG, respectively.</a:t>
            </a:r>
          </a:p>
          <a:p>
            <a:pPr>
              <a:buFont typeface="Arial" panose="020B0604020202020204" pitchFamily="34" charset="0"/>
              <a:buChar char="•"/>
            </a:pPr>
            <a:r>
              <a:rPr lang="en-US" altLang="ko-KR" sz="1800" kern="0" dirty="0" smtClean="0"/>
              <a:t>Scheme 1 completes auto-detection one symbol duration later than 11n/11ac auto-detection does</a:t>
            </a:r>
          </a:p>
          <a:p>
            <a:pPr lvl="1">
              <a:buFont typeface="Arial" panose="020B0604020202020204" pitchFamily="34" charset="0"/>
              <a:buChar char="•"/>
            </a:pPr>
            <a:r>
              <a:rPr lang="en-US" altLang="ko-KR" sz="1600" kern="0" dirty="0" smtClean="0"/>
              <a:t>More overhead is needed to buffer at least three symbols</a:t>
            </a:r>
            <a:endParaRPr lang="ko-KR" altLang="en-US" sz="1800" kern="0" dirty="0"/>
          </a:p>
        </p:txBody>
      </p:sp>
      <p:pic>
        <p:nvPicPr>
          <p:cNvPr id="11" name="Picture 10"/>
          <p:cNvPicPr>
            <a:picLocks noChangeAspect="1"/>
          </p:cNvPicPr>
          <p:nvPr/>
        </p:nvPicPr>
        <p:blipFill>
          <a:blip r:embed="rId3"/>
          <a:stretch>
            <a:fillRect/>
          </a:stretch>
        </p:blipFill>
        <p:spPr>
          <a:xfrm>
            <a:off x="312125" y="1875139"/>
            <a:ext cx="5053143" cy="4190900"/>
          </a:xfrm>
          <a:prstGeom prst="rect">
            <a:avLst/>
          </a:prstGeom>
        </p:spPr>
      </p:pic>
    </p:spTree>
    <p:extLst>
      <p:ext uri="{BB962C8B-B14F-4D97-AF65-F5344CB8AC3E}">
        <p14:creationId xmlns:p14="http://schemas.microsoft.com/office/powerpoint/2010/main" val="3088546978"/>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WCSL@ELXKPWVFUVWZY5H8" val="516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4260</TotalTime>
  <Words>1548</Words>
  <Application>Microsoft Macintosh PowerPoint</Application>
  <PresentationFormat>On-screen Show (4:3)</PresentationFormat>
  <Paragraphs>268</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Document</vt:lpstr>
      <vt:lpstr>Considerations on  11ax Auto-detection Methods</vt:lpstr>
      <vt:lpstr>Background (1/2)</vt:lpstr>
      <vt:lpstr>Background(2/2)</vt:lpstr>
      <vt:lpstr>Auto-detection in Legacy and 11ax </vt:lpstr>
      <vt:lpstr>256 FFT OFDM for 11ax HE-SIG Symbols  - Legacy vs. 11ax</vt:lpstr>
      <vt:lpstr>256 FFT OFDM for 11ax HE-SIG Symbols  - 11n vs 11ax</vt:lpstr>
      <vt:lpstr>PowerPoint Presentation</vt:lpstr>
      <vt:lpstr>64 FFT OFDM for 11ax HE-SIG Symbols - Scheme 1: 3-symbol Structure</vt:lpstr>
      <vt:lpstr>64 FFT OFDM for 11ax HE-SIG Symbols - Scheme 1: Miss Detection</vt:lpstr>
      <vt:lpstr>64 FFT OFDM for 11ax HE-SIG Symbols - Scheme 1: False Detection (11ax  11n/ac)</vt:lpstr>
      <vt:lpstr>64 FFT OFDM for 11ax HE-SIG Symbols - Scheme 2 or 3: 2-symbol Structure</vt:lpstr>
      <vt:lpstr>64 FFT OFDM for 11ax HE-SIG Symbols - Scheme 2 or 3: 2-symbol Structure</vt:lpstr>
      <vt:lpstr>64 FFT OFDM for 11ax HE-SIG Symbols - Scheme 2: QBPSK – BPSK </vt:lpstr>
      <vt:lpstr>64 FFT OFDM for 11ax HE-SIG Symbols - Scheme 3: BPSK – BPSK </vt:lpstr>
      <vt:lpstr>Reusing 11ac auto-detection in 2.4 GHz</vt:lpstr>
      <vt:lpstr>Summary</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WCSL-JY</dc:creator>
  <cp:lastModifiedBy>John Son</cp:lastModifiedBy>
  <cp:revision>124</cp:revision>
  <cp:lastPrinted>2015-01-10T07:41:46Z</cp:lastPrinted>
  <dcterms:created xsi:type="dcterms:W3CDTF">2015-01-01T12:11:14Z</dcterms:created>
  <dcterms:modified xsi:type="dcterms:W3CDTF">2015-01-13T15:01:54Z</dcterms:modified>
</cp:coreProperties>
</file>