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36" r:id="rId2"/>
    <p:sldMasterId id="2147483748" r:id="rId3"/>
  </p:sldMasterIdLst>
  <p:notesMasterIdLst>
    <p:notesMasterId r:id="rId26"/>
  </p:notesMasterIdLst>
  <p:handoutMasterIdLst>
    <p:handoutMasterId r:id="rId27"/>
  </p:handoutMasterIdLst>
  <p:sldIdLst>
    <p:sldId id="256" r:id="rId4"/>
    <p:sldId id="370" r:id="rId5"/>
    <p:sldId id="371" r:id="rId6"/>
    <p:sldId id="373" r:id="rId7"/>
    <p:sldId id="372" r:id="rId8"/>
    <p:sldId id="386" r:id="rId9"/>
    <p:sldId id="377" r:id="rId10"/>
    <p:sldId id="375" r:id="rId11"/>
    <p:sldId id="376" r:id="rId12"/>
    <p:sldId id="387" r:id="rId13"/>
    <p:sldId id="378" r:id="rId14"/>
    <p:sldId id="379" r:id="rId15"/>
    <p:sldId id="388" r:id="rId16"/>
    <p:sldId id="380" r:id="rId17"/>
    <p:sldId id="381" r:id="rId18"/>
    <p:sldId id="382" r:id="rId19"/>
    <p:sldId id="389" r:id="rId20"/>
    <p:sldId id="383" r:id="rId21"/>
    <p:sldId id="384" r:id="rId22"/>
    <p:sldId id="385" r:id="rId23"/>
    <p:sldId id="390" r:id="rId24"/>
    <p:sldId id="347" r:id="rId25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13" autoAdjust="0"/>
    <p:restoredTop sz="99115" autoAdjust="0"/>
  </p:normalViewPr>
  <p:slideViewPr>
    <p:cSldViewPr>
      <p:cViewPr varScale="1">
        <p:scale>
          <a:sx n="108" d="100"/>
          <a:sy n="108" d="100"/>
        </p:scale>
        <p:origin x="-1656" y="-1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1" d="100"/>
        <a:sy n="201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i-FI" smtClean="0"/>
              <a:t>doc.: IEEE 802.11-14/0847r1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altLang="ko-KR" smtClean="0"/>
              <a:t>July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John Son, WILUS Institue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fi-FI" smtClean="0"/>
              <a:t>doc.: IEEE 802.11-14/0847r1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ko-KR" smtClean="0"/>
              <a:t>July 2014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John Son, WILUS Institue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fi-FI" smtClean="0"/>
              <a:t>doc.: IEEE 802.11-14/0847r1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ko-KR" smtClean="0"/>
              <a:t>July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John Son, WILUS Institue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fi-FI" smtClean="0"/>
              <a:t>doc.: IEEE 802.11-14/0847r1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altLang="ko-KR" smtClean="0"/>
              <a:t>July 2014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John Son, WILUS Institue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22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marL="0" indent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Jan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Geonjung Ko, WILUS Institute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78583" cy="276999"/>
          </a:xfrm>
          <a:ln/>
        </p:spPr>
        <p:txBody>
          <a:bodyPr/>
          <a:lstStyle>
            <a:lvl1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lvl1pPr>
          </a:lstStyle>
          <a:p>
            <a:r>
              <a:rPr lang="en-US" altLang="ko-KR" smtClean="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rPr>
              <a:t>Jan 2015</a:t>
            </a:r>
            <a:endParaRPr lang="en-GB" dirty="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Geonjung Ko, WILUS Institute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Slide </a:t>
            </a:r>
            <a:fld id="{D0A3039D-220E-2E4B-A32F-653B2816598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923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78583" cy="276999"/>
          </a:xfrm>
          <a:ln/>
        </p:spPr>
        <p:txBody>
          <a:bodyPr/>
          <a:lstStyle>
            <a:lvl1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lvl1pPr>
          </a:lstStyle>
          <a:p>
            <a:r>
              <a:rPr lang="en-US" altLang="ko-KR" smtClean="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rPr>
              <a:t>Jan 2015</a:t>
            </a:r>
            <a:endParaRPr lang="en-GB" dirty="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Geonjung Ko, WILUS Institute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Slide </a:t>
            </a:r>
            <a:fld id="{41917976-4584-804F-812C-3B0AEE3E82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313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78583" cy="276999"/>
          </a:xfrm>
        </p:spPr>
        <p:txBody>
          <a:bodyPr/>
          <a:lstStyle>
            <a:lvl1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lvl1pPr>
          </a:lstStyle>
          <a:p>
            <a:r>
              <a:rPr lang="en-US" altLang="ko-KR" smtClean="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rPr>
              <a:t>Jan 2015</a:t>
            </a:r>
            <a:endParaRPr lang="en-GB" dirty="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Geonjung Ko, WILUS Institute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Slide </a:t>
            </a:r>
            <a:fld id="{A847C7B0-EA6D-A743-8CF2-A52F5B2C8C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443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78583" cy="276999"/>
          </a:xfrm>
        </p:spPr>
        <p:txBody>
          <a:bodyPr/>
          <a:lstStyle>
            <a:lvl1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lvl1pPr>
          </a:lstStyle>
          <a:p>
            <a:r>
              <a:rPr lang="en-US" altLang="ko-KR" smtClean="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rPr>
              <a:t>Jan 2015</a:t>
            </a:r>
            <a:endParaRPr lang="en-GB" dirty="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Geonjung Ko, WILUS Institute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Slide </a:t>
            </a:r>
            <a:fld id="{7C894677-B2B7-E947-8665-6BAA324C5D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828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78583" cy="276999"/>
          </a:xfrm>
        </p:spPr>
        <p:txBody>
          <a:bodyPr/>
          <a:lstStyle>
            <a:lvl1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lvl1pPr>
          </a:lstStyle>
          <a:p>
            <a:r>
              <a:rPr lang="en-US" altLang="ko-KR" smtClean="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rPr>
              <a:t>Jan 2015</a:t>
            </a:r>
            <a:endParaRPr lang="en-GB" dirty="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Geonjung Ko, WILUS Institute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Slide </a:t>
            </a:r>
            <a:fld id="{79A8BAA5-99CA-2F4A-AE93-F1F6E82A3D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914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78583" cy="276999"/>
          </a:xfrm>
        </p:spPr>
        <p:txBody>
          <a:bodyPr/>
          <a:lstStyle>
            <a:lvl1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lvl1pPr>
          </a:lstStyle>
          <a:p>
            <a:r>
              <a:rPr lang="en-US" altLang="ko-KR" smtClean="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rPr>
              <a:t>Jan 2015</a:t>
            </a:r>
            <a:endParaRPr lang="en-GB" dirty="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Geonjung Ko, WILUS Institute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Slide </a:t>
            </a:r>
            <a:fld id="{91215B88-911F-F64A-A560-268D922C68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599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78583" cy="276999"/>
          </a:xfrm>
        </p:spPr>
        <p:txBody>
          <a:bodyPr/>
          <a:lstStyle>
            <a:lvl1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lvl1pPr>
          </a:lstStyle>
          <a:p>
            <a:r>
              <a:rPr lang="en-US" altLang="ko-KR" smtClean="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rPr>
              <a:t>Jan 2015</a:t>
            </a:r>
            <a:endParaRPr lang="en-GB" dirty="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Geonjung Ko, WILUS Institute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Slide </a:t>
            </a:r>
            <a:fld id="{6F7BEA10-D29A-4641-9FFA-5406324E72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41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78583" cy="276999"/>
          </a:xfrm>
        </p:spPr>
        <p:txBody>
          <a:bodyPr/>
          <a:lstStyle>
            <a:lvl1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lvl1pPr>
          </a:lstStyle>
          <a:p>
            <a:r>
              <a:rPr lang="en-US" altLang="ko-KR" smtClean="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rPr>
              <a:t>Jan 2015</a:t>
            </a:r>
            <a:endParaRPr lang="en-GB" dirty="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Geonjung Ko, WILUS Institute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Slide </a:t>
            </a:r>
            <a:fld id="{E8A61389-9F7D-9248-A859-F7C59EB21A1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305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Geonjung Ko, WILUS Institute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Slide </a:t>
            </a:r>
            <a:fld id="{1DA20707-7027-2143-B1E6-24C884050A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78583" cy="276999"/>
          </a:xfrm>
        </p:spPr>
        <p:txBody>
          <a:bodyPr/>
          <a:lstStyle>
            <a:lvl1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lvl1pPr>
          </a:lstStyle>
          <a:p>
            <a:r>
              <a:rPr lang="en-US" altLang="ko-KR" smtClean="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rPr>
              <a:t>Jan 2015</a:t>
            </a:r>
            <a:endParaRPr lang="en-GB" dirty="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545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Geonjung Ko, WILUS Institute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Slide </a:t>
            </a:r>
            <a:fld id="{932E9FFD-435F-C047-AB00-CDE6BAA00D1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78583" cy="276999"/>
          </a:xfrm>
        </p:spPr>
        <p:txBody>
          <a:bodyPr/>
          <a:lstStyle>
            <a:lvl1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lvl1pPr>
          </a:lstStyle>
          <a:p>
            <a:r>
              <a:rPr lang="en-US" altLang="ko-KR" smtClean="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rPr>
              <a:t>Jan 2015</a:t>
            </a:r>
            <a:endParaRPr lang="en-GB" dirty="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665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Geonjung Ko, WILUS Institute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ko-KR" smtClean="0"/>
              <a:t>Jan 2015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Geonjung Ko, WILUS Institute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Slide </a:t>
            </a:r>
            <a:fld id="{5FCE43E3-1916-1C44-870D-14DD047138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78583" cy="276999"/>
          </a:xfrm>
        </p:spPr>
        <p:txBody>
          <a:bodyPr/>
          <a:lstStyle>
            <a:lvl1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lvl1pPr>
          </a:lstStyle>
          <a:p>
            <a:r>
              <a:rPr lang="en-US" altLang="ko-KR" smtClean="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rPr>
              <a:t>Jan 2015</a:t>
            </a:r>
            <a:endParaRPr lang="en-GB" dirty="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370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78583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>
                <a:solidFill>
                  <a:srgbClr val="000000"/>
                </a:solidFill>
              </a:rPr>
              <a:t>Jan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Geonjung Ko, WILUS Institute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Slide </a:t>
            </a:r>
            <a:fld id="{D0A3039D-220E-2E4B-A32F-653B2816598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793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78583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>
                <a:solidFill>
                  <a:srgbClr val="000000"/>
                </a:solidFill>
              </a:rPr>
              <a:t>Jan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Geonjung Ko, WILUS Institute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Slide </a:t>
            </a:r>
            <a:fld id="{41917976-4584-804F-812C-3B0AEE3E82F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068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78583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>
                <a:solidFill>
                  <a:srgbClr val="000000"/>
                </a:solidFill>
              </a:rPr>
              <a:t>Jan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Geonjung Ko, WILUS Institute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Slide </a:t>
            </a:r>
            <a:fld id="{A847C7B0-EA6D-A743-8CF2-A52F5B2C8C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6305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78583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>
                <a:solidFill>
                  <a:srgbClr val="000000"/>
                </a:solidFill>
              </a:rPr>
              <a:t>Jan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Geonjung Ko, WILUS Institute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Slide </a:t>
            </a:r>
            <a:fld id="{7C894677-B2B7-E947-8665-6BAA324C5D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3933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78583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>
                <a:solidFill>
                  <a:srgbClr val="000000"/>
                </a:solidFill>
              </a:rPr>
              <a:t>Jan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Geonjung Ko, WILUS Institute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Slide </a:t>
            </a:r>
            <a:fld id="{79A8BAA5-99CA-2F4A-AE93-F1F6E82A3D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2779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78583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>
                <a:solidFill>
                  <a:srgbClr val="000000"/>
                </a:solidFill>
              </a:rPr>
              <a:t>Jan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Geonjung Ko, WILUS Institute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Slide </a:t>
            </a:r>
            <a:fld id="{91215B88-911F-F64A-A560-268D922C68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5315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78583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>
                <a:solidFill>
                  <a:srgbClr val="000000"/>
                </a:solidFill>
              </a:rPr>
              <a:t>Jan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Geonjung Ko, WILUS Institute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Slide </a:t>
            </a:r>
            <a:fld id="{6F7BEA10-D29A-4641-9FFA-5406324E72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9292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78583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>
                <a:solidFill>
                  <a:srgbClr val="000000"/>
                </a:solidFill>
              </a:rPr>
              <a:t>Jan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Geonjung Ko, WILUS Institute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Slide </a:t>
            </a:r>
            <a:fld id="{E8A61389-9F7D-9248-A859-F7C59EB21A1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0521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78583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>
                <a:solidFill>
                  <a:srgbClr val="000000"/>
                </a:solidFill>
              </a:rPr>
              <a:t>Jan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Geonjung Ko, WILUS Institute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Slide </a:t>
            </a:r>
            <a:fld id="{1DA20707-7027-2143-B1E6-24C884050A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865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Geonjung Ko, WILUS Institute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ko-KR" smtClean="0"/>
              <a:t>Jan 2015</a:t>
            </a:r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78583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>
                <a:solidFill>
                  <a:srgbClr val="000000"/>
                </a:solidFill>
              </a:rPr>
              <a:t>Jan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Geonjung Ko, WILUS Institute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Slide </a:t>
            </a:r>
            <a:fld id="{932E9FFD-435F-C047-AB00-CDE6BAA00D1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2043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78583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>
                <a:solidFill>
                  <a:srgbClr val="000000"/>
                </a:solidFill>
              </a:rPr>
              <a:t>Jan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Geonjung Ko, WILUS Institute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Slide </a:t>
            </a:r>
            <a:fld id="{5FCE43E3-1916-1C44-870D-14DD047138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164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Jan 2015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Geonjung Ko, WILUS Institute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Jan 2015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ja-JP" smtClean="0"/>
              <a:t>Geonjung Ko, WILUS Institute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Jan 2015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ja-JP" smtClean="0"/>
              <a:t>Geonjung Ko, WILUS Institute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Jan 2015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ja-JP" smtClean="0"/>
              <a:t>Geonjung Ko, WILUS Institute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Jan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ja-JP" smtClean="0"/>
              <a:t>Geonjung Ko, WILUS Institute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Jan 2015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ja-JP" smtClean="0"/>
              <a:t>Geonjung Ko, WILUS Institute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ko-KR" smtClean="0"/>
              <a:t>Jan 2015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Geonjung Ko, WILUS Institute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802.11-15/0080r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0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8785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r>
              <a:rPr lang="en-US" altLang="ko-KR" smtClean="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rPr>
              <a:t>Jan 2015</a:t>
            </a:r>
            <a:endParaRPr lang="en-GB" dirty="0">
              <a:solidFill>
                <a:srgbClr val="000000"/>
              </a:solidFill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40588" y="6553200"/>
            <a:ext cx="1339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 defTabSz="914400">
              <a:buClrTx/>
              <a:buSzTx/>
              <a:buFontTx/>
              <a:buNone/>
              <a:defRPr/>
            </a:pPr>
            <a:r>
              <a:rPr lang="en-US" sz="1200" smtClean="0">
                <a:solidFill>
                  <a:srgbClr val="000000"/>
                </a:solidFill>
              </a:rPr>
              <a:t>Geonjung Ko, WILUS Institute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53200"/>
            <a:ext cx="5302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/>
            </a:lvl1pPr>
          </a:lstStyle>
          <a:p>
            <a:pPr defTabSz="914400">
              <a:buClrTx/>
              <a:buSzTx/>
              <a:buFontTx/>
              <a:buNone/>
            </a:pPr>
            <a:r>
              <a:rPr lang="en-US" sz="12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rPr>
              <a:t>Slide </a:t>
            </a:r>
            <a:fld id="{C40C753F-E247-D54D-BEC6-8750DD519478}" type="slidenum">
              <a:rPr lang="en-US" sz="12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rPr>
              <a:pPr defTabSz="914400">
                <a:buClrTx/>
                <a:buSzTx/>
                <a:buFontTx/>
                <a:buNone/>
              </a:pPr>
              <a:t>‹#›</a:t>
            </a:fld>
            <a:endParaRPr lang="en-US" sz="1200" smtClean="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75250" y="333375"/>
            <a:ext cx="3270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indent="0" algn="r" defTabSz="914400">
              <a:buClrTx/>
              <a:buSzTx/>
              <a:buFontTx/>
              <a:buNone/>
              <a:defRPr/>
            </a:pPr>
            <a:r>
              <a:rPr lang="en-US" sz="1800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Arial" charset="0"/>
              </a:rPr>
              <a:t>doc.: IEEE 802.11-11/0061r0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defTabSz="914400">
              <a:buClrTx/>
              <a:buSzTx/>
              <a:buFontTx/>
              <a:buNone/>
              <a:defRPr/>
            </a:pPr>
            <a:endParaRPr lang="en-US" sz="1200">
              <a:solidFill>
                <a:srgbClr val="000000"/>
              </a:solidFill>
              <a:latin typeface="Times New Roman" pitchFamily="18" charset="0"/>
              <a:ea typeface="ＭＳ Ｐゴシック" charset="0"/>
              <a:cs typeface="Arial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55320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12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Arial" charset="0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5532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defTabSz="914400">
              <a:buClrTx/>
              <a:buSzTx/>
              <a:buFontTx/>
              <a:buNone/>
              <a:defRPr/>
            </a:pPr>
            <a:endParaRPr lang="en-US" sz="1200">
              <a:solidFill>
                <a:srgbClr val="000000"/>
              </a:solidFill>
              <a:latin typeface="Times New Roman" pitchFamily="18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39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8785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latin typeface="Times New Roman" pitchFamily="18" charset="0"/>
                <a:ea typeface="+mn-ea"/>
                <a:cs typeface="+mn-cs"/>
              </a:defRPr>
            </a:lvl1pPr>
          </a:lstStyle>
          <a:p>
            <a:pPr defTabSz="914400">
              <a:buClrTx/>
              <a:buSzTx/>
              <a:buFontTx/>
              <a:buNone/>
              <a:defRPr/>
            </a:pPr>
            <a:r>
              <a:rPr lang="en-US" altLang="ko-KR" smtClean="0">
                <a:solidFill>
                  <a:srgbClr val="000000"/>
                </a:solidFill>
              </a:rPr>
              <a:t>Jan 2015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40588" y="6553200"/>
            <a:ext cx="1339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 defTabSz="914400">
              <a:buClrTx/>
              <a:buSzTx/>
              <a:buFontTx/>
              <a:buNone/>
              <a:defRPr/>
            </a:pPr>
            <a:r>
              <a:rPr lang="en-US" sz="1200" smtClean="0">
                <a:solidFill>
                  <a:srgbClr val="000000"/>
                </a:solidFill>
              </a:rPr>
              <a:t>Geonjung Ko, WILUS Institute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53200"/>
            <a:ext cx="5302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/>
            </a:lvl1pPr>
          </a:lstStyle>
          <a:p>
            <a:pPr defTabSz="914400">
              <a:buClrTx/>
              <a:buSzTx/>
              <a:buFontTx/>
              <a:buNone/>
            </a:pPr>
            <a:r>
              <a:rPr lang="en-US" sz="12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rPr>
              <a:t>Slide </a:t>
            </a:r>
            <a:fld id="{C40C753F-E247-D54D-BEC6-8750DD519478}" type="slidenum">
              <a:rPr lang="en-US" sz="120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" charset="0"/>
              </a:rPr>
              <a:pPr defTabSz="914400">
                <a:buClrTx/>
                <a:buSzTx/>
                <a:buFontTx/>
                <a:buNone/>
              </a:pPr>
              <a:t>‹#›</a:t>
            </a:fld>
            <a:endParaRPr lang="en-US" sz="1200" smtClean="0">
              <a:solidFill>
                <a:srgbClr val="000000"/>
              </a:solidFill>
              <a:latin typeface="Times New Roman" charset="0"/>
              <a:ea typeface="ＭＳ Ｐゴシック" charset="0"/>
              <a:cs typeface="Arial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75250" y="333375"/>
            <a:ext cx="3270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indent="0" algn="r" defTabSz="914400">
              <a:buClrTx/>
              <a:buSzTx/>
              <a:buFontTx/>
              <a:buNone/>
              <a:defRPr/>
            </a:pPr>
            <a:r>
              <a:rPr lang="en-US" sz="1800" b="1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Arial" charset="0"/>
              </a:rPr>
              <a:t>doc.: IEEE 802.11-11/0061r0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defTabSz="914400">
              <a:buClrTx/>
              <a:buSzTx/>
              <a:buFontTx/>
              <a:buNone/>
              <a:defRPr/>
            </a:pPr>
            <a:endParaRPr lang="en-US" sz="1200">
              <a:solidFill>
                <a:srgbClr val="000000"/>
              </a:solidFill>
              <a:latin typeface="Times New Roman" pitchFamily="18" charset="0"/>
              <a:ea typeface="ＭＳ Ｐゴシック" charset="0"/>
              <a:cs typeface="Arial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55320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  <a:defRPr/>
            </a:pPr>
            <a:r>
              <a:rPr lang="en-US" sz="1200" dirty="0">
                <a:solidFill>
                  <a:srgbClr val="000000"/>
                </a:solidFill>
                <a:latin typeface="Times New Roman" pitchFamily="18" charset="0"/>
                <a:ea typeface="ＭＳ Ｐゴシック" charset="0"/>
                <a:cs typeface="Arial" charset="0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5532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defTabSz="914400">
              <a:buClrTx/>
              <a:buSzTx/>
              <a:buFontTx/>
              <a:buNone/>
              <a:defRPr/>
            </a:pPr>
            <a:endParaRPr lang="en-US" sz="1200">
              <a:solidFill>
                <a:srgbClr val="000000"/>
              </a:solidFill>
              <a:latin typeface="Times New Roman" pitchFamily="18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08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ko-KR" smtClean="0"/>
              <a:t>Jan 2015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Geonjung Ko, WILUS Institute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r>
              <a:rPr lang="en-US" dirty="0" smtClean="0"/>
              <a:t>MAC Calibration Results</a:t>
            </a: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560" y="1952005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2015-01-12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553848"/>
              </p:ext>
            </p:extLst>
          </p:nvPr>
        </p:nvGraphicFramePr>
        <p:xfrm>
          <a:off x="506413" y="3003550"/>
          <a:ext cx="8097837" cy="283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8" name="Document" r:id="rId4" imgW="8255000" imgH="3009900" progId="Word.Document.8">
                  <p:embed/>
                </p:oleObj>
              </mc:Choice>
              <mc:Fallback>
                <p:oleObj name="Document" r:id="rId4" imgW="8255000" imgH="30099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3" y="3003550"/>
                        <a:ext cx="8097837" cy="283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2420888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Test 1b: Results comparison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Geonjung Ko, WILUS Institute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R" smtClean="0"/>
              <a:t>Jan 2015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93" y="1484784"/>
            <a:ext cx="4367015" cy="26969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484786"/>
            <a:ext cx="4367016" cy="2691916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715907"/>
              </p:ext>
            </p:extLst>
          </p:nvPr>
        </p:nvGraphicFramePr>
        <p:xfrm>
          <a:off x="2051720" y="4108877"/>
          <a:ext cx="5029207" cy="23444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7047"/>
                <a:gridCol w="481520"/>
                <a:gridCol w="481520"/>
                <a:gridCol w="481520"/>
                <a:gridCol w="481520"/>
                <a:gridCol w="481520"/>
                <a:gridCol w="481520"/>
                <a:gridCol w="481520"/>
                <a:gridCol w="481520"/>
              </a:tblGrid>
              <a:tr h="1293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/>
                        <a:t>Configurations</a:t>
                      </a:r>
                      <a:endParaRPr lang="en-US" sz="900" b="0" i="0" u="none" strike="noStrike" dirty="0">
                        <a:latin typeface="Arial Unicode MS"/>
                      </a:endParaRPr>
                    </a:p>
                  </a:txBody>
                  <a:tcPr marL="8106" marR="8106" marT="8106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MCS0 (6.5Mbps)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 Unicode MS"/>
                      </a:endParaRPr>
                    </a:p>
                  </a:txBody>
                  <a:tcPr marL="8106" marR="8106" marT="8106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MCS8 (78Mbps)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 Unicode MS"/>
                      </a:endParaRPr>
                    </a:p>
                  </a:txBody>
                  <a:tcPr marL="8106" marR="8106" marT="8106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2939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/>
                        <a:t>　</a:t>
                      </a:r>
                      <a:endParaRPr lang="zh-CN" altLang="en-US" sz="900" b="0" i="0" u="none" strike="noStrike" dirty="0">
                        <a:latin typeface="Arial Unicode MS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 dirty="0">
                          <a:latin typeface="+mn-lt"/>
                          <a:ea typeface="+mn-ea"/>
                        </a:rPr>
                        <a:t>500</a:t>
                      </a:r>
                      <a:endParaRPr lang="en-US" altLang="zh-CN" sz="900" b="0" i="0" u="none" strike="noStrike" dirty="0">
                        <a:latin typeface="+mn-lt"/>
                        <a:ea typeface="+mn-ea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 dirty="0">
                          <a:latin typeface="+mn-lt"/>
                          <a:ea typeface="+mn-ea"/>
                        </a:rPr>
                        <a:t>1000</a:t>
                      </a:r>
                      <a:endParaRPr lang="en-US" altLang="zh-CN" sz="900" b="0" i="0" u="none" strike="noStrike" dirty="0">
                        <a:latin typeface="+mn-lt"/>
                        <a:ea typeface="+mn-ea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latin typeface="+mn-lt"/>
                          <a:ea typeface="+mn-ea"/>
                        </a:rPr>
                        <a:t>1500</a:t>
                      </a:r>
                      <a:endParaRPr lang="en-US" altLang="zh-CN" sz="900" b="0" i="0" u="none" strike="noStrike">
                        <a:latin typeface="+mn-lt"/>
                        <a:ea typeface="+mn-ea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latin typeface="+mn-lt"/>
                          <a:ea typeface="+mn-ea"/>
                        </a:rPr>
                        <a:t>2000</a:t>
                      </a:r>
                      <a:endParaRPr lang="en-US" altLang="zh-CN" sz="900" b="0" i="0" u="none" strike="noStrike">
                        <a:latin typeface="+mn-lt"/>
                        <a:ea typeface="+mn-ea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latin typeface="+mn-lt"/>
                          <a:ea typeface="+mn-ea"/>
                        </a:rPr>
                        <a:t>500</a:t>
                      </a:r>
                      <a:endParaRPr lang="en-US" altLang="zh-CN" sz="900" b="0" i="0" u="none" strike="noStrike">
                        <a:latin typeface="+mn-lt"/>
                        <a:ea typeface="+mn-ea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latin typeface="+mn-lt"/>
                          <a:ea typeface="+mn-ea"/>
                        </a:rPr>
                        <a:t>1000</a:t>
                      </a:r>
                      <a:endParaRPr lang="en-US" altLang="zh-CN" sz="900" b="0" i="0" u="none" strike="noStrike">
                        <a:latin typeface="+mn-lt"/>
                        <a:ea typeface="+mn-ea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latin typeface="+mn-lt"/>
                          <a:ea typeface="+mn-ea"/>
                        </a:rPr>
                        <a:t>1500</a:t>
                      </a:r>
                      <a:endParaRPr lang="en-US" altLang="zh-CN" sz="900" b="0" i="0" u="none" strike="noStrike">
                        <a:latin typeface="+mn-lt"/>
                        <a:ea typeface="+mn-ea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latin typeface="+mn-lt"/>
                          <a:ea typeface="+mn-ea"/>
                        </a:rPr>
                        <a:t>2000</a:t>
                      </a:r>
                      <a:endParaRPr lang="en-US" altLang="zh-CN" sz="900" b="0" i="0" u="none" strike="noStrike">
                        <a:latin typeface="+mn-lt"/>
                        <a:ea typeface="+mn-ea"/>
                      </a:endParaRPr>
                    </a:p>
                  </a:txBody>
                  <a:tcPr marL="8106" marR="8106" marT="8106" marB="0" anchor="ctr"/>
                </a:tc>
              </a:tr>
              <a:tr h="12939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u="none" strike="noStrike" kern="1200" dirty="0"/>
                        <a:t>Huawei</a:t>
                      </a:r>
                      <a:endParaRPr lang="en-US" altLang="zh-CN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 dirty="0">
                          <a:latin typeface="+mn-lt"/>
                          <a:ea typeface="+mn-ea"/>
                        </a:rPr>
                        <a:t>4.42 </a:t>
                      </a:r>
                      <a:endParaRPr lang="en-US" altLang="zh-CN" sz="900" b="1" i="0" u="none" strike="noStrike" dirty="0">
                        <a:solidFill>
                          <a:srgbClr val="00B050"/>
                        </a:solidFill>
                        <a:latin typeface="+mn-lt"/>
                        <a:ea typeface="+mn-ea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 dirty="0">
                          <a:latin typeface="+mn-lt"/>
                          <a:ea typeface="+mn-ea"/>
                        </a:rPr>
                        <a:t>5.31 </a:t>
                      </a:r>
                      <a:endParaRPr lang="en-US" altLang="zh-CN" sz="900" b="1" i="0" u="none" strike="noStrike" dirty="0">
                        <a:solidFill>
                          <a:srgbClr val="00B050"/>
                        </a:solidFill>
                        <a:latin typeface="+mn-lt"/>
                        <a:ea typeface="+mn-ea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latin typeface="+mn-lt"/>
                          <a:ea typeface="+mn-ea"/>
                        </a:rPr>
                        <a:t>5.66 </a:t>
                      </a:r>
                      <a:endParaRPr lang="en-US" altLang="zh-CN" sz="900" b="1" i="0" u="none" strike="noStrike">
                        <a:solidFill>
                          <a:srgbClr val="00B050"/>
                        </a:solidFill>
                        <a:latin typeface="+mn-lt"/>
                        <a:ea typeface="+mn-ea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latin typeface="+mn-lt"/>
                          <a:ea typeface="+mn-ea"/>
                        </a:rPr>
                        <a:t>5.85 </a:t>
                      </a:r>
                      <a:endParaRPr lang="en-US" altLang="zh-CN" sz="900" b="1" i="0" u="none" strike="noStrike">
                        <a:solidFill>
                          <a:srgbClr val="00B050"/>
                        </a:solidFill>
                        <a:latin typeface="+mn-lt"/>
                        <a:ea typeface="+mn-ea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latin typeface="+mn-lt"/>
                          <a:ea typeface="+mn-ea"/>
                        </a:rPr>
                        <a:t>15.94 </a:t>
                      </a:r>
                      <a:endParaRPr lang="en-US" altLang="zh-CN" sz="900" b="1" i="0" u="none" strike="noStrike">
                        <a:solidFill>
                          <a:srgbClr val="00B050"/>
                        </a:solidFill>
                        <a:latin typeface="+mn-lt"/>
                        <a:ea typeface="+mn-ea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latin typeface="+mn-lt"/>
                          <a:ea typeface="+mn-ea"/>
                        </a:rPr>
                        <a:t>27.07 </a:t>
                      </a:r>
                      <a:endParaRPr lang="en-US" altLang="zh-CN" sz="900" b="1" i="0" u="none" strike="noStrike">
                        <a:solidFill>
                          <a:srgbClr val="00B050"/>
                        </a:solidFill>
                        <a:latin typeface="+mn-lt"/>
                        <a:ea typeface="+mn-ea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latin typeface="+mn-lt"/>
                          <a:ea typeface="+mn-ea"/>
                        </a:rPr>
                        <a:t>34.97 </a:t>
                      </a:r>
                      <a:endParaRPr lang="en-US" altLang="zh-CN" sz="900" b="1" i="0" u="none" strike="noStrike">
                        <a:solidFill>
                          <a:srgbClr val="00B050"/>
                        </a:solidFill>
                        <a:latin typeface="+mn-lt"/>
                        <a:ea typeface="+mn-ea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latin typeface="+mn-lt"/>
                          <a:ea typeface="+mn-ea"/>
                        </a:rPr>
                        <a:t>40.61 </a:t>
                      </a:r>
                      <a:endParaRPr lang="en-US" altLang="zh-CN" sz="900" b="1" i="0" u="none" strike="noStrike">
                        <a:solidFill>
                          <a:srgbClr val="00B050"/>
                        </a:solidFill>
                        <a:latin typeface="+mn-lt"/>
                        <a:ea typeface="+mn-ea"/>
                      </a:endParaRPr>
                    </a:p>
                  </a:txBody>
                  <a:tcPr marL="8106" marR="8106" marT="8106" marB="0" anchor="ctr"/>
                </a:tc>
              </a:tr>
              <a:tr h="1293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/>
                        <a:t>LGE</a:t>
                      </a:r>
                      <a:endParaRPr lang="en-US" sz="900" b="0" i="0" u="none" strike="noStrike" dirty="0">
                        <a:latin typeface="Arial Unicode MS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 dirty="0">
                          <a:latin typeface="+mn-lt"/>
                          <a:ea typeface="+mn-ea"/>
                        </a:rPr>
                        <a:t>4.45</a:t>
                      </a:r>
                      <a:endParaRPr lang="en-US" altLang="zh-CN" sz="900" b="1" i="0" u="none" strike="noStrike" dirty="0">
                        <a:solidFill>
                          <a:srgbClr val="00B050"/>
                        </a:solidFill>
                        <a:latin typeface="+mn-lt"/>
                        <a:ea typeface="+mn-ea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 dirty="0">
                          <a:latin typeface="+mn-lt"/>
                          <a:ea typeface="+mn-ea"/>
                        </a:rPr>
                        <a:t>5.31</a:t>
                      </a:r>
                      <a:endParaRPr lang="en-US" altLang="zh-CN" sz="900" b="1" i="0" u="none" strike="noStrike" dirty="0">
                        <a:solidFill>
                          <a:srgbClr val="00B050"/>
                        </a:solidFill>
                        <a:latin typeface="+mn-lt"/>
                        <a:ea typeface="+mn-ea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 dirty="0">
                          <a:latin typeface="+mn-lt"/>
                          <a:ea typeface="+mn-ea"/>
                        </a:rPr>
                        <a:t>5.66</a:t>
                      </a:r>
                      <a:endParaRPr lang="en-US" altLang="zh-CN" sz="900" b="1" i="0" u="none" strike="noStrike" dirty="0">
                        <a:solidFill>
                          <a:srgbClr val="00B050"/>
                        </a:solidFill>
                        <a:latin typeface="+mn-lt"/>
                        <a:ea typeface="+mn-ea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latin typeface="+mn-lt"/>
                          <a:ea typeface="+mn-ea"/>
                        </a:rPr>
                        <a:t>5.86</a:t>
                      </a:r>
                      <a:endParaRPr lang="en-US" altLang="zh-CN" sz="900" b="1" i="0" u="none" strike="noStrike">
                        <a:solidFill>
                          <a:srgbClr val="00B050"/>
                        </a:solidFill>
                        <a:latin typeface="+mn-lt"/>
                        <a:ea typeface="+mn-ea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 dirty="0">
                          <a:latin typeface="+mn-lt"/>
                          <a:ea typeface="+mn-ea"/>
                        </a:rPr>
                        <a:t>16.2</a:t>
                      </a:r>
                      <a:endParaRPr lang="en-US" altLang="zh-CN" sz="900" b="1" i="0" u="none" strike="noStrike" dirty="0">
                        <a:solidFill>
                          <a:srgbClr val="00B050"/>
                        </a:solidFill>
                        <a:latin typeface="+mn-lt"/>
                        <a:ea typeface="+mn-ea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latin typeface="+mn-lt"/>
                          <a:ea typeface="+mn-ea"/>
                        </a:rPr>
                        <a:t>27.3</a:t>
                      </a:r>
                      <a:endParaRPr lang="en-US" altLang="zh-CN" sz="900" b="1" i="0" u="none" strike="noStrike">
                        <a:solidFill>
                          <a:srgbClr val="00B050"/>
                        </a:solidFill>
                        <a:latin typeface="+mn-lt"/>
                        <a:ea typeface="+mn-ea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latin typeface="+mn-lt"/>
                          <a:ea typeface="+mn-ea"/>
                        </a:rPr>
                        <a:t>35</a:t>
                      </a:r>
                      <a:endParaRPr lang="en-US" altLang="zh-CN" sz="900" b="1" i="0" u="none" strike="noStrike">
                        <a:solidFill>
                          <a:srgbClr val="00B050"/>
                        </a:solidFill>
                        <a:latin typeface="+mn-lt"/>
                        <a:ea typeface="+mn-ea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latin typeface="+mn-lt"/>
                          <a:ea typeface="+mn-ea"/>
                        </a:rPr>
                        <a:t>40.8</a:t>
                      </a:r>
                      <a:endParaRPr lang="en-US" altLang="zh-CN" sz="900" b="1" i="0" u="none" strike="noStrike">
                        <a:solidFill>
                          <a:srgbClr val="00B050"/>
                        </a:solidFill>
                        <a:latin typeface="+mn-lt"/>
                        <a:ea typeface="+mn-ea"/>
                      </a:endParaRPr>
                    </a:p>
                  </a:txBody>
                  <a:tcPr marL="8106" marR="8106" marT="8106" marB="0" anchor="ctr"/>
                </a:tc>
              </a:tr>
              <a:tr h="1306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/>
                        <a:t>Qualcomm</a:t>
                      </a:r>
                      <a:endParaRPr lang="en-US" sz="900" b="0" i="0" u="none" strike="noStrike" dirty="0">
                        <a:latin typeface="Arial Unicode MS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CN" sz="900" u="none" strike="noStrike" dirty="0">
                          <a:latin typeface="+mn-lt"/>
                          <a:ea typeface="+mn-ea"/>
                        </a:rPr>
                        <a:t>4.4</a:t>
                      </a:r>
                      <a:endParaRPr lang="en-US" altLang="zh-CN" sz="900" b="1" i="0" u="none" strike="noStrike" dirty="0">
                        <a:solidFill>
                          <a:srgbClr val="00B050"/>
                        </a:solidFill>
                        <a:latin typeface="+mn-lt"/>
                        <a:ea typeface="+mn-ea"/>
                      </a:endParaRPr>
                    </a:p>
                  </a:txBody>
                  <a:tcPr marL="8106" marR="8106" marT="810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CN" sz="900" u="none" strike="noStrike" dirty="0">
                          <a:latin typeface="+mn-lt"/>
                          <a:ea typeface="+mn-ea"/>
                        </a:rPr>
                        <a:t>5.29</a:t>
                      </a:r>
                      <a:endParaRPr lang="en-US" altLang="zh-CN" sz="900" b="1" i="0" u="none" strike="noStrike" dirty="0">
                        <a:solidFill>
                          <a:srgbClr val="00B050"/>
                        </a:solidFill>
                        <a:latin typeface="+mn-lt"/>
                        <a:ea typeface="+mn-ea"/>
                      </a:endParaRPr>
                    </a:p>
                  </a:txBody>
                  <a:tcPr marL="8106" marR="8106" marT="810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CN" sz="900" u="none" strike="noStrike" dirty="0">
                          <a:latin typeface="+mn-lt"/>
                          <a:ea typeface="+mn-ea"/>
                        </a:rPr>
                        <a:t>5.64</a:t>
                      </a:r>
                      <a:endParaRPr lang="en-US" altLang="zh-CN" sz="900" b="1" i="0" u="none" strike="noStrike" dirty="0">
                        <a:solidFill>
                          <a:srgbClr val="00B050"/>
                        </a:solidFill>
                        <a:latin typeface="+mn-lt"/>
                        <a:ea typeface="+mn-ea"/>
                      </a:endParaRPr>
                    </a:p>
                  </a:txBody>
                  <a:tcPr marL="8106" marR="8106" marT="810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CN" sz="900" u="none" strike="noStrike" dirty="0">
                          <a:latin typeface="+mn-lt"/>
                          <a:ea typeface="+mn-ea"/>
                        </a:rPr>
                        <a:t>5.84</a:t>
                      </a:r>
                      <a:endParaRPr lang="en-US" altLang="zh-CN" sz="900" b="1" i="0" u="none" strike="noStrike" dirty="0">
                        <a:solidFill>
                          <a:srgbClr val="00B050"/>
                        </a:solidFill>
                        <a:latin typeface="+mn-lt"/>
                        <a:ea typeface="+mn-ea"/>
                      </a:endParaRPr>
                    </a:p>
                  </a:txBody>
                  <a:tcPr marL="8106" marR="8106" marT="8106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15.67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26.7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34.56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40.18</a:t>
                      </a:r>
                    </a:p>
                  </a:txBody>
                  <a:tcPr marL="9525" marR="9525" marT="9525" marB="0"/>
                </a:tc>
              </a:tr>
              <a:tr h="13065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MediaTek</a:t>
                      </a:r>
                      <a:endParaRPr lang="en-US" altLang="zh-CN" sz="90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4.40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5.29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5.64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5.84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15.79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26.90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34.62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40.24 </a:t>
                      </a:r>
                    </a:p>
                  </a:txBody>
                  <a:tcPr marL="9525" marR="9525" marT="9525" marB="0" anchor="ctr"/>
                </a:tc>
              </a:tr>
              <a:tr h="13065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Intel</a:t>
                      </a: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5.29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5.64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5.84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15.7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26.8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34.55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40.26</a:t>
                      </a:r>
                    </a:p>
                  </a:txBody>
                  <a:tcPr marL="9525" marR="9525" marT="9525" marB="0"/>
                </a:tc>
              </a:tr>
              <a:tr h="13065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Ericsson</a:t>
                      </a: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4.36</a:t>
                      </a:r>
                      <a:endParaRPr lang="en-US" altLang="zh-CN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5.26</a:t>
                      </a:r>
                      <a:endParaRPr lang="en-US" altLang="zh-CN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5.62</a:t>
                      </a:r>
                      <a:endParaRPr lang="en-US" altLang="zh-CN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5.82</a:t>
                      </a:r>
                      <a:endParaRPr lang="en-US" altLang="zh-CN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15.36</a:t>
                      </a:r>
                      <a:endParaRPr lang="en-US" altLang="zh-CN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26.33</a:t>
                      </a:r>
                      <a:endParaRPr lang="en-US" altLang="zh-CN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34.02</a:t>
                      </a:r>
                      <a:endParaRPr lang="en-US" altLang="zh-CN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40.45</a:t>
                      </a:r>
                      <a:endParaRPr lang="en-US" altLang="zh-CN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</a:tr>
              <a:tr h="13065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Nokia</a:t>
                      </a: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4.40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5.28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5.64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5.83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15.52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26.66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34.12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39.96 </a:t>
                      </a:r>
                    </a:p>
                  </a:txBody>
                  <a:tcPr marL="9525" marR="9525" marT="9525" marB="0" anchor="b"/>
                </a:tc>
              </a:tr>
              <a:tr h="13065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NTT</a:t>
                      </a:r>
                    </a:p>
                  </a:txBody>
                  <a:tcPr marL="8106" marR="8106" marT="8106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4.42 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5.30 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5.67 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5.85 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16.00 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27.10 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34.97 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40.40 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65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Samsung</a:t>
                      </a:r>
                    </a:p>
                  </a:txBody>
                  <a:tcPr marL="8106" marR="8106" marT="8106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4.40</a:t>
                      </a:r>
                      <a:endParaRPr lang="en-US" altLang="zh-CN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5.28</a:t>
                      </a:r>
                      <a:endParaRPr lang="en-US" altLang="zh-CN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5.63</a:t>
                      </a:r>
                      <a:endParaRPr lang="en-US" altLang="zh-CN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5.83</a:t>
                      </a:r>
                      <a:endParaRPr lang="en-US" altLang="zh-CN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15.94</a:t>
                      </a:r>
                      <a:endParaRPr lang="en-US" altLang="zh-CN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27.09</a:t>
                      </a:r>
                      <a:endParaRPr lang="en-US" altLang="zh-CN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34.59</a:t>
                      </a:r>
                      <a:endParaRPr lang="en-US" altLang="zh-CN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40.35</a:t>
                      </a:r>
                      <a:endParaRPr lang="en-US" altLang="zh-CN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65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Broadcom</a:t>
                      </a:r>
                    </a:p>
                  </a:txBody>
                  <a:tcPr marL="8106" marR="8106" marT="8106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4.40</a:t>
                      </a:r>
                      <a:endParaRPr lang="en-US" altLang="zh-CN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5.29</a:t>
                      </a:r>
                      <a:endParaRPr lang="en-US" altLang="zh-CN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5.65</a:t>
                      </a:r>
                      <a:endParaRPr lang="en-US" altLang="zh-CN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5.84</a:t>
                      </a:r>
                      <a:endParaRPr lang="en-US" altLang="zh-CN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15.6</a:t>
                      </a:r>
                      <a:endParaRPr lang="en-US" altLang="zh-CN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26.7</a:t>
                      </a:r>
                      <a:endParaRPr lang="en-US" altLang="zh-CN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34.5</a:t>
                      </a:r>
                      <a:endParaRPr lang="en-US" altLang="zh-CN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40.14</a:t>
                      </a:r>
                      <a:endParaRPr lang="en-US" altLang="zh-CN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65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ZTE</a:t>
                      </a:r>
                    </a:p>
                  </a:txBody>
                  <a:tcPr marL="8106" marR="8106" marT="8106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4.39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5.28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5.64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5.83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15.61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26.61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34.45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40.08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65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Toshiba</a:t>
                      </a:r>
                    </a:p>
                  </a:txBody>
                  <a:tcPr marL="8106" marR="8106" marT="8106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4.42</a:t>
                      </a:r>
                      <a:endParaRPr lang="en-US" altLang="zh-CN" sz="9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5.30</a:t>
                      </a:r>
                      <a:endParaRPr lang="en-US" altLang="zh-CN" sz="9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5.65</a:t>
                      </a:r>
                      <a:endParaRPr lang="en-US" altLang="zh-CN" sz="9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5.85</a:t>
                      </a:r>
                      <a:endParaRPr lang="en-US" altLang="zh-CN" sz="9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15.92</a:t>
                      </a:r>
                      <a:endParaRPr lang="en-US" altLang="zh-CN" sz="9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27.04</a:t>
                      </a:r>
                      <a:endParaRPr lang="en-US" altLang="zh-CN" sz="9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34.94</a:t>
                      </a:r>
                      <a:endParaRPr lang="en-US" altLang="zh-CN" sz="9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40.58</a:t>
                      </a:r>
                      <a:endParaRPr lang="en-US" altLang="zh-CN" sz="9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65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Newracom</a:t>
                      </a:r>
                      <a:endParaRPr lang="en-US" altLang="zh-CN" sz="90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06" marR="8106" marT="8106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4.43</a:t>
                      </a:r>
                      <a:endParaRPr lang="en-US" altLang="zh-CN" sz="9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5.27</a:t>
                      </a:r>
                      <a:endParaRPr lang="en-US" altLang="zh-CN" sz="9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5.62</a:t>
                      </a:r>
                      <a:endParaRPr lang="en-US" altLang="zh-CN" sz="9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5.82</a:t>
                      </a:r>
                      <a:endParaRPr lang="en-US" altLang="zh-CN" sz="9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16.29</a:t>
                      </a:r>
                      <a:endParaRPr lang="en-US" altLang="zh-CN" sz="9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27.06</a:t>
                      </a:r>
                      <a:endParaRPr lang="en-US" altLang="zh-CN" sz="9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34.50</a:t>
                      </a:r>
                      <a:endParaRPr lang="en-US" altLang="zh-CN" sz="9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39.99</a:t>
                      </a:r>
                      <a:endParaRPr lang="en-US" altLang="zh-CN" sz="9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334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WILUS</a:t>
                      </a:r>
                      <a:r>
                        <a:rPr lang="en-US" altLang="ja-JP" sz="9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Institute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4.43 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5.31 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5.66 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5.85 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15.98 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27.23 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34.99 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40.73 </a:t>
                      </a:r>
                    </a:p>
                  </a:txBody>
                  <a:tcPr marL="12700" marR="12700" marT="1270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3113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Test 2a: Deferral Test 1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00808"/>
            <a:ext cx="7770813" cy="4113213"/>
          </a:xfrm>
        </p:spPr>
        <p:txBody>
          <a:bodyPr/>
          <a:lstStyle/>
          <a:p>
            <a:pPr>
              <a:buFont typeface="Arial"/>
              <a:buChar char="•"/>
            </a:pPr>
            <a:endParaRPr kumimoji="1" lang="en-US" altLang="ja-JP" dirty="0" smtClean="0"/>
          </a:p>
          <a:p>
            <a:pPr>
              <a:buFont typeface="Arial"/>
              <a:buChar char="•"/>
            </a:pPr>
            <a:endParaRPr kumimoji="1" lang="en-US" altLang="ja-JP" dirty="0" smtClean="0"/>
          </a:p>
          <a:p>
            <a:pPr marL="0" indent="0"/>
            <a:endParaRPr kumimoji="1" lang="en-US" altLang="ja-JP" dirty="0" smtClean="0"/>
          </a:p>
          <a:p>
            <a:pPr>
              <a:buFont typeface="Arial"/>
              <a:buChar char="•"/>
            </a:pPr>
            <a:r>
              <a:rPr kumimoji="1" lang="en-US" altLang="ja-JP" dirty="0" smtClean="0"/>
              <a:t>Parameter settings</a:t>
            </a:r>
          </a:p>
          <a:p>
            <a:pPr lvl="1">
              <a:buFont typeface="Arial"/>
              <a:buChar char="•"/>
            </a:pPr>
            <a:r>
              <a:rPr kumimoji="1" lang="en-US" altLang="ja-JP" dirty="0" smtClean="0"/>
              <a:t>MSDU length: [0:500:2000Bytes]</a:t>
            </a:r>
          </a:p>
          <a:p>
            <a:pPr lvl="1">
              <a:buFont typeface="Arial"/>
              <a:buChar char="•"/>
            </a:pPr>
            <a:r>
              <a:rPr kumimoji="1" lang="en-US" altLang="ja-JP" dirty="0" smtClean="0"/>
              <a:t>2 MPDU limit</a:t>
            </a:r>
          </a:p>
          <a:p>
            <a:pPr lvl="1">
              <a:buFont typeface="Arial"/>
              <a:buChar char="•"/>
            </a:pPr>
            <a:r>
              <a:rPr kumimoji="1" lang="en-US" altLang="ja-JP" dirty="0" smtClean="0"/>
              <a:t>RTS/CTS [off, on]</a:t>
            </a:r>
          </a:p>
          <a:p>
            <a:pPr lvl="1">
              <a:buFont typeface="Arial"/>
              <a:buChar char="•"/>
            </a:pPr>
            <a:r>
              <a:rPr kumimoji="1" lang="en-US" altLang="ja-JP" dirty="0" smtClean="0"/>
              <a:t>Data MCS = [0]</a:t>
            </a:r>
          </a:p>
          <a:p>
            <a:pPr lvl="1">
              <a:buFont typeface="Arial"/>
              <a:buChar char="•"/>
            </a:pPr>
            <a:r>
              <a:rPr kumimoji="1" lang="en-US" altLang="ja-JP" dirty="0" smtClean="0"/>
              <a:t>RTS/CTS MCS = 0</a:t>
            </a:r>
          </a:p>
          <a:p>
            <a:pPr lvl="1">
              <a:buFont typeface="Arial"/>
              <a:buChar char="•"/>
            </a:pPr>
            <a:r>
              <a:rPr kumimoji="1" lang="en-US" altLang="ja-JP" dirty="0" smtClean="0"/>
              <a:t>ACK MCS = 0</a:t>
            </a:r>
          </a:p>
          <a:p>
            <a:pPr lvl="1">
              <a:buFont typeface="Arial"/>
              <a:buChar char="•"/>
            </a:pPr>
            <a:r>
              <a:rPr kumimoji="1" lang="en-US" altLang="ja-JP" dirty="0" smtClean="0"/>
              <a:t>AIFS=DIFS=34us</a:t>
            </a:r>
          </a:p>
          <a:p>
            <a:pPr lvl="1">
              <a:buFont typeface="Arial"/>
              <a:buChar char="•"/>
            </a:pPr>
            <a:r>
              <a:rPr kumimoji="1" lang="en-US" altLang="ja-JP" dirty="0" err="1" smtClean="0"/>
              <a:t>CWmax</a:t>
            </a:r>
            <a:r>
              <a:rPr kumimoji="1" lang="en-US" altLang="ja-JP" dirty="0" smtClean="0"/>
              <a:t> = 1023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Geonjung Ko, WILUS Institute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R" smtClean="0"/>
              <a:t>Jan 2015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1484784"/>
            <a:ext cx="3666108" cy="14483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59832" y="2852936"/>
            <a:ext cx="32463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solidFill>
                  <a:schemeClr val="tx1"/>
                </a:solidFill>
              </a:rPr>
              <a:t>(AP1 and STA2 are essentially co-located)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510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Test 2a: Throughput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Geonjung Ko, WILUS Institute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R" smtClean="0"/>
              <a:t>Jan 2015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011245"/>
              </p:ext>
            </p:extLst>
          </p:nvPr>
        </p:nvGraphicFramePr>
        <p:xfrm>
          <a:off x="683568" y="2024361"/>
          <a:ext cx="7776864" cy="38529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088"/>
                <a:gridCol w="1584176"/>
                <a:gridCol w="864096"/>
                <a:gridCol w="2304256"/>
                <a:gridCol w="22322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 smtClean="0"/>
                        <a:t>RTS/CTS</a:t>
                      </a:r>
                      <a:endParaRPr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 smtClean="0"/>
                        <a:t>MSDU length</a:t>
                      </a:r>
                    </a:p>
                    <a:p>
                      <a:pPr algn="ctr"/>
                      <a:r>
                        <a:rPr lang="en-US" altLang="ja-JP" b="1" dirty="0" smtClean="0"/>
                        <a:t>[Bytes]</a:t>
                      </a:r>
                      <a:endParaRPr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 smtClean="0"/>
                        <a:t>PER</a:t>
                      </a:r>
                      <a:endParaRPr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 smtClean="0"/>
                        <a:t>Application Throughput</a:t>
                      </a:r>
                    </a:p>
                    <a:p>
                      <a:pPr algn="ctr"/>
                      <a:r>
                        <a:rPr lang="en-US" altLang="ja-JP" b="1" dirty="0" smtClean="0"/>
                        <a:t>[Mbps]</a:t>
                      </a:r>
                      <a:endParaRPr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 smtClean="0"/>
                        <a:t>MAC Throughput</a:t>
                      </a:r>
                    </a:p>
                    <a:p>
                      <a:pPr algn="ctr"/>
                      <a:r>
                        <a:rPr lang="en-US" altLang="ja-JP" b="1" dirty="0" smtClean="0"/>
                        <a:t>[Mbps]</a:t>
                      </a:r>
                      <a:endParaRPr lang="ja-JP" altLang="en-US" b="1" dirty="0"/>
                    </a:p>
                  </a:txBody>
                  <a:tcPr anchor="ctr"/>
                </a:tc>
              </a:tr>
              <a:tr h="368032"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off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500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0.11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4.61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4.97</a:t>
                      </a:r>
                      <a:endParaRPr lang="ja-JP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off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1000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0.11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5.29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5.49</a:t>
                      </a:r>
                      <a:endParaRPr lang="ja-JP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off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1500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0.11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5.55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5.69</a:t>
                      </a:r>
                      <a:endParaRPr lang="ja-JP" altLang="en-US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off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2000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0.12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5.65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5.76</a:t>
                      </a:r>
                      <a:endParaRPr lang="ja-JP" altLang="en-US" dirty="0"/>
                    </a:p>
                  </a:txBody>
                  <a:tcPr anchor="ctr"/>
                </a:tc>
              </a:tr>
              <a:tr h="291592"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on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500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0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4.52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4.87</a:t>
                      </a:r>
                      <a:endParaRPr lang="ja-JP" altLang="en-US" dirty="0"/>
                    </a:p>
                  </a:txBody>
                  <a:tcPr anchor="ctr"/>
                </a:tc>
              </a:tr>
              <a:tr h="217424"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on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1000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0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5.37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5.57</a:t>
                      </a:r>
                      <a:endParaRPr lang="ja-JP" altLang="en-US" dirty="0"/>
                    </a:p>
                  </a:txBody>
                  <a:tcPr anchor="ctr"/>
                </a:tc>
              </a:tr>
              <a:tr h="143256"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on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1500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0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5.71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5.85</a:t>
                      </a:r>
                      <a:endParaRPr lang="ja-JP" altLang="en-US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on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2000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0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5.89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6.00</a:t>
                      </a:r>
                      <a:endParaRPr lang="ja-JP" alt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9912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Test 2a: Results comparison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Geonjung Ko, WILUS Institute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R" smtClean="0"/>
              <a:t>Jan 2015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84784"/>
            <a:ext cx="4464496" cy="27539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658" y="1484784"/>
            <a:ext cx="4492342" cy="2772000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76717"/>
              </p:ext>
            </p:extLst>
          </p:nvPr>
        </p:nvGraphicFramePr>
        <p:xfrm>
          <a:off x="2123728" y="4149080"/>
          <a:ext cx="5029199" cy="23444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7047"/>
                <a:gridCol w="481519"/>
                <a:gridCol w="481519"/>
                <a:gridCol w="481519"/>
                <a:gridCol w="481519"/>
                <a:gridCol w="481519"/>
                <a:gridCol w="481519"/>
                <a:gridCol w="481519"/>
                <a:gridCol w="481519"/>
              </a:tblGrid>
              <a:tr h="1097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/>
                        <a:t>Configurations</a:t>
                      </a:r>
                      <a:endParaRPr lang="en-US" sz="900" b="0" i="0" u="none" strike="noStrike" dirty="0">
                        <a:latin typeface="Arial Unicode MS"/>
                      </a:endParaRPr>
                    </a:p>
                  </a:txBody>
                  <a:tcPr marL="8106" marR="8106" marT="8106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Without RTS/CTS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 Unicode MS"/>
                      </a:endParaRPr>
                    </a:p>
                  </a:txBody>
                  <a:tcPr marL="8106" marR="8106" marT="8106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With RTS/CTS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 Unicode MS"/>
                      </a:endParaRPr>
                    </a:p>
                  </a:txBody>
                  <a:tcPr marL="8106" marR="8106" marT="8106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09795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/>
                        <a:t>　</a:t>
                      </a:r>
                      <a:endParaRPr lang="zh-CN" altLang="en-US" sz="900" b="0" i="0" u="none" strike="noStrike" dirty="0">
                        <a:latin typeface="Arial Unicode MS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latin typeface="+mn-lt"/>
                        </a:rPr>
                        <a:t>500</a:t>
                      </a:r>
                      <a:endParaRPr lang="en-US" altLang="zh-CN" sz="900" b="0" i="0" u="none" strike="noStrike">
                        <a:latin typeface="+mn-lt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latin typeface="+mn-lt"/>
                        </a:rPr>
                        <a:t>1000</a:t>
                      </a:r>
                      <a:endParaRPr lang="en-US" altLang="zh-CN" sz="900" b="0" i="0" u="none" strike="noStrike">
                        <a:latin typeface="+mn-lt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latin typeface="+mn-lt"/>
                        </a:rPr>
                        <a:t>1500</a:t>
                      </a:r>
                      <a:endParaRPr lang="en-US" altLang="zh-CN" sz="900" b="0" i="0" u="none" strike="noStrike">
                        <a:latin typeface="+mn-lt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latin typeface="+mn-lt"/>
                        </a:rPr>
                        <a:t>2000</a:t>
                      </a:r>
                      <a:endParaRPr lang="en-US" altLang="zh-CN" sz="900" b="0" i="0" u="none" strike="noStrike">
                        <a:latin typeface="+mn-lt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latin typeface="+mn-lt"/>
                        </a:rPr>
                        <a:t>500</a:t>
                      </a:r>
                      <a:endParaRPr lang="en-US" altLang="zh-CN" sz="900" b="0" i="0" u="none" strike="noStrike">
                        <a:latin typeface="+mn-lt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latin typeface="+mn-lt"/>
                        </a:rPr>
                        <a:t>1000</a:t>
                      </a:r>
                      <a:endParaRPr lang="en-US" altLang="zh-CN" sz="900" b="0" i="0" u="none" strike="noStrike">
                        <a:latin typeface="+mn-lt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latin typeface="+mn-lt"/>
                        </a:rPr>
                        <a:t>1500</a:t>
                      </a:r>
                      <a:endParaRPr lang="en-US" altLang="zh-CN" sz="900" b="0" i="0" u="none" strike="noStrike">
                        <a:latin typeface="+mn-lt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latin typeface="+mn-lt"/>
                        </a:rPr>
                        <a:t>2000</a:t>
                      </a:r>
                      <a:endParaRPr lang="en-US" altLang="zh-CN" sz="900" b="0" i="0" u="none" strike="noStrike">
                        <a:latin typeface="+mn-lt"/>
                      </a:endParaRPr>
                    </a:p>
                  </a:txBody>
                  <a:tcPr marL="8106" marR="8106" marT="8106" marB="0" anchor="ctr"/>
                </a:tc>
              </a:tr>
              <a:tr h="1097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err="1"/>
                        <a:t>Huawei</a:t>
                      </a:r>
                      <a:endParaRPr lang="en-US" sz="900" b="0" i="0" u="none" strike="noStrike" dirty="0">
                        <a:latin typeface="Arial Unicode MS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latin typeface="+mn-lt"/>
                        </a:rPr>
                        <a:t>4.56 </a:t>
                      </a:r>
                      <a:endParaRPr lang="en-US" altLang="zh-CN" sz="900" b="1" i="0" u="none" strike="noStrike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 dirty="0">
                          <a:latin typeface="+mn-lt"/>
                        </a:rPr>
                        <a:t>5.25 </a:t>
                      </a:r>
                      <a:endParaRPr lang="en-US" altLang="zh-CN" sz="900" b="1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latin typeface="+mn-lt"/>
                        </a:rPr>
                        <a:t>5.51 </a:t>
                      </a:r>
                      <a:endParaRPr lang="en-US" altLang="zh-CN" sz="900" b="1" i="0" u="none" strike="noStrike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latin typeface="+mn-lt"/>
                        </a:rPr>
                        <a:t>5.66 </a:t>
                      </a:r>
                      <a:endParaRPr lang="en-US" altLang="zh-CN" sz="900" b="1" i="0" u="none" strike="noStrike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latin typeface="+mn-lt"/>
                        </a:rPr>
                        <a:t>4.46 </a:t>
                      </a:r>
                      <a:endParaRPr lang="en-US" altLang="zh-CN" sz="900" b="1" i="0" u="none" strike="noStrike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latin typeface="+mn-lt"/>
                        </a:rPr>
                        <a:t>5.33 </a:t>
                      </a:r>
                      <a:endParaRPr lang="en-US" altLang="zh-CN" sz="900" b="1" i="0" u="none" strike="noStrike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latin typeface="+mn-lt"/>
                        </a:rPr>
                        <a:t>5.68 </a:t>
                      </a:r>
                      <a:endParaRPr lang="en-US" altLang="zh-CN" sz="900" b="1" i="0" u="none" strike="noStrike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latin typeface="+mn-lt"/>
                        </a:rPr>
                        <a:t>5.87 </a:t>
                      </a:r>
                      <a:endParaRPr lang="en-US" altLang="zh-CN" sz="900" b="1" i="0" u="none" strike="noStrike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8106" marR="8106" marT="8106" marB="0" anchor="ctr"/>
                </a:tc>
              </a:tr>
              <a:tr h="1097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/>
                        <a:t>LGE</a:t>
                      </a:r>
                      <a:endParaRPr lang="en-US" sz="900" b="0" i="0" u="none" strike="noStrike" dirty="0">
                        <a:latin typeface="Arial Unicode MS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 dirty="0">
                          <a:latin typeface="+mn-lt"/>
                        </a:rPr>
                        <a:t>4.62</a:t>
                      </a:r>
                      <a:endParaRPr lang="en-US" altLang="zh-CN" sz="900" b="1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 dirty="0">
                          <a:latin typeface="+mn-lt"/>
                        </a:rPr>
                        <a:t>5.28</a:t>
                      </a:r>
                      <a:endParaRPr lang="en-US" altLang="zh-CN" sz="900" b="1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 dirty="0">
                          <a:latin typeface="+mn-lt"/>
                        </a:rPr>
                        <a:t>5.54</a:t>
                      </a:r>
                      <a:endParaRPr lang="en-US" altLang="zh-CN" sz="900" b="1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latin typeface="+mn-lt"/>
                        </a:rPr>
                        <a:t>5.66</a:t>
                      </a:r>
                      <a:endParaRPr lang="en-US" altLang="zh-CN" sz="900" b="1" i="0" u="none" strike="noStrike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latin typeface="+mn-lt"/>
                        </a:rPr>
                        <a:t>4.5</a:t>
                      </a:r>
                      <a:endParaRPr lang="en-US" altLang="zh-CN" sz="900" b="1" i="0" u="none" strike="noStrike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latin typeface="+mn-lt"/>
                        </a:rPr>
                        <a:t>5.34</a:t>
                      </a:r>
                      <a:endParaRPr lang="en-US" altLang="zh-CN" sz="900" b="1" i="0" u="none" strike="noStrike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 dirty="0">
                          <a:latin typeface="+mn-lt"/>
                        </a:rPr>
                        <a:t>5.68</a:t>
                      </a:r>
                      <a:endParaRPr lang="en-US" altLang="zh-CN" sz="900" b="1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latin typeface="+mn-lt"/>
                        </a:rPr>
                        <a:t>5.88</a:t>
                      </a:r>
                      <a:endParaRPr lang="en-US" altLang="zh-CN" sz="900" b="1" i="0" u="none" strike="noStrike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8106" marR="8106" marT="8106" marB="0" anchor="ctr"/>
                </a:tc>
              </a:tr>
              <a:tr h="1097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/>
                        <a:t>Qualcomm</a:t>
                      </a:r>
                      <a:endParaRPr lang="en-US" sz="900" b="0" i="0" u="none" strike="noStrike" dirty="0">
                        <a:latin typeface="Arial Unicode MS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CN" sz="900" u="none" strike="noStrike" dirty="0">
                          <a:latin typeface="+mn-lt"/>
                        </a:rPr>
                        <a:t>4.57</a:t>
                      </a:r>
                      <a:endParaRPr lang="en-US" altLang="zh-CN" sz="900" b="1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8106" marR="8106" marT="810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CN" sz="900" u="none" strike="noStrike" dirty="0">
                          <a:latin typeface="+mn-lt"/>
                        </a:rPr>
                        <a:t>5.26</a:t>
                      </a:r>
                      <a:endParaRPr lang="en-US" altLang="zh-CN" sz="900" b="1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8106" marR="8106" marT="810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CN" sz="900" u="none" strike="noStrike" dirty="0">
                          <a:latin typeface="+mn-lt"/>
                        </a:rPr>
                        <a:t>5.53</a:t>
                      </a:r>
                      <a:endParaRPr lang="en-US" altLang="zh-CN" sz="900" b="1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8106" marR="8106" marT="810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CN" sz="900" u="none" strike="noStrike" dirty="0">
                          <a:latin typeface="+mn-lt"/>
                        </a:rPr>
                        <a:t>5.67</a:t>
                      </a:r>
                      <a:endParaRPr lang="en-US" altLang="zh-CN" sz="900" b="1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8106" marR="8106" marT="8106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4.45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5.32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5.67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5.86</a:t>
                      </a:r>
                    </a:p>
                  </a:txBody>
                  <a:tcPr marL="9525" marR="9525" marT="9525" marB="0" anchor="ctr"/>
                </a:tc>
              </a:tr>
              <a:tr h="10979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MediaTek</a:t>
                      </a:r>
                      <a:endParaRPr lang="en-US" sz="900" b="0" i="0" u="none" strike="noStrike" dirty="0">
                        <a:latin typeface="Arial Unicode MS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4.71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5.48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5.78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5.94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4.35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5.24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5.62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5.81 </a:t>
                      </a:r>
                    </a:p>
                  </a:txBody>
                  <a:tcPr marL="9525" marR="9525" marT="9525" marB="0" anchor="ctr"/>
                </a:tc>
              </a:tr>
              <a:tr h="10979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Intel</a:t>
                      </a:r>
                      <a:endParaRPr lang="en-US" altLang="zh-CN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4.52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5.22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5.48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5.62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4.44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5.31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5.67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5.86</a:t>
                      </a:r>
                    </a:p>
                  </a:txBody>
                  <a:tcPr marL="9525" marR="9525" marT="9525" marB="0"/>
                </a:tc>
              </a:tr>
              <a:tr h="10979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Ericsson</a:t>
                      </a:r>
                      <a:endParaRPr lang="en-US" altLang="zh-CN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latin typeface="+mn-lt"/>
                        </a:rPr>
                        <a:t>4.53</a:t>
                      </a:r>
                      <a:endParaRPr lang="zh-CN" sz="900" b="0" i="0" u="none" strike="noStrike" dirty="0"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+mn-lt"/>
                        </a:rPr>
                        <a:t>5.21</a:t>
                      </a:r>
                      <a:endParaRPr lang="zh-CN" sz="900" b="0" i="0" u="none" strike="noStrike"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+mn-lt"/>
                        </a:rPr>
                        <a:t>5.48</a:t>
                      </a:r>
                      <a:endParaRPr lang="zh-CN" sz="900" b="0" i="0" u="none" strike="noStrike"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latin typeface="+mn-lt"/>
                        </a:rPr>
                        <a:t>5.63</a:t>
                      </a:r>
                      <a:endParaRPr lang="zh-CN" sz="900" b="0" i="0" u="none" strike="noStrike" dirty="0"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4.42</a:t>
                      </a:r>
                      <a:endParaRPr lang="en-US" altLang="zh-CN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5.30</a:t>
                      </a:r>
                      <a:endParaRPr lang="en-US" altLang="zh-CN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5.65</a:t>
                      </a:r>
                      <a:endParaRPr lang="en-US" altLang="zh-CN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5.85</a:t>
                      </a:r>
                      <a:endParaRPr lang="en-US" altLang="zh-CN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</a:tr>
              <a:tr h="109795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Nokia</a:t>
                      </a:r>
                      <a:endParaRPr lang="en-US" altLang="zh-CN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9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4.58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9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5.29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9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5.56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9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5.71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9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4.48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9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5.32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9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5.67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9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5.85 </a:t>
                      </a:r>
                    </a:p>
                  </a:txBody>
                  <a:tcPr marL="9525" marR="9525" marT="9525" marB="0" anchor="b"/>
                </a:tc>
              </a:tr>
              <a:tr h="99337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NTT</a:t>
                      </a:r>
                      <a:endParaRPr lang="en-US" altLang="zh-CN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06" marR="8106" marT="8106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4.58 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5.25 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5.45 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5.66 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4.49 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5.35 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5.70 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5.88 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337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Samsung</a:t>
                      </a:r>
                      <a:endParaRPr lang="en-US" altLang="zh-CN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06" marR="8106" marT="8106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4.58</a:t>
                      </a:r>
                      <a:endParaRPr lang="en-US" altLang="zh-CN" sz="9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5.27</a:t>
                      </a:r>
                      <a:endParaRPr lang="en-US" altLang="zh-CN" sz="9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5.53</a:t>
                      </a:r>
                      <a:endParaRPr lang="en-US" altLang="zh-CN" sz="9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5.67</a:t>
                      </a:r>
                      <a:endParaRPr lang="en-US" altLang="zh-CN" sz="9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4.45</a:t>
                      </a:r>
                      <a:endParaRPr lang="en-US" altLang="zh-CN" sz="9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5.31</a:t>
                      </a:r>
                      <a:endParaRPr lang="en-US" altLang="zh-CN" sz="9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5.67</a:t>
                      </a:r>
                      <a:endParaRPr lang="en-US" altLang="zh-CN" sz="9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5.86</a:t>
                      </a:r>
                      <a:endParaRPr lang="en-US" altLang="zh-CN" sz="9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337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Broadcom</a:t>
                      </a:r>
                      <a:endParaRPr lang="en-US" altLang="zh-CN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06" marR="8106" marT="8106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4.52</a:t>
                      </a:r>
                      <a:endParaRPr lang="en-US" altLang="zh-CN" sz="9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5.23</a:t>
                      </a:r>
                      <a:endParaRPr lang="en-US" altLang="zh-CN" sz="9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5.47</a:t>
                      </a:r>
                      <a:endParaRPr lang="en-US" altLang="zh-CN" sz="9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5.61</a:t>
                      </a:r>
                      <a:endParaRPr lang="en-US" altLang="zh-CN" sz="9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4.44</a:t>
                      </a:r>
                      <a:endParaRPr lang="en-US" altLang="zh-CN" sz="9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5.32</a:t>
                      </a:r>
                      <a:endParaRPr lang="en-US" altLang="zh-CN" sz="9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5.67</a:t>
                      </a:r>
                      <a:endParaRPr lang="en-US" altLang="zh-CN" sz="9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5.86</a:t>
                      </a:r>
                      <a:endParaRPr lang="en-US" altLang="zh-CN" sz="9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337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ZTE</a:t>
                      </a:r>
                      <a:endParaRPr lang="en-US" altLang="zh-CN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06" marR="8106" marT="8106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4.56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5.25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5.51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5.65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4.39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5.29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5.63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5.82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337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Toshiba</a:t>
                      </a:r>
                      <a:endParaRPr lang="en-US" altLang="zh-CN" sz="9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06" marR="8106" marT="8106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4.52</a:t>
                      </a:r>
                      <a:endParaRPr lang="en-US" altLang="zh-CN" sz="9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5.21</a:t>
                      </a:r>
                      <a:endParaRPr lang="en-US" altLang="zh-CN" sz="9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5.48</a:t>
                      </a:r>
                      <a:endParaRPr lang="en-US" altLang="zh-CN" sz="9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5.62</a:t>
                      </a:r>
                      <a:endParaRPr lang="en-US" altLang="zh-CN" sz="9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4.42</a:t>
                      </a:r>
                      <a:endParaRPr lang="en-US" altLang="zh-CN" sz="9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5.30</a:t>
                      </a:r>
                      <a:endParaRPr lang="en-US" altLang="zh-CN" sz="9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5.66</a:t>
                      </a:r>
                      <a:endParaRPr lang="en-US" altLang="zh-CN" sz="9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5.85</a:t>
                      </a:r>
                      <a:endParaRPr lang="en-US" altLang="zh-CN" sz="9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4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Newracom</a:t>
                      </a:r>
                      <a:endParaRPr lang="en-US" altLang="zh-CN" sz="9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06" marR="8106" marT="8106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4.80</a:t>
                      </a:r>
                      <a:endParaRPr lang="en-US" altLang="zh-CN" sz="9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5.49</a:t>
                      </a:r>
                      <a:endParaRPr lang="en-US" altLang="zh-CN" sz="9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5.77</a:t>
                      </a:r>
                      <a:endParaRPr lang="en-US" altLang="zh-CN" sz="9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5.93</a:t>
                      </a:r>
                      <a:endParaRPr lang="en-US" altLang="zh-CN" sz="9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4.39</a:t>
                      </a:r>
                      <a:endParaRPr lang="en-US" altLang="zh-CN" sz="9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5.22</a:t>
                      </a:r>
                      <a:endParaRPr lang="en-US" altLang="zh-CN" sz="9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5.57</a:t>
                      </a:r>
                      <a:endParaRPr lang="en-US" altLang="zh-CN" sz="9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5.77</a:t>
                      </a:r>
                      <a:endParaRPr lang="en-US" altLang="zh-CN" sz="9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WILUS</a:t>
                      </a:r>
                      <a:r>
                        <a:rPr lang="en-US" altLang="ja-JP" sz="9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Institute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4.61 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5.29 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5.55 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5.65 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4.52 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5.37 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ja-JP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5.71 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5.89 </a:t>
                      </a:r>
                    </a:p>
                  </a:txBody>
                  <a:tcPr marL="12700" marR="12700" marT="1270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3113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Test 2b: Deferral Test 2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endParaRPr kumimoji="1" lang="en-US" altLang="ja-JP" dirty="0" smtClean="0"/>
          </a:p>
          <a:p>
            <a:pPr>
              <a:buFont typeface="Arial"/>
              <a:buChar char="•"/>
            </a:pPr>
            <a:endParaRPr kumimoji="1" lang="en-US" altLang="ja-JP" dirty="0"/>
          </a:p>
          <a:p>
            <a:pPr>
              <a:buFont typeface="Arial"/>
              <a:buChar char="•"/>
            </a:pPr>
            <a:endParaRPr kumimoji="1" lang="en-US" altLang="ja-JP" dirty="0" smtClean="0"/>
          </a:p>
          <a:p>
            <a:pPr>
              <a:buFont typeface="Arial"/>
              <a:buChar char="•"/>
            </a:pPr>
            <a:r>
              <a:rPr kumimoji="1" lang="en-US" altLang="ja-JP" dirty="0" smtClean="0"/>
              <a:t>Parameter settings</a:t>
            </a:r>
          </a:p>
          <a:p>
            <a:pPr lvl="1">
              <a:buFont typeface="Arial"/>
              <a:buChar char="•"/>
            </a:pPr>
            <a:r>
              <a:rPr kumimoji="1" lang="en-US" altLang="ja-JP" dirty="0" smtClean="0"/>
              <a:t>MSDU length: [1500Bytes]</a:t>
            </a:r>
          </a:p>
          <a:p>
            <a:pPr lvl="1">
              <a:buFont typeface="Arial"/>
              <a:buChar char="•"/>
            </a:pPr>
            <a:r>
              <a:rPr kumimoji="1" lang="en-US" altLang="ja-JP" dirty="0" smtClean="0"/>
              <a:t>2 MPDU limit</a:t>
            </a:r>
          </a:p>
          <a:p>
            <a:pPr lvl="1">
              <a:buFont typeface="Arial"/>
              <a:buChar char="•"/>
            </a:pPr>
            <a:r>
              <a:rPr kumimoji="1" lang="en-US" altLang="ja-JP" dirty="0" smtClean="0"/>
              <a:t>RTS/CTS [off]</a:t>
            </a:r>
          </a:p>
          <a:p>
            <a:pPr lvl="1">
              <a:buFont typeface="Arial"/>
              <a:buChar char="•"/>
            </a:pPr>
            <a:r>
              <a:rPr kumimoji="1" lang="en-US" altLang="ja-JP" dirty="0" smtClean="0"/>
              <a:t>Data MCS = [0,8]</a:t>
            </a:r>
          </a:p>
          <a:p>
            <a:pPr lvl="1">
              <a:buFont typeface="Arial"/>
              <a:buChar char="•"/>
            </a:pPr>
            <a:r>
              <a:rPr kumimoji="1" lang="en-US" altLang="ja-JP" dirty="0" smtClean="0"/>
              <a:t>ACK MCS = 0</a:t>
            </a:r>
          </a:p>
          <a:p>
            <a:pPr lvl="1">
              <a:buFont typeface="Arial"/>
              <a:buChar char="•"/>
            </a:pPr>
            <a:r>
              <a:rPr kumimoji="1" lang="en-US" altLang="ja-JP" dirty="0" smtClean="0"/>
              <a:t>AIFS=DIFS=34us</a:t>
            </a:r>
          </a:p>
          <a:p>
            <a:pPr lvl="1">
              <a:buFont typeface="Arial"/>
              <a:buChar char="•"/>
            </a:pPr>
            <a:r>
              <a:rPr kumimoji="1" lang="en-US" altLang="ja-JP" dirty="0" err="1" smtClean="0"/>
              <a:t>CWmax</a:t>
            </a:r>
            <a:r>
              <a:rPr kumimoji="1" lang="en-US" altLang="ja-JP" dirty="0" smtClean="0"/>
              <a:t> = 1023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Geonjung Ko, WILUS Institute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R" smtClean="0"/>
              <a:t>Jan 2015</a:t>
            </a:r>
            <a:endParaRPr lang="en-GB" dirty="0"/>
          </a:p>
        </p:txBody>
      </p:sp>
      <p:grpSp>
        <p:nvGrpSpPr>
          <p:cNvPr id="7" name="组合 26"/>
          <p:cNvGrpSpPr/>
          <p:nvPr/>
        </p:nvGrpSpPr>
        <p:grpSpPr>
          <a:xfrm>
            <a:off x="1752600" y="1752600"/>
            <a:ext cx="5943600" cy="1295400"/>
            <a:chOff x="1295400" y="1981200"/>
            <a:chExt cx="5943600" cy="1295400"/>
          </a:xfrm>
        </p:grpSpPr>
        <p:sp>
          <p:nvSpPr>
            <p:cNvPr id="8" name="Oval 263"/>
            <p:cNvSpPr>
              <a:spLocks noChangeArrowheads="1"/>
            </p:cNvSpPr>
            <p:nvPr/>
          </p:nvSpPr>
          <p:spPr bwMode="auto">
            <a:xfrm>
              <a:off x="3695823" y="2683453"/>
              <a:ext cx="583575" cy="593147"/>
            </a:xfrm>
            <a:prstGeom prst="ellipse">
              <a:avLst/>
            </a:prstGeom>
            <a:solidFill>
              <a:srgbClr val="DDD8C2"/>
            </a:solidFill>
            <a:ln w="9525">
              <a:solidFill>
                <a:srgbClr val="4579B8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9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STA 1</a:t>
              </a:r>
              <a:endParaRPr kumimoji="0" lang="en-US" altLang="ko-K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9" name="Oval 264"/>
            <p:cNvSpPr>
              <a:spLocks noChangeArrowheads="1"/>
            </p:cNvSpPr>
            <p:nvPr/>
          </p:nvSpPr>
          <p:spPr bwMode="auto">
            <a:xfrm>
              <a:off x="6580011" y="2275698"/>
              <a:ext cx="658989" cy="593147"/>
            </a:xfrm>
            <a:prstGeom prst="ellipse">
              <a:avLst/>
            </a:prstGeom>
            <a:gradFill rotWithShape="1">
              <a:gsLst>
                <a:gs pos="0">
                  <a:srgbClr val="2C5D98"/>
                </a:gs>
                <a:gs pos="80000">
                  <a:srgbClr val="3C7BC7"/>
                </a:gs>
                <a:gs pos="100000">
                  <a:srgbClr val="3A7CCB"/>
                </a:gs>
              </a:gsLst>
              <a:lin ang="16200000"/>
            </a:gradFill>
            <a:ln w="9525">
              <a:solidFill>
                <a:srgbClr val="4579B8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AP 2</a:t>
              </a:r>
              <a:endParaRPr kumimoji="0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0" name="Oval 265"/>
            <p:cNvSpPr>
              <a:spLocks noChangeArrowheads="1"/>
            </p:cNvSpPr>
            <p:nvPr/>
          </p:nvSpPr>
          <p:spPr bwMode="auto">
            <a:xfrm>
              <a:off x="1295400" y="2460959"/>
              <a:ext cx="610196" cy="593147"/>
            </a:xfrm>
            <a:prstGeom prst="ellipse">
              <a:avLst/>
            </a:prstGeom>
            <a:gradFill rotWithShape="1">
              <a:gsLst>
                <a:gs pos="0">
                  <a:srgbClr val="2C5D98"/>
                </a:gs>
                <a:gs pos="80000">
                  <a:srgbClr val="3C7BC7"/>
                </a:gs>
                <a:gs pos="100000">
                  <a:srgbClr val="3A7CCB"/>
                </a:gs>
              </a:gsLst>
              <a:lin ang="16200000"/>
            </a:gradFill>
            <a:ln w="9525">
              <a:solidFill>
                <a:srgbClr val="4579B8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AP1</a:t>
              </a:r>
              <a:endParaRPr kumimoji="0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1" name="Oval 266"/>
            <p:cNvSpPr>
              <a:spLocks noChangeArrowheads="1"/>
            </p:cNvSpPr>
            <p:nvPr/>
          </p:nvSpPr>
          <p:spPr bwMode="auto">
            <a:xfrm>
              <a:off x="3540720" y="2059430"/>
              <a:ext cx="609102" cy="593147"/>
            </a:xfrm>
            <a:prstGeom prst="ellipse">
              <a:avLst/>
            </a:prstGeom>
            <a:solidFill>
              <a:srgbClr val="DDD8C2"/>
            </a:solidFill>
            <a:ln w="9525">
              <a:solidFill>
                <a:srgbClr val="4579B8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STA 2</a:t>
              </a:r>
              <a:endParaRPr kumimoji="0" lang="en-US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2" name="Straight Arrow Connector 267"/>
            <p:cNvSpPr>
              <a:spLocks noChangeShapeType="1"/>
            </p:cNvSpPr>
            <p:nvPr/>
          </p:nvSpPr>
          <p:spPr bwMode="auto">
            <a:xfrm>
              <a:off x="4149823" y="2356003"/>
              <a:ext cx="2430189" cy="269718"/>
            </a:xfrm>
            <a:prstGeom prst="straightConnector1">
              <a:avLst/>
            </a:prstGeom>
            <a:noFill/>
            <a:ln w="25400">
              <a:solidFill>
                <a:srgbClr val="4F81BD"/>
              </a:solidFill>
              <a:round/>
              <a:headEnd type="arrow" w="med" len="med"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3" name="Straight Arrow Connector 268"/>
            <p:cNvSpPr>
              <a:spLocks noChangeShapeType="1"/>
            </p:cNvSpPr>
            <p:nvPr/>
          </p:nvSpPr>
          <p:spPr bwMode="auto">
            <a:xfrm flipH="1" flipV="1">
              <a:off x="1813261" y="2757532"/>
              <a:ext cx="1882562" cy="222495"/>
            </a:xfrm>
            <a:prstGeom prst="straightConnector1">
              <a:avLst/>
            </a:prstGeom>
            <a:noFill/>
            <a:ln w="25400">
              <a:solidFill>
                <a:srgbClr val="4F81BD"/>
              </a:solidFill>
              <a:round/>
              <a:headEnd type="arrow" w="med" len="med"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4" name="TextBox 16"/>
            <p:cNvSpPr txBox="1">
              <a:spLocks noChangeArrowheads="1"/>
            </p:cNvSpPr>
            <p:nvPr/>
          </p:nvSpPr>
          <p:spPr bwMode="auto">
            <a:xfrm>
              <a:off x="4531844" y="1981200"/>
              <a:ext cx="957599" cy="644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5" name="TextBox 17"/>
            <p:cNvSpPr txBox="1">
              <a:spLocks noChangeArrowheads="1"/>
            </p:cNvSpPr>
            <p:nvPr/>
          </p:nvSpPr>
          <p:spPr bwMode="auto">
            <a:xfrm>
              <a:off x="2599359" y="2275698"/>
              <a:ext cx="712100" cy="481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0391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Test 2b: Deferral Test 2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76027"/>
            <a:ext cx="7770813" cy="411321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kumimoji="1" lang="en-US" altLang="ja-JP" dirty="0" smtClean="0"/>
              <a:t>Assumptions</a:t>
            </a:r>
          </a:p>
          <a:p>
            <a:pPr lvl="1">
              <a:buFont typeface="Arial"/>
              <a:buChar char="•"/>
            </a:pPr>
            <a:r>
              <a:rPr kumimoji="1" lang="en-US" altLang="ja-JP" sz="1800" dirty="0" smtClean="0"/>
              <a:t>AP1 and AP2 can not hear each other.</a:t>
            </a:r>
          </a:p>
          <a:p>
            <a:pPr lvl="2">
              <a:buFont typeface="Arial"/>
              <a:buChar char="•"/>
            </a:pPr>
            <a:r>
              <a:rPr kumimoji="1" lang="en-US" altLang="ja-JP" sz="1600" dirty="0" smtClean="0"/>
              <a:t>Interference Assumptions</a:t>
            </a:r>
          </a:p>
          <a:p>
            <a:pPr lvl="3">
              <a:buFont typeface="Arial"/>
              <a:buChar char="•"/>
            </a:pPr>
            <a:r>
              <a:rPr kumimoji="1" lang="en-US" altLang="ja-JP" sz="1400" dirty="0" smtClean="0"/>
              <a:t>If any part of an MPDU sees interference, that MPDU should fail.</a:t>
            </a:r>
          </a:p>
          <a:p>
            <a:pPr lvl="3">
              <a:buFont typeface="Arial"/>
              <a:buChar char="•"/>
            </a:pPr>
            <a:r>
              <a:rPr kumimoji="1" lang="en-US" altLang="ja-JP" sz="1400" dirty="0" smtClean="0"/>
              <a:t>If any part of a data preamble sees interference, all MPDUs should fail.</a:t>
            </a:r>
          </a:p>
          <a:p>
            <a:pPr lvl="3">
              <a:buFont typeface="Arial"/>
              <a:buChar char="•"/>
            </a:pPr>
            <a:r>
              <a:rPr kumimoji="1" lang="en-US" altLang="ja-JP" sz="1400" dirty="0" smtClean="0"/>
              <a:t>If an MPDU, or data preamble sees no interference, it should pass.</a:t>
            </a:r>
          </a:p>
          <a:p>
            <a:pPr lvl="3">
              <a:buFont typeface="Arial"/>
              <a:buChar char="•"/>
            </a:pPr>
            <a:r>
              <a:rPr kumimoji="1" lang="en-US" altLang="ja-JP" sz="1400" dirty="0" smtClean="0"/>
              <a:t>If an ACK overlaps with the transmission of an OBSS AP, the PER on the ACK should be 0. (i.e. the ACK should pass)</a:t>
            </a:r>
          </a:p>
          <a:p>
            <a:pPr lvl="2">
              <a:buFont typeface="Arial"/>
              <a:buChar char="•"/>
            </a:pPr>
            <a:r>
              <a:rPr kumimoji="1" lang="en-US" altLang="ja-JP" sz="1600" dirty="0" err="1" smtClean="0"/>
              <a:t>Backoff</a:t>
            </a:r>
            <a:endParaRPr kumimoji="1" lang="en-US" altLang="ja-JP" sz="1600" dirty="0" smtClean="0"/>
          </a:p>
          <a:p>
            <a:pPr lvl="3">
              <a:buFont typeface="Arial"/>
              <a:buChar char="•"/>
            </a:pPr>
            <a:r>
              <a:rPr kumimoji="1" lang="en-US" altLang="ja-JP" sz="1400" dirty="0" smtClean="0"/>
              <a:t>If no ACK is received, the transmitter should double its CW.</a:t>
            </a:r>
          </a:p>
          <a:p>
            <a:pPr lvl="3">
              <a:buFont typeface="Arial"/>
              <a:buChar char="•"/>
            </a:pPr>
            <a:r>
              <a:rPr kumimoji="1" lang="en-US" altLang="ja-JP" sz="1400" dirty="0" smtClean="0"/>
              <a:t>If an ACK is received, the transmitter should reset its CW.</a:t>
            </a:r>
          </a:p>
          <a:p>
            <a:pPr lvl="3">
              <a:buFont typeface="Arial"/>
              <a:buChar char="•"/>
            </a:pPr>
            <a:r>
              <a:rPr kumimoji="1" lang="en-US" altLang="ja-JP" sz="1400" dirty="0" smtClean="0"/>
              <a:t>If no MPDUs are decoded, no ACK should be sent.</a:t>
            </a:r>
          </a:p>
          <a:p>
            <a:pPr lvl="3">
              <a:buFont typeface="Arial"/>
              <a:buChar char="•"/>
            </a:pPr>
            <a:r>
              <a:rPr kumimoji="1" lang="en-US" altLang="ja-JP" sz="1400" dirty="0" smtClean="0"/>
              <a:t>After 10 missing ACKs, the CW should be reset.</a:t>
            </a:r>
          </a:p>
          <a:p>
            <a:pPr lvl="2">
              <a:buFont typeface="Arial"/>
              <a:buChar char="•"/>
            </a:pPr>
            <a:r>
              <a:rPr kumimoji="1" lang="en-US" altLang="ja-JP" sz="1600" dirty="0" smtClean="0"/>
              <a:t>PER definition</a:t>
            </a:r>
          </a:p>
          <a:p>
            <a:pPr lvl="3">
              <a:buFont typeface="Arial"/>
              <a:buChar char="•"/>
            </a:pPr>
            <a:r>
              <a:rPr kumimoji="1" lang="en-US" altLang="ja-JP" sz="1400" dirty="0" smtClean="0"/>
              <a:t>PER = 1 – </a:t>
            </a:r>
            <a:r>
              <a:rPr kumimoji="1" lang="en-US" altLang="ja-JP" sz="1400" dirty="0" err="1" smtClean="0"/>
              <a:t>Acked</a:t>
            </a:r>
            <a:r>
              <a:rPr kumimoji="1" lang="en-US" altLang="ja-JP" sz="1400" dirty="0" smtClean="0"/>
              <a:t> data MPDUs/Total data MPDUs sent</a:t>
            </a:r>
          </a:p>
          <a:p>
            <a:pPr lvl="4">
              <a:buFont typeface="Arial"/>
              <a:buChar char="•"/>
            </a:pPr>
            <a:r>
              <a:rPr kumimoji="1" lang="en-US" altLang="ja-JP" sz="1400" dirty="0" smtClean="0"/>
              <a:t>TPUT can be computed from number of successfully </a:t>
            </a:r>
            <a:r>
              <a:rPr kumimoji="1" lang="en-US" altLang="ja-JP" sz="1400" dirty="0" err="1" smtClean="0"/>
              <a:t>ACKed</a:t>
            </a:r>
            <a:r>
              <a:rPr kumimoji="1" lang="en-US" altLang="ja-JP" sz="1400" dirty="0" smtClean="0"/>
              <a:t> MPDUs and the total time.</a:t>
            </a:r>
          </a:p>
          <a:p>
            <a:pPr lvl="4">
              <a:buFont typeface="Arial"/>
              <a:buChar char="•"/>
            </a:pPr>
            <a:r>
              <a:rPr kumimoji="1" lang="en-US" altLang="ja-JP" sz="1400" dirty="0" err="1" smtClean="0"/>
              <a:t>ACKed</a:t>
            </a:r>
            <a:r>
              <a:rPr kumimoji="1" lang="en-US" altLang="ja-JP" sz="1400" dirty="0" smtClean="0"/>
              <a:t> data MPDUs are measured by the transmitters.</a:t>
            </a:r>
            <a:endParaRPr kumimoji="1" lang="en-US" altLang="ja-JP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Geonjung Ko, WILUS Institute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R" smtClean="0"/>
              <a:t>Jan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705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Test 2b: Throughput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Geonjung Ko, WILUS Institute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R" smtClean="0"/>
              <a:t>Jan 2015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284113"/>
              </p:ext>
            </p:extLst>
          </p:nvPr>
        </p:nvGraphicFramePr>
        <p:xfrm>
          <a:off x="683568" y="2780928"/>
          <a:ext cx="7776864" cy="16532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088"/>
                <a:gridCol w="1584176"/>
                <a:gridCol w="864096"/>
                <a:gridCol w="2304256"/>
                <a:gridCol w="22322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 smtClean="0"/>
                        <a:t>RTS/CTS</a:t>
                      </a:r>
                      <a:endParaRPr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 smtClean="0"/>
                        <a:t>MCS</a:t>
                      </a:r>
                      <a:endParaRPr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 smtClean="0"/>
                        <a:t>PER</a:t>
                      </a:r>
                      <a:endParaRPr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 smtClean="0"/>
                        <a:t>Application Throughput</a:t>
                      </a:r>
                    </a:p>
                    <a:p>
                      <a:pPr algn="ctr"/>
                      <a:r>
                        <a:rPr lang="en-US" altLang="ja-JP" b="1" dirty="0" smtClean="0"/>
                        <a:t>[Mbps]</a:t>
                      </a:r>
                      <a:endParaRPr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 smtClean="0"/>
                        <a:t>MAC Throughput</a:t>
                      </a:r>
                    </a:p>
                    <a:p>
                      <a:pPr algn="ctr"/>
                      <a:r>
                        <a:rPr lang="en-US" altLang="ja-JP" b="1" dirty="0" smtClean="0"/>
                        <a:t>[Mbps]</a:t>
                      </a:r>
                      <a:endParaRPr lang="ja-JP" altLang="en-US" b="1" dirty="0"/>
                    </a:p>
                  </a:txBody>
                  <a:tcPr anchor="ctr"/>
                </a:tc>
              </a:tr>
              <a:tr h="368032"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off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0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0.88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1.02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1.04</a:t>
                      </a:r>
                      <a:endParaRPr lang="ja-JP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off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8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0.31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34.30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35.15</a:t>
                      </a:r>
                      <a:endParaRPr lang="ja-JP" alt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6405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Test 2b: Results comparison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Geonjung Ko, WILUS Institute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R" smtClean="0"/>
              <a:t>Jan 2015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204864"/>
            <a:ext cx="5373307" cy="3259956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196961"/>
              </p:ext>
            </p:extLst>
          </p:nvPr>
        </p:nvGraphicFramePr>
        <p:xfrm>
          <a:off x="5580112" y="2708920"/>
          <a:ext cx="3326860" cy="24270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1912"/>
                <a:gridCol w="516237"/>
                <a:gridCol w="516237"/>
                <a:gridCol w="516237"/>
                <a:gridCol w="516237"/>
              </a:tblGrid>
              <a:tr h="1555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smtClean="0"/>
                        <a:t>Scenarios</a:t>
                      </a:r>
                      <a:endParaRPr lang="en-US" sz="900" b="0" i="0" u="none" strike="noStrike" dirty="0">
                        <a:latin typeface="Arial Unicode MS"/>
                      </a:endParaRPr>
                    </a:p>
                  </a:txBody>
                  <a:tcPr marL="8106" marR="8106" marT="810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 smtClean="0"/>
                        <a:t>MCS0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 Unicode MS"/>
                      </a:endParaRPr>
                    </a:p>
                  </a:txBody>
                  <a:tcPr marL="8106" marR="8106" marT="8106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 smtClean="0"/>
                        <a:t>MCS8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 Unicode MS"/>
                      </a:endParaRPr>
                    </a:p>
                  </a:txBody>
                  <a:tcPr marL="8106" marR="8106" marT="8106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55583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/>
                        <a:t>　</a:t>
                      </a:r>
                      <a:endParaRPr lang="zh-CN" altLang="en-US" sz="900" b="0" i="0" u="none" strike="noStrike" dirty="0">
                        <a:latin typeface="Arial Unicode MS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err="1" smtClean="0"/>
                        <a:t>noFA</a:t>
                      </a:r>
                      <a:endParaRPr lang="en-US" altLang="zh-CN" sz="900" b="0" i="0" u="none" strike="noStrike" dirty="0">
                        <a:latin typeface="Arial Unicode MS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/>
                        <a:t>FA</a:t>
                      </a:r>
                      <a:endParaRPr lang="en-US" altLang="zh-CN" sz="900" b="0" i="0" u="none" strike="noStrike" dirty="0">
                        <a:latin typeface="Arial Unicode MS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err="1" smtClean="0"/>
                        <a:t>noFA</a:t>
                      </a:r>
                      <a:endParaRPr lang="en-US" altLang="zh-CN" sz="900" b="0" i="0" u="none" strike="noStrike" dirty="0">
                        <a:latin typeface="Arial Unicode MS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/>
                        <a:t>FA</a:t>
                      </a:r>
                      <a:endParaRPr lang="en-US" altLang="zh-CN" sz="900" b="0" i="0" u="none" strike="noStrike" dirty="0">
                        <a:latin typeface="Arial Unicode MS"/>
                      </a:endParaRPr>
                    </a:p>
                  </a:txBody>
                  <a:tcPr marL="8106" marR="8106" marT="8106" marB="0" anchor="ctr"/>
                </a:tc>
              </a:tr>
              <a:tr h="1555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err="1"/>
                        <a:t>Huawei</a:t>
                      </a:r>
                      <a:endParaRPr lang="en-US" sz="900" b="0" i="0" u="none" strike="noStrike" dirty="0">
                        <a:latin typeface="Arial Unicode MS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 dirty="0" smtClean="0">
                          <a:latin typeface="+mn-lt"/>
                        </a:rPr>
                        <a:t>1.62</a:t>
                      </a:r>
                      <a:endParaRPr lang="en-US" altLang="zh-CN" sz="900" b="1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 dirty="0" smtClean="0">
                          <a:latin typeface="+mn-lt"/>
                        </a:rPr>
                        <a:t>1.01 </a:t>
                      </a:r>
                      <a:endParaRPr lang="en-US" altLang="zh-CN" sz="900" b="1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 dirty="0" smtClean="0">
                          <a:latin typeface="+mn-lt"/>
                        </a:rPr>
                        <a:t>26.54</a:t>
                      </a:r>
                      <a:endParaRPr lang="en-US" altLang="zh-CN" sz="900" b="1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 dirty="0" smtClean="0">
                          <a:latin typeface="+mn-lt"/>
                        </a:rPr>
                        <a:t>34.75</a:t>
                      </a:r>
                      <a:endParaRPr lang="en-US" altLang="zh-CN" sz="900" b="1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8106" marR="8106" marT="8106" marB="0" anchor="ctr"/>
                </a:tc>
              </a:tr>
              <a:tr h="1555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/>
                        <a:t>LGE</a:t>
                      </a:r>
                      <a:endParaRPr lang="en-US" sz="900" b="0" i="0" u="none" strike="noStrike" dirty="0">
                        <a:latin typeface="Arial Unicode MS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1.7</a:t>
                      </a:r>
                      <a:endParaRPr lang="en-US" altLang="zh-CN" sz="900" b="1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1.02</a:t>
                      </a:r>
                      <a:endParaRPr lang="en-US" altLang="zh-CN" sz="900" b="1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26.8</a:t>
                      </a:r>
                      <a:endParaRPr lang="en-US" altLang="zh-CN" sz="900" b="1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35.0</a:t>
                      </a:r>
                      <a:endParaRPr lang="en-US" altLang="zh-CN" sz="900" b="1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8106" marR="8106" marT="8106" marB="0" anchor="ctr"/>
                </a:tc>
              </a:tr>
              <a:tr h="1555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/>
                        <a:t>Qualcomm</a:t>
                      </a:r>
                      <a:endParaRPr lang="en-US" sz="900" b="0" i="0" u="none" strike="noStrike" dirty="0">
                        <a:latin typeface="Arial Unicode MS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t"/>
                      <a:endParaRPr lang="en-US" altLang="zh-CN" sz="900" b="1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8106" marR="8106" marT="810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0.98</a:t>
                      </a:r>
                      <a:endParaRPr lang="en-US" altLang="zh-CN" sz="900" b="1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8106" marR="8106" marT="8106" marB="0"/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5558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MediaTek</a:t>
                      </a:r>
                      <a:endParaRPr lang="en-US" sz="900" b="0" i="0" u="none" strike="noStrike" dirty="0">
                        <a:latin typeface="Arial Unicode MS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altLang="zh-CN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0.03631</a:t>
                      </a:r>
                      <a:endParaRPr lang="en-US" altLang="zh-CN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altLang="zh-CN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altLang="zh-CN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5558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Intel</a:t>
                      </a:r>
                      <a:endParaRPr lang="en-US" altLang="zh-CN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1.61</a:t>
                      </a:r>
                      <a:endParaRPr lang="en-US" altLang="zh-CN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1.01</a:t>
                      </a:r>
                      <a:endParaRPr lang="en-US" altLang="zh-CN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26.66</a:t>
                      </a:r>
                      <a:endParaRPr lang="en-US" altLang="zh-CN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35.20</a:t>
                      </a:r>
                      <a:endParaRPr lang="en-US" altLang="zh-CN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</a:tr>
              <a:tr h="15558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Ericsson</a:t>
                      </a:r>
                      <a:endParaRPr lang="en-US" altLang="zh-CN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1.78</a:t>
                      </a:r>
                      <a:endParaRPr lang="en-US" altLang="zh-CN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1.22</a:t>
                      </a:r>
                      <a:endParaRPr lang="en-US" altLang="zh-CN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25,49</a:t>
                      </a:r>
                      <a:endParaRPr lang="en-US" altLang="zh-CN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33,52</a:t>
                      </a:r>
                      <a:endParaRPr lang="en-US" altLang="zh-CN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</a:tr>
              <a:tr h="15558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Nokia</a:t>
                      </a:r>
                      <a:endParaRPr lang="en-US" altLang="zh-CN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altLang="zh-CN" sz="9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1.20 </a:t>
                      </a:r>
                      <a:endParaRPr lang="en-US" altLang="zh-CN" sz="9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altLang="zh-CN" sz="9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9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35.66</a:t>
                      </a:r>
                      <a:endParaRPr lang="en-US" altLang="zh-CN" sz="9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4076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NTT</a:t>
                      </a:r>
                      <a:endParaRPr lang="en-US" altLang="zh-CN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06" marR="8106" marT="8106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1.71</a:t>
                      </a:r>
                      <a:endParaRPr lang="en-US" altLang="zh-CN" sz="9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1.06</a:t>
                      </a:r>
                      <a:endParaRPr lang="en-US" altLang="zh-CN" sz="9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26.77</a:t>
                      </a:r>
                      <a:endParaRPr lang="en-US" altLang="zh-CN" sz="9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35.27</a:t>
                      </a:r>
                      <a:endParaRPr lang="en-US" altLang="zh-CN" sz="9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76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Samsung</a:t>
                      </a:r>
                      <a:endParaRPr lang="en-US" altLang="zh-CN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06" marR="8106" marT="8106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altLang="zh-CN" sz="9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1.01</a:t>
                      </a:r>
                      <a:endParaRPr lang="en-US" altLang="zh-CN" sz="9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altLang="zh-CN" sz="9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37.22</a:t>
                      </a:r>
                      <a:endParaRPr lang="en-US" altLang="zh-CN" sz="9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76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Broadcom</a:t>
                      </a:r>
                      <a:endParaRPr lang="en-US" altLang="zh-CN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06" marR="8106" marT="8106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altLang="zh-CN" sz="9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1.05</a:t>
                      </a:r>
                      <a:endParaRPr lang="en-US" altLang="zh-CN" sz="9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altLang="zh-CN" sz="9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34.30</a:t>
                      </a:r>
                      <a:endParaRPr lang="en-US" altLang="zh-CN" sz="9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76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ZTE</a:t>
                      </a:r>
                      <a:endParaRPr lang="en-US" altLang="zh-CN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06" marR="8106" marT="8106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altLang="zh-CN" sz="9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1.2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altLang="zh-CN" sz="9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altLang="zh-CN" sz="9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76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Toshiba</a:t>
                      </a:r>
                      <a:endParaRPr lang="en-US" altLang="zh-CN" sz="9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06" marR="8106" marT="8106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altLang="zh-CN" sz="9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1.01</a:t>
                      </a:r>
                      <a:endParaRPr lang="en-US" altLang="zh-CN" sz="9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altLang="zh-CN" sz="9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35.11</a:t>
                      </a:r>
                      <a:endParaRPr lang="en-US" altLang="zh-CN" sz="9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4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Newracom</a:t>
                      </a:r>
                      <a:endParaRPr lang="en-US" altLang="zh-CN" sz="9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06" marR="8106" marT="8106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altLang="zh-CN" sz="9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1.03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altLang="zh-CN" sz="9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34.21</a:t>
                      </a:r>
                      <a:endParaRPr lang="zh-CN" altLang="en-US" sz="900" b="0" i="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WILUS</a:t>
                      </a:r>
                      <a:r>
                        <a:rPr lang="en-US" altLang="ja-JP" sz="9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Institute</a:t>
                      </a:r>
                      <a:endParaRPr lang="en-US" altLang="zh-CN" sz="9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altLang="zh-CN" sz="9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1.02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altLang="zh-CN" sz="9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34.30</a:t>
                      </a:r>
                      <a:endParaRPr lang="zh-CN" altLang="en-US" sz="900" b="0" i="0" u="none" strike="noStrike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3113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Test 3: NAV deferral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8800"/>
            <a:ext cx="7770813" cy="4113213"/>
          </a:xfrm>
        </p:spPr>
        <p:txBody>
          <a:bodyPr/>
          <a:lstStyle/>
          <a:p>
            <a:pPr>
              <a:buFont typeface="Arial"/>
              <a:buChar char="•"/>
            </a:pPr>
            <a:endParaRPr kumimoji="1" lang="en-US" altLang="ja-JP" dirty="0" smtClean="0"/>
          </a:p>
          <a:p>
            <a:pPr>
              <a:buFont typeface="Arial"/>
              <a:buChar char="•"/>
            </a:pPr>
            <a:endParaRPr kumimoji="1" lang="en-US" altLang="ja-JP" dirty="0"/>
          </a:p>
          <a:p>
            <a:pPr>
              <a:buFont typeface="Arial"/>
              <a:buChar char="•"/>
            </a:pPr>
            <a:endParaRPr kumimoji="1" lang="en-US" altLang="ja-JP" dirty="0" smtClean="0"/>
          </a:p>
          <a:p>
            <a:pPr>
              <a:buFont typeface="Arial"/>
              <a:buChar char="•"/>
            </a:pPr>
            <a:r>
              <a:rPr kumimoji="1" lang="en-US" altLang="ja-JP" dirty="0" smtClean="0"/>
              <a:t>Parameter settings</a:t>
            </a:r>
          </a:p>
          <a:p>
            <a:pPr lvl="1">
              <a:buFont typeface="Arial"/>
              <a:buChar char="•"/>
            </a:pPr>
            <a:r>
              <a:rPr kumimoji="1" lang="en-US" altLang="ja-JP" dirty="0" smtClean="0"/>
              <a:t>MSDU length: [1500Bytes]</a:t>
            </a:r>
          </a:p>
          <a:p>
            <a:pPr lvl="1">
              <a:buFont typeface="Arial"/>
              <a:buChar char="•"/>
            </a:pPr>
            <a:r>
              <a:rPr kumimoji="1" lang="en-US" altLang="ja-JP" dirty="0" smtClean="0"/>
              <a:t>2 MPDU limit</a:t>
            </a:r>
          </a:p>
          <a:p>
            <a:pPr lvl="1">
              <a:buFont typeface="Arial"/>
              <a:buChar char="•"/>
            </a:pPr>
            <a:r>
              <a:rPr kumimoji="1" lang="en-US" altLang="ja-JP" dirty="0" smtClean="0"/>
              <a:t>RTS/CTS [on]</a:t>
            </a:r>
          </a:p>
          <a:p>
            <a:pPr lvl="1">
              <a:buFont typeface="Arial"/>
              <a:buChar char="•"/>
            </a:pPr>
            <a:r>
              <a:rPr kumimoji="1" lang="en-US" altLang="ja-JP" dirty="0" smtClean="0"/>
              <a:t>Data MCS = [0,8]</a:t>
            </a:r>
          </a:p>
          <a:p>
            <a:pPr lvl="1">
              <a:buFont typeface="Arial"/>
              <a:buChar char="•"/>
            </a:pPr>
            <a:r>
              <a:rPr kumimoji="1" lang="en-US" altLang="ja-JP" dirty="0"/>
              <a:t>RTS/CTS MCS = 0</a:t>
            </a:r>
          </a:p>
          <a:p>
            <a:pPr lvl="1">
              <a:buFont typeface="Arial"/>
              <a:buChar char="•"/>
            </a:pPr>
            <a:r>
              <a:rPr kumimoji="1" lang="en-US" altLang="ja-JP" dirty="0" smtClean="0"/>
              <a:t>ACK MCS = 0</a:t>
            </a:r>
          </a:p>
          <a:p>
            <a:pPr lvl="1">
              <a:buFont typeface="Arial"/>
              <a:buChar char="•"/>
            </a:pPr>
            <a:r>
              <a:rPr kumimoji="1" lang="en-US" altLang="ja-JP" dirty="0" smtClean="0"/>
              <a:t>AIFS=DIFS=34us</a:t>
            </a:r>
          </a:p>
          <a:p>
            <a:pPr lvl="1">
              <a:buFont typeface="Arial"/>
              <a:buChar char="•"/>
            </a:pPr>
            <a:r>
              <a:rPr kumimoji="1" lang="en-US" altLang="ja-JP" dirty="0" err="1" smtClean="0"/>
              <a:t>CWmax</a:t>
            </a:r>
            <a:r>
              <a:rPr kumimoji="1" lang="en-US" altLang="ja-JP" dirty="0" smtClean="0"/>
              <a:t> = 1023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Geonjung Ko, WILUS Institute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R" smtClean="0"/>
              <a:t>Jan 2015</a:t>
            </a:r>
            <a:endParaRPr lang="en-GB" dirty="0"/>
          </a:p>
        </p:txBody>
      </p:sp>
      <p:grpSp>
        <p:nvGrpSpPr>
          <p:cNvPr id="7" name="组合 26"/>
          <p:cNvGrpSpPr/>
          <p:nvPr/>
        </p:nvGrpSpPr>
        <p:grpSpPr>
          <a:xfrm>
            <a:off x="1752600" y="1484784"/>
            <a:ext cx="5943600" cy="1295400"/>
            <a:chOff x="1295400" y="1981200"/>
            <a:chExt cx="5943600" cy="1295400"/>
          </a:xfrm>
        </p:grpSpPr>
        <p:sp>
          <p:nvSpPr>
            <p:cNvPr id="8" name="Oval 263"/>
            <p:cNvSpPr>
              <a:spLocks noChangeArrowheads="1"/>
            </p:cNvSpPr>
            <p:nvPr/>
          </p:nvSpPr>
          <p:spPr bwMode="auto">
            <a:xfrm>
              <a:off x="3695823" y="2683453"/>
              <a:ext cx="583575" cy="593147"/>
            </a:xfrm>
            <a:prstGeom prst="ellipse">
              <a:avLst/>
            </a:prstGeom>
            <a:solidFill>
              <a:srgbClr val="DDD8C2"/>
            </a:solidFill>
            <a:ln w="9525">
              <a:solidFill>
                <a:srgbClr val="4579B8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9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STA 1</a:t>
              </a:r>
              <a:endParaRPr kumimoji="0" lang="en-US" altLang="ko-KR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9" name="Oval 264"/>
            <p:cNvSpPr>
              <a:spLocks noChangeArrowheads="1"/>
            </p:cNvSpPr>
            <p:nvPr/>
          </p:nvSpPr>
          <p:spPr bwMode="auto">
            <a:xfrm>
              <a:off x="6580011" y="2275698"/>
              <a:ext cx="658989" cy="593147"/>
            </a:xfrm>
            <a:prstGeom prst="ellipse">
              <a:avLst/>
            </a:prstGeom>
            <a:gradFill rotWithShape="1">
              <a:gsLst>
                <a:gs pos="0">
                  <a:srgbClr val="2C5D98"/>
                </a:gs>
                <a:gs pos="80000">
                  <a:srgbClr val="3C7BC7"/>
                </a:gs>
                <a:gs pos="100000">
                  <a:srgbClr val="3A7CCB"/>
                </a:gs>
              </a:gsLst>
              <a:lin ang="16200000"/>
            </a:gradFill>
            <a:ln w="9525">
              <a:solidFill>
                <a:srgbClr val="4579B8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AP 2</a:t>
              </a:r>
              <a:endParaRPr kumimoji="0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0" name="Oval 265"/>
            <p:cNvSpPr>
              <a:spLocks noChangeArrowheads="1"/>
            </p:cNvSpPr>
            <p:nvPr/>
          </p:nvSpPr>
          <p:spPr bwMode="auto">
            <a:xfrm>
              <a:off x="1295400" y="2460959"/>
              <a:ext cx="610196" cy="593147"/>
            </a:xfrm>
            <a:prstGeom prst="ellipse">
              <a:avLst/>
            </a:prstGeom>
            <a:gradFill rotWithShape="1">
              <a:gsLst>
                <a:gs pos="0">
                  <a:srgbClr val="2C5D98"/>
                </a:gs>
                <a:gs pos="80000">
                  <a:srgbClr val="3C7BC7"/>
                </a:gs>
                <a:gs pos="100000">
                  <a:srgbClr val="3A7CCB"/>
                </a:gs>
              </a:gsLst>
              <a:lin ang="16200000"/>
            </a:gradFill>
            <a:ln w="9525">
              <a:solidFill>
                <a:srgbClr val="4579B8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4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AP1</a:t>
              </a:r>
              <a:endParaRPr kumimoji="0" lang="en-US" altLang="ko-K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1" name="Oval 266"/>
            <p:cNvSpPr>
              <a:spLocks noChangeArrowheads="1"/>
            </p:cNvSpPr>
            <p:nvPr/>
          </p:nvSpPr>
          <p:spPr bwMode="auto">
            <a:xfrm>
              <a:off x="3540720" y="2059430"/>
              <a:ext cx="609102" cy="593147"/>
            </a:xfrm>
            <a:prstGeom prst="ellipse">
              <a:avLst/>
            </a:prstGeom>
            <a:solidFill>
              <a:srgbClr val="DDD8C2"/>
            </a:solidFill>
            <a:ln w="9525">
              <a:solidFill>
                <a:srgbClr val="4579B8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0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 Unicode MS" pitchFamily="34" charset="-122"/>
                  <a:ea typeface="Arial Unicode MS" pitchFamily="34" charset="-122"/>
                  <a:cs typeface="Arial Unicode MS" pitchFamily="34" charset="-122"/>
                </a:rPr>
                <a:t>STA 2</a:t>
              </a:r>
              <a:endParaRPr kumimoji="0" lang="en-US" altLang="ko-K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2" name="Straight Arrow Connector 267"/>
            <p:cNvSpPr>
              <a:spLocks noChangeShapeType="1"/>
            </p:cNvSpPr>
            <p:nvPr/>
          </p:nvSpPr>
          <p:spPr bwMode="auto">
            <a:xfrm>
              <a:off x="4149823" y="2356003"/>
              <a:ext cx="2430189" cy="269718"/>
            </a:xfrm>
            <a:prstGeom prst="straightConnector1">
              <a:avLst/>
            </a:prstGeom>
            <a:noFill/>
            <a:ln w="25400">
              <a:solidFill>
                <a:srgbClr val="4F81BD"/>
              </a:solidFill>
              <a:round/>
              <a:headEnd type="arrow" w="med" len="med"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3" name="Straight Arrow Connector 268"/>
            <p:cNvSpPr>
              <a:spLocks noChangeShapeType="1"/>
            </p:cNvSpPr>
            <p:nvPr/>
          </p:nvSpPr>
          <p:spPr bwMode="auto">
            <a:xfrm flipH="1" flipV="1">
              <a:off x="1813261" y="2757532"/>
              <a:ext cx="1882562" cy="222495"/>
            </a:xfrm>
            <a:prstGeom prst="straightConnector1">
              <a:avLst/>
            </a:prstGeom>
            <a:noFill/>
            <a:ln w="25400">
              <a:solidFill>
                <a:srgbClr val="4F81BD"/>
              </a:solidFill>
              <a:round/>
              <a:headEnd type="arrow" w="med" len="med"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4" name="TextBox 16"/>
            <p:cNvSpPr txBox="1">
              <a:spLocks noChangeArrowheads="1"/>
            </p:cNvSpPr>
            <p:nvPr/>
          </p:nvSpPr>
          <p:spPr bwMode="auto">
            <a:xfrm>
              <a:off x="4531844" y="1981200"/>
              <a:ext cx="957599" cy="644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  <p:sp>
          <p:nvSpPr>
            <p:cNvPr id="15" name="TextBox 17"/>
            <p:cNvSpPr txBox="1">
              <a:spLocks noChangeArrowheads="1"/>
            </p:cNvSpPr>
            <p:nvPr/>
          </p:nvSpPr>
          <p:spPr bwMode="auto">
            <a:xfrm>
              <a:off x="2599359" y="2275698"/>
              <a:ext cx="712100" cy="481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itchFamily="34" charset="-122"/>
                <a:ea typeface="Arial Unicode MS" pitchFamily="34" charset="-122"/>
                <a:cs typeface="Arial Unicode MS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6339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Test 3: NAV deferral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76027"/>
            <a:ext cx="7770813" cy="4113213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kumimoji="1" lang="en-US" altLang="ja-JP" dirty="0" smtClean="0"/>
              <a:t>Assumptions</a:t>
            </a:r>
          </a:p>
          <a:p>
            <a:pPr lvl="1">
              <a:buFont typeface="Arial"/>
              <a:buChar char="•"/>
            </a:pPr>
            <a:r>
              <a:rPr kumimoji="1" lang="en-US" altLang="ja-JP" sz="1800" dirty="0" smtClean="0"/>
              <a:t>AP1 and AP2 can not hear each other.</a:t>
            </a:r>
          </a:p>
          <a:p>
            <a:pPr lvl="2">
              <a:buFont typeface="Arial"/>
              <a:buChar char="•"/>
            </a:pPr>
            <a:r>
              <a:rPr kumimoji="1" lang="en-US" altLang="ja-JP" sz="1600" dirty="0" smtClean="0"/>
              <a:t>Interference Assumptions</a:t>
            </a:r>
          </a:p>
          <a:p>
            <a:pPr lvl="3">
              <a:buFont typeface="Arial"/>
              <a:buChar char="•"/>
            </a:pPr>
            <a:r>
              <a:rPr kumimoji="1" lang="en-US" altLang="ja-JP" sz="1400" dirty="0" smtClean="0"/>
              <a:t>If any part of an MPDU sees interference, that MPDU should fail.</a:t>
            </a:r>
          </a:p>
          <a:p>
            <a:pPr lvl="3">
              <a:buFont typeface="Arial"/>
              <a:buChar char="•"/>
            </a:pPr>
            <a:r>
              <a:rPr kumimoji="1" lang="en-US" altLang="ja-JP" sz="1400" dirty="0" smtClean="0"/>
              <a:t>If any part of a data preamble sees interference, all MPDUs should fail.</a:t>
            </a:r>
          </a:p>
          <a:p>
            <a:pPr lvl="3">
              <a:buFont typeface="Arial"/>
              <a:buChar char="•"/>
            </a:pPr>
            <a:r>
              <a:rPr kumimoji="1" lang="en-US" altLang="ja-JP" sz="1400" dirty="0" smtClean="0"/>
              <a:t>If an MPDU, or data preamble sees no interference, it should pass.</a:t>
            </a:r>
          </a:p>
          <a:p>
            <a:pPr lvl="3">
              <a:buFont typeface="Arial"/>
              <a:buChar char="•"/>
            </a:pPr>
            <a:r>
              <a:rPr kumimoji="1" lang="en-US" altLang="ja-JP" sz="1400" dirty="0" smtClean="0"/>
              <a:t>If an ACK overlaps with the transmission of an OBSS AP, the PER on the ACK should be 0. (i.e. the ACK should pass)</a:t>
            </a:r>
          </a:p>
          <a:p>
            <a:pPr lvl="2">
              <a:buFont typeface="Arial"/>
              <a:buChar char="•"/>
            </a:pPr>
            <a:r>
              <a:rPr kumimoji="1" lang="en-US" altLang="ja-JP" sz="1600" dirty="0" err="1" smtClean="0"/>
              <a:t>Backoff</a:t>
            </a:r>
            <a:endParaRPr kumimoji="1" lang="en-US" altLang="ja-JP" sz="1600" dirty="0" smtClean="0"/>
          </a:p>
          <a:p>
            <a:pPr lvl="3">
              <a:buFont typeface="Arial"/>
              <a:buChar char="•"/>
            </a:pPr>
            <a:r>
              <a:rPr kumimoji="1" lang="en-US" altLang="ja-JP" sz="1400" dirty="0" smtClean="0"/>
              <a:t>If no ACK is received, the transmitter should double its CW.</a:t>
            </a:r>
          </a:p>
          <a:p>
            <a:pPr lvl="3">
              <a:buFont typeface="Arial"/>
              <a:buChar char="•"/>
            </a:pPr>
            <a:r>
              <a:rPr kumimoji="1" lang="en-US" altLang="ja-JP" sz="1400" dirty="0" smtClean="0"/>
              <a:t>If an ACK is received, the transmitter should reset its CW.</a:t>
            </a:r>
          </a:p>
          <a:p>
            <a:pPr lvl="3">
              <a:buFont typeface="Arial"/>
              <a:buChar char="•"/>
            </a:pPr>
            <a:r>
              <a:rPr kumimoji="1" lang="en-US" altLang="ja-JP" sz="1400" dirty="0" smtClean="0"/>
              <a:t>If no MPDUs are decoded, no ACK should be sent.</a:t>
            </a:r>
          </a:p>
          <a:p>
            <a:pPr lvl="3">
              <a:buFont typeface="Arial"/>
              <a:buChar char="•"/>
            </a:pPr>
            <a:r>
              <a:rPr kumimoji="1" lang="en-US" altLang="ja-JP" sz="1400" dirty="0" smtClean="0"/>
              <a:t>After 10 missing ACKs, the CW should be reset.</a:t>
            </a:r>
          </a:p>
          <a:p>
            <a:pPr lvl="2">
              <a:buFont typeface="Arial"/>
              <a:buChar char="•"/>
            </a:pPr>
            <a:r>
              <a:rPr kumimoji="1" lang="en-US" altLang="ja-JP" sz="1600" dirty="0" smtClean="0"/>
              <a:t>PER definition</a:t>
            </a:r>
          </a:p>
          <a:p>
            <a:pPr lvl="3">
              <a:buFont typeface="Arial"/>
              <a:buChar char="•"/>
            </a:pPr>
            <a:r>
              <a:rPr kumimoji="1" lang="en-US" altLang="ja-JP" sz="1400" dirty="0" smtClean="0"/>
              <a:t>PER = 1 – </a:t>
            </a:r>
            <a:r>
              <a:rPr kumimoji="1" lang="en-US" altLang="ja-JP" sz="1400" dirty="0" err="1" smtClean="0"/>
              <a:t>Acked</a:t>
            </a:r>
            <a:r>
              <a:rPr kumimoji="1" lang="en-US" altLang="ja-JP" sz="1400" dirty="0" smtClean="0"/>
              <a:t> data MPDUs/Total data MPDUs sent</a:t>
            </a:r>
          </a:p>
          <a:p>
            <a:pPr lvl="4">
              <a:buFont typeface="Arial"/>
              <a:buChar char="•"/>
            </a:pPr>
            <a:r>
              <a:rPr kumimoji="1" lang="en-US" altLang="ja-JP" sz="1400" dirty="0" smtClean="0"/>
              <a:t>TPUT can be computed from number of successfully </a:t>
            </a:r>
            <a:r>
              <a:rPr kumimoji="1" lang="en-US" altLang="ja-JP" sz="1400" dirty="0" err="1" smtClean="0"/>
              <a:t>ACKed</a:t>
            </a:r>
            <a:r>
              <a:rPr kumimoji="1" lang="en-US" altLang="ja-JP" sz="1400" dirty="0" smtClean="0"/>
              <a:t> MPDUs and the total time.</a:t>
            </a:r>
          </a:p>
          <a:p>
            <a:pPr lvl="4">
              <a:buFont typeface="Arial"/>
              <a:buChar char="•"/>
            </a:pPr>
            <a:r>
              <a:rPr kumimoji="1" lang="en-US" altLang="ja-JP" sz="1400" dirty="0" err="1" smtClean="0"/>
              <a:t>ACKed</a:t>
            </a:r>
            <a:r>
              <a:rPr kumimoji="1" lang="en-US" altLang="ja-JP" sz="1400" dirty="0" smtClean="0"/>
              <a:t> data MPDUs are measured by the transmitters.</a:t>
            </a:r>
            <a:endParaRPr kumimoji="1" lang="en-US" altLang="ja-JP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Geonjung Ko, WILUS Institute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R" smtClean="0"/>
              <a:t>Jan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1911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Abstract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kumimoji="1" lang="en-US" altLang="ja-JP" dirty="0" smtClean="0"/>
              <a:t>In [1] and [2], methodology and scenario for MAC system simulation (Box 3) are defined.</a:t>
            </a:r>
          </a:p>
          <a:p>
            <a:pPr>
              <a:buFont typeface="Arial"/>
              <a:buChar char="•"/>
            </a:pPr>
            <a:endParaRPr kumimoji="1" lang="en-US" altLang="ja-JP" dirty="0" smtClean="0"/>
          </a:p>
          <a:p>
            <a:pPr>
              <a:buFont typeface="Arial"/>
              <a:buChar char="•"/>
            </a:pPr>
            <a:r>
              <a:rPr kumimoji="1" lang="en-US" altLang="ja-JP" dirty="0" smtClean="0"/>
              <a:t>This contribution provides MAC calibration results for Test 1, 2, and 3.</a:t>
            </a:r>
          </a:p>
          <a:p>
            <a:pPr>
              <a:buFont typeface="Arial"/>
              <a:buChar char="•"/>
            </a:pPr>
            <a:endParaRPr kumimoji="1" lang="en-US" altLang="ja-JP" dirty="0" smtClean="0"/>
          </a:p>
          <a:p>
            <a:pPr>
              <a:buFont typeface="Arial"/>
              <a:buChar char="•"/>
            </a:pPr>
            <a:r>
              <a:rPr kumimoji="1" lang="en-US" altLang="ja-JP" dirty="0" smtClean="0"/>
              <a:t>Our results are aligned with results of other companies [3].</a:t>
            </a:r>
          </a:p>
          <a:p>
            <a:pPr>
              <a:buFont typeface="Arial"/>
              <a:buChar char="•"/>
            </a:pP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Geonjung Ko, WILUS Institute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R" smtClean="0"/>
              <a:t>Jan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2200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Test 3: Throughput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Geonjung Ko, WILUS Institute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R" smtClean="0"/>
              <a:t>Jan 2015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697693"/>
              </p:ext>
            </p:extLst>
          </p:nvPr>
        </p:nvGraphicFramePr>
        <p:xfrm>
          <a:off x="683568" y="2708920"/>
          <a:ext cx="7776864" cy="16532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088"/>
                <a:gridCol w="1584176"/>
                <a:gridCol w="864096"/>
                <a:gridCol w="2304256"/>
                <a:gridCol w="22322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 smtClean="0"/>
                        <a:t>RTS/CTS</a:t>
                      </a:r>
                      <a:endParaRPr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 smtClean="0"/>
                        <a:t>MCS</a:t>
                      </a:r>
                      <a:endParaRPr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 smtClean="0"/>
                        <a:t>PER</a:t>
                      </a:r>
                      <a:endParaRPr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 smtClean="0"/>
                        <a:t>Application Throughput</a:t>
                      </a:r>
                    </a:p>
                    <a:p>
                      <a:pPr algn="ctr"/>
                      <a:r>
                        <a:rPr lang="en-US" altLang="ja-JP" b="1" dirty="0" smtClean="0"/>
                        <a:t>[Mbps]</a:t>
                      </a:r>
                      <a:endParaRPr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 smtClean="0"/>
                        <a:t>MAC Throughput</a:t>
                      </a:r>
                    </a:p>
                    <a:p>
                      <a:pPr algn="ctr"/>
                      <a:r>
                        <a:rPr lang="en-US" altLang="ja-JP" b="1" dirty="0" smtClean="0"/>
                        <a:t>[Mbps]</a:t>
                      </a:r>
                      <a:endParaRPr lang="ja-JP" altLang="en-US" b="1" dirty="0"/>
                    </a:p>
                  </a:txBody>
                  <a:tcPr anchor="ctr"/>
                </a:tc>
              </a:tr>
              <a:tr h="368032"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on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0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0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5.74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5.88</a:t>
                      </a:r>
                      <a:endParaRPr lang="ja-JP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on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8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0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38.16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39.10</a:t>
                      </a:r>
                      <a:endParaRPr lang="ja-JP" alt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0824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Test 3: Results comparison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Geonjung Ko, WILUS Institute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R" smtClean="0"/>
              <a:t>Jan 2015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204864"/>
            <a:ext cx="5148064" cy="3124627"/>
          </a:xfrm>
          <a:prstGeom prst="rect">
            <a:avLst/>
          </a:prstGeom>
        </p:spPr>
      </p:pic>
      <p:graphicFrame>
        <p:nvGraphicFramePr>
          <p:cNvPr id="7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285933"/>
              </p:ext>
            </p:extLst>
          </p:nvPr>
        </p:nvGraphicFramePr>
        <p:xfrm>
          <a:off x="5413222" y="2564904"/>
          <a:ext cx="3479258" cy="23851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9718"/>
                <a:gridCol w="539885"/>
                <a:gridCol w="539885"/>
                <a:gridCol w="539885"/>
                <a:gridCol w="539885"/>
              </a:tblGrid>
              <a:tr h="1509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smtClean="0"/>
                        <a:t>Scenarios</a:t>
                      </a:r>
                      <a:endParaRPr lang="en-US" sz="900" b="0" i="0" u="none" strike="noStrike" dirty="0">
                        <a:latin typeface="Arial Unicode MS"/>
                      </a:endParaRPr>
                    </a:p>
                  </a:txBody>
                  <a:tcPr marL="8106" marR="8106" marT="810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 smtClean="0"/>
                        <a:t>MCS0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 Unicode MS"/>
                      </a:endParaRPr>
                    </a:p>
                  </a:txBody>
                  <a:tcPr marL="8106" marR="8106" marT="8106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 smtClean="0"/>
                        <a:t>MCS8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 Unicode MS"/>
                      </a:endParaRPr>
                    </a:p>
                  </a:txBody>
                  <a:tcPr marL="8106" marR="8106" marT="8106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5092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/>
                        <a:t>　</a:t>
                      </a:r>
                      <a:endParaRPr lang="zh-CN" altLang="en-US" sz="900" b="0" i="0" u="none" strike="noStrike" dirty="0">
                        <a:latin typeface="Arial Unicode MS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err="1" smtClean="0"/>
                        <a:t>noFA</a:t>
                      </a:r>
                      <a:endParaRPr lang="en-US" altLang="zh-CN" sz="900" b="0" i="0" u="none" strike="noStrike" dirty="0">
                        <a:latin typeface="Arial Unicode MS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/>
                        <a:t>FA</a:t>
                      </a:r>
                      <a:endParaRPr lang="en-US" altLang="zh-CN" sz="900" b="0" i="0" u="none" strike="noStrike" dirty="0">
                        <a:latin typeface="Arial Unicode MS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err="1" smtClean="0"/>
                        <a:t>noFA</a:t>
                      </a:r>
                      <a:endParaRPr lang="en-US" altLang="zh-CN" sz="900" b="0" i="0" u="none" strike="noStrike" dirty="0">
                        <a:latin typeface="Arial Unicode MS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 smtClean="0"/>
                        <a:t>FA</a:t>
                      </a:r>
                      <a:endParaRPr lang="en-US" altLang="zh-CN" sz="900" b="0" i="0" u="none" strike="noStrike" dirty="0">
                        <a:latin typeface="Arial Unicode MS"/>
                      </a:endParaRPr>
                    </a:p>
                  </a:txBody>
                  <a:tcPr marL="8106" marR="8106" marT="8106" marB="0" anchor="ctr"/>
                </a:tc>
              </a:tr>
              <a:tr h="1509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err="1"/>
                        <a:t>Huawei</a:t>
                      </a:r>
                      <a:endParaRPr lang="en-US" sz="900" b="0" i="0" u="none" strike="noStrike" dirty="0">
                        <a:latin typeface="Arial Unicode MS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 dirty="0" smtClean="0">
                          <a:latin typeface="+mn-lt"/>
                        </a:rPr>
                        <a:t>5.15 </a:t>
                      </a:r>
                      <a:endParaRPr lang="en-US" altLang="zh-CN" sz="900" b="1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5.58 </a:t>
                      </a:r>
                      <a:endParaRPr lang="en-US" altLang="zh-CN" sz="900" b="1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 dirty="0" smtClean="0">
                          <a:latin typeface="+mn-lt"/>
                        </a:rPr>
                        <a:t>22.04 </a:t>
                      </a:r>
                      <a:endParaRPr lang="en-US" altLang="zh-CN" sz="900" b="1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 dirty="0" smtClean="0">
                          <a:latin typeface="+mn-lt"/>
                        </a:rPr>
                        <a:t>34.05 </a:t>
                      </a:r>
                      <a:endParaRPr lang="en-US" altLang="zh-CN" sz="900" b="1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8106" marR="8106" marT="8106" marB="0" anchor="ctr"/>
                </a:tc>
              </a:tr>
              <a:tr h="1509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/>
                        <a:t>LGE</a:t>
                      </a:r>
                      <a:endParaRPr lang="en-US" sz="900" b="0" i="0" u="none" strike="noStrike" dirty="0">
                        <a:latin typeface="Arial Unicode MS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5.14</a:t>
                      </a:r>
                      <a:endParaRPr lang="en-US" altLang="zh-CN" sz="900" b="1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5.58</a:t>
                      </a:r>
                      <a:endParaRPr lang="en-US" altLang="zh-CN" sz="900" b="1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22.4</a:t>
                      </a:r>
                      <a:endParaRPr lang="en-US" altLang="zh-CN" sz="900" b="1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 dirty="0" smtClean="0">
                          <a:latin typeface="+mn-lt"/>
                        </a:rPr>
                        <a:t>34.2</a:t>
                      </a:r>
                      <a:endParaRPr lang="en-US" altLang="zh-CN" sz="900" b="1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8106" marR="8106" marT="8106" marB="0" anchor="ctr"/>
                </a:tc>
              </a:tr>
              <a:tr h="1509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/>
                        <a:t>Qualcomm</a:t>
                      </a:r>
                      <a:endParaRPr lang="en-US" sz="900" b="0" i="0" u="none" strike="noStrike" dirty="0">
                        <a:latin typeface="Arial Unicode MS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t"/>
                      <a:endParaRPr lang="en-US" altLang="zh-CN" sz="900" b="1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8106" marR="8106" marT="810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5.55</a:t>
                      </a:r>
                      <a:endParaRPr lang="en-US" altLang="zh-CN" sz="900" b="1" i="0" u="none" strike="noStrike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marL="8106" marR="8106" marT="8106" marB="0"/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1509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u="none" strike="noStrike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MediaTek</a:t>
                      </a:r>
                      <a:endParaRPr lang="en-US" sz="900" b="0" i="0" u="none" strike="noStrike" dirty="0">
                        <a:latin typeface="Arial Unicode MS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altLang="zh-CN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5.63933</a:t>
                      </a:r>
                      <a:endParaRPr lang="en-US" altLang="zh-CN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altLang="zh-CN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altLang="zh-CN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509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Intel</a:t>
                      </a:r>
                      <a:endParaRPr lang="en-US" altLang="zh-CN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5.06</a:t>
                      </a:r>
                      <a:endParaRPr lang="en-US" altLang="zh-CN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5.57</a:t>
                      </a:r>
                      <a:endParaRPr lang="en-US" altLang="zh-CN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20.35</a:t>
                      </a:r>
                      <a:endParaRPr lang="en-US" altLang="zh-CN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31.93</a:t>
                      </a:r>
                      <a:endParaRPr lang="en-US" altLang="zh-CN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</a:tr>
              <a:tr h="1509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Ericsson</a:t>
                      </a:r>
                      <a:endParaRPr lang="en-US" altLang="zh-CN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5.21</a:t>
                      </a:r>
                      <a:endParaRPr lang="en-US" altLang="zh-CN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5.63</a:t>
                      </a:r>
                      <a:endParaRPr lang="en-US" altLang="zh-CN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22.84</a:t>
                      </a:r>
                      <a:endParaRPr lang="en-US" altLang="zh-CN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34.41</a:t>
                      </a:r>
                      <a:endParaRPr lang="en-US" altLang="zh-CN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</a:tr>
              <a:tr h="15092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Nokia</a:t>
                      </a:r>
                      <a:endParaRPr lang="en-US" altLang="zh-CN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altLang="zh-CN" sz="9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5.59</a:t>
                      </a:r>
                      <a:endParaRPr lang="en-US" altLang="zh-CN" sz="9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altLang="zh-CN" sz="9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31.35</a:t>
                      </a:r>
                      <a:endParaRPr lang="en-US" altLang="zh-CN" sz="9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3655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NTT</a:t>
                      </a:r>
                      <a:endParaRPr lang="en-US" altLang="zh-CN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06" marR="8106" marT="8106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5.18</a:t>
                      </a:r>
                      <a:endParaRPr lang="en-US" altLang="zh-CN" sz="9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5.60</a:t>
                      </a:r>
                      <a:endParaRPr lang="en-US" altLang="zh-CN" sz="9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22.10</a:t>
                      </a:r>
                      <a:endParaRPr lang="en-US" altLang="zh-CN" sz="9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34.01</a:t>
                      </a:r>
                      <a:endParaRPr lang="en-US" altLang="zh-CN" sz="9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5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Samsung</a:t>
                      </a:r>
                      <a:endParaRPr lang="en-US" altLang="zh-CN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06" marR="8106" marT="8106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altLang="zh-CN" sz="9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5.41</a:t>
                      </a:r>
                      <a:endParaRPr lang="en-US" altLang="zh-CN" sz="9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altLang="zh-CN" sz="9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33.55</a:t>
                      </a:r>
                      <a:endParaRPr lang="en-US" altLang="zh-CN" sz="9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5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Broadcom</a:t>
                      </a:r>
                      <a:endParaRPr lang="en-US" altLang="zh-CN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06" marR="8106" marT="8106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altLang="zh-CN" sz="9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5.32</a:t>
                      </a:r>
                      <a:endParaRPr lang="en-US" altLang="zh-CN" sz="9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altLang="zh-CN" sz="9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30.45</a:t>
                      </a:r>
                      <a:endParaRPr lang="en-US" altLang="zh-CN" sz="9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5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ZTE</a:t>
                      </a:r>
                      <a:endParaRPr lang="en-US" altLang="zh-CN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06" marR="8106" marT="8106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altLang="zh-CN" sz="9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5.58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altLang="zh-CN" sz="9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altLang="zh-CN" sz="9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5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Toshiba</a:t>
                      </a:r>
                      <a:endParaRPr lang="en-US" altLang="zh-CN" sz="9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06" marR="8106" marT="8106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altLang="zh-CN" sz="9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5.61</a:t>
                      </a:r>
                      <a:endParaRPr lang="en-US" altLang="zh-CN" sz="9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altLang="zh-CN" sz="9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33.81</a:t>
                      </a:r>
                      <a:endParaRPr lang="en-US" altLang="zh-CN" sz="9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4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Newracom</a:t>
                      </a:r>
                      <a:endParaRPr lang="en-US" altLang="zh-CN" sz="9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06" marR="8106" marT="8106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altLang="zh-CN" sz="9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5.78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altLang="zh-CN" sz="9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34.24</a:t>
                      </a:r>
                      <a:endParaRPr lang="zh-CN" altLang="en-US" sz="900" b="0" i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WILUS</a:t>
                      </a:r>
                      <a:r>
                        <a:rPr lang="en-US" altLang="ja-JP" sz="9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Institute</a:t>
                      </a:r>
                      <a:endParaRPr lang="en-US" altLang="zh-CN" sz="9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altLang="zh-CN" sz="9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5.74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endParaRPr lang="en-US" altLang="zh-CN" sz="9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38.16</a:t>
                      </a:r>
                      <a:endParaRPr lang="zh-CN" altLang="en-US" sz="900" b="0" i="0" u="none" strike="noStrike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3113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altLang="ko-KR" smtClean="0"/>
              <a:t>Jan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GB" smtClean="0"/>
              <a:t>Geonjung Ko, WILUS Institute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22</a:t>
            </a:fld>
            <a:endParaRPr lang="en-GB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28800"/>
            <a:ext cx="7772400" cy="4752528"/>
          </a:xfrm>
          <a:solidFill>
            <a:schemeClr val="bg1"/>
          </a:solidFill>
          <a:ln/>
        </p:spPr>
        <p:txBody>
          <a:bodyPr>
            <a:normAutofit/>
          </a:bodyPr>
          <a:lstStyle/>
          <a:p>
            <a:pPr marL="0" indent="0"/>
            <a:r>
              <a:rPr lang="en-US" altLang="ko-KR" dirty="0" smtClean="0"/>
              <a:t>[1] 11-14/0571r6 11ax Evaluation Methodology</a:t>
            </a:r>
          </a:p>
          <a:p>
            <a:pPr marL="0" indent="0"/>
            <a:r>
              <a:rPr lang="en-US" altLang="ko-KR" dirty="0" smtClean="0"/>
              <a:t>[2] 11-14/0980r5 </a:t>
            </a:r>
            <a:r>
              <a:rPr lang="en-US" altLang="ko-KR" dirty="0" err="1" smtClean="0"/>
              <a:t>TGax</a:t>
            </a:r>
            <a:r>
              <a:rPr lang="en-US" altLang="ko-KR" dirty="0" smtClean="0"/>
              <a:t> Simulation Scenarios</a:t>
            </a:r>
          </a:p>
          <a:p>
            <a:pPr marL="0" indent="0"/>
            <a:r>
              <a:rPr lang="en-US" altLang="ko-KR" dirty="0" smtClean="0"/>
              <a:t>[3] 11-14/1192r4 MAC calibration results comparison</a:t>
            </a:r>
          </a:p>
          <a:p>
            <a:pPr marL="0" indent="0"/>
            <a:endParaRPr lang="en-US" altLang="ko-KR" dirty="0"/>
          </a:p>
          <a:p>
            <a:pPr marL="0" indent="0"/>
            <a:endParaRPr lang="en-US" dirty="0" smtClean="0"/>
          </a:p>
          <a:p>
            <a:pPr marL="0" indent="0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1065213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90060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Test 1a: MAC overhead w/out RTS/CTS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endParaRPr kumimoji="1" lang="en-US" altLang="ja-JP" dirty="0" smtClean="0"/>
          </a:p>
          <a:p>
            <a:pPr>
              <a:buFont typeface="Arial"/>
              <a:buChar char="•"/>
            </a:pPr>
            <a:endParaRPr kumimoji="1" lang="en-US" altLang="ja-JP" dirty="0"/>
          </a:p>
          <a:p>
            <a:pPr>
              <a:buFont typeface="Arial"/>
              <a:buChar char="•"/>
            </a:pPr>
            <a:endParaRPr kumimoji="1" lang="en-US" altLang="ja-JP" dirty="0" smtClean="0"/>
          </a:p>
          <a:p>
            <a:pPr>
              <a:buFont typeface="Arial"/>
              <a:buChar char="•"/>
            </a:pPr>
            <a:r>
              <a:rPr kumimoji="1" lang="en-US" altLang="ja-JP" dirty="0" smtClean="0"/>
              <a:t>Parameter settings</a:t>
            </a:r>
          </a:p>
          <a:p>
            <a:pPr lvl="1">
              <a:buFont typeface="Arial"/>
              <a:buChar char="•"/>
            </a:pPr>
            <a:r>
              <a:rPr kumimoji="1" lang="en-US" altLang="ja-JP" dirty="0" smtClean="0"/>
              <a:t>MSDU length: [0:500:2000Bytes]</a:t>
            </a:r>
          </a:p>
          <a:p>
            <a:pPr lvl="1">
              <a:buFont typeface="Arial"/>
              <a:buChar char="•"/>
            </a:pPr>
            <a:r>
              <a:rPr kumimoji="1" lang="en-US" altLang="ja-JP" dirty="0" smtClean="0"/>
              <a:t>2 MPDU limit</a:t>
            </a:r>
          </a:p>
          <a:p>
            <a:pPr lvl="1">
              <a:buFont typeface="Arial"/>
              <a:buChar char="•"/>
            </a:pPr>
            <a:r>
              <a:rPr kumimoji="1" lang="en-US" altLang="ja-JP" dirty="0" smtClean="0"/>
              <a:t>RTS/CTS off</a:t>
            </a:r>
          </a:p>
          <a:p>
            <a:pPr lvl="1">
              <a:buFont typeface="Arial"/>
              <a:buChar char="•"/>
            </a:pPr>
            <a:r>
              <a:rPr kumimoji="1" lang="en-US" altLang="ja-JP" dirty="0" smtClean="0"/>
              <a:t>Data MCS = [0,8]</a:t>
            </a:r>
          </a:p>
          <a:p>
            <a:pPr lvl="1">
              <a:buFont typeface="Arial"/>
              <a:buChar char="•"/>
            </a:pPr>
            <a:r>
              <a:rPr kumimoji="1" lang="en-US" altLang="ja-JP" dirty="0" smtClean="0"/>
              <a:t>ACK MCS = 0</a:t>
            </a:r>
          </a:p>
          <a:p>
            <a:pPr lvl="1">
              <a:buFont typeface="Arial"/>
              <a:buChar char="•"/>
            </a:pPr>
            <a:r>
              <a:rPr kumimoji="1" lang="en-US" altLang="ja-JP" dirty="0" smtClean="0"/>
              <a:t>AIFS=DIFS=34us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Geonjung Ko, WILUS Institute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R" smtClean="0"/>
              <a:t>Jan 2015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1844824"/>
            <a:ext cx="3482876" cy="106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720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Test 1a: Throughput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Geonjung Ko, WILUS Institute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R" smtClean="0"/>
              <a:t>Jan 2015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66803"/>
              </p:ext>
            </p:extLst>
          </p:nvPr>
        </p:nvGraphicFramePr>
        <p:xfrm>
          <a:off x="683568" y="2154664"/>
          <a:ext cx="7776864" cy="3578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088"/>
                <a:gridCol w="1584176"/>
                <a:gridCol w="2700300"/>
                <a:gridCol w="27003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 smtClean="0"/>
                        <a:t>MCS</a:t>
                      </a:r>
                      <a:endParaRPr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 smtClean="0"/>
                        <a:t>MSDU length</a:t>
                      </a:r>
                    </a:p>
                    <a:p>
                      <a:pPr algn="ctr"/>
                      <a:r>
                        <a:rPr lang="en-US" altLang="ja-JP" b="1" dirty="0" smtClean="0"/>
                        <a:t>[Bytes]</a:t>
                      </a:r>
                      <a:endParaRPr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 smtClean="0"/>
                        <a:t>Application Throughput</a:t>
                      </a:r>
                    </a:p>
                    <a:p>
                      <a:pPr algn="ctr"/>
                      <a:r>
                        <a:rPr lang="en-US" altLang="ja-JP" b="1" dirty="0" smtClean="0"/>
                        <a:t>[Mbps]</a:t>
                      </a:r>
                      <a:endParaRPr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 smtClean="0"/>
                        <a:t>MAC Throughput</a:t>
                      </a:r>
                    </a:p>
                    <a:p>
                      <a:pPr algn="ctr"/>
                      <a:r>
                        <a:rPr lang="en-US" altLang="ja-JP" b="1" dirty="0" smtClean="0"/>
                        <a:t>[Mbps]</a:t>
                      </a:r>
                      <a:endParaRPr lang="ja-JP" altLang="en-US" b="1" dirty="0"/>
                    </a:p>
                  </a:txBody>
                  <a:tcPr anchor="ctr"/>
                </a:tc>
              </a:tr>
              <a:tr h="368032"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0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500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4.80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5.17</a:t>
                      </a:r>
                      <a:endParaRPr lang="ja-JP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0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1000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5.55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5.76</a:t>
                      </a:r>
                      <a:endParaRPr lang="ja-JP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0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1500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5.84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5.99</a:t>
                      </a:r>
                      <a:endParaRPr lang="ja-JP" altLang="en-US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0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2000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6.00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6.11</a:t>
                      </a:r>
                      <a:endParaRPr lang="ja-JP" altLang="en-US" dirty="0"/>
                    </a:p>
                  </a:txBody>
                  <a:tcPr anchor="ctr"/>
                </a:tc>
              </a:tr>
              <a:tr h="291592"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8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500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22.06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23.77</a:t>
                      </a:r>
                      <a:endParaRPr lang="ja-JP" altLang="en-US" dirty="0"/>
                    </a:p>
                  </a:txBody>
                  <a:tcPr anchor="ctr"/>
                </a:tc>
              </a:tr>
              <a:tr h="217424"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8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1000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35.17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36.49</a:t>
                      </a:r>
                      <a:endParaRPr lang="ja-JP" altLang="en-US" dirty="0"/>
                    </a:p>
                  </a:txBody>
                  <a:tcPr anchor="ctr"/>
                </a:tc>
              </a:tr>
              <a:tr h="143256"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8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1500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43.26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44.32</a:t>
                      </a:r>
                      <a:endParaRPr lang="ja-JP" altLang="en-US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8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2000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48.83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49.73</a:t>
                      </a:r>
                      <a:endParaRPr lang="ja-JP" alt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0045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Test 1a: Time trace of transmitting/receiving event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Geonjung Ko, WILUS Institute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R" smtClean="0"/>
              <a:t>Jan 2015</a:t>
            </a:r>
            <a:endParaRPr lang="en-GB" dirty="0"/>
          </a:p>
        </p:txBody>
      </p:sp>
      <p:pic>
        <p:nvPicPr>
          <p:cNvPr id="7" name="图片 0" descr="Figure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600" y="1988840"/>
            <a:ext cx="7308812" cy="1008112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58499"/>
              </p:ext>
            </p:extLst>
          </p:nvPr>
        </p:nvGraphicFramePr>
        <p:xfrm>
          <a:off x="683568" y="3284984"/>
          <a:ext cx="7776864" cy="284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4216"/>
                <a:gridCol w="1944216"/>
                <a:gridCol w="1944216"/>
                <a:gridCol w="19442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Test Items</a:t>
                      </a:r>
                      <a:endParaRPr kumimoji="1" lang="ja-JP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Check Points</a:t>
                      </a:r>
                      <a:endParaRPr kumimoji="1" lang="ja-JP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Standard Definition</a:t>
                      </a:r>
                      <a:endParaRPr kumimoji="1" lang="ja-JP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Matching?</a:t>
                      </a:r>
                      <a:endParaRPr kumimoji="1" lang="ja-JP" altLang="en-US" sz="1200" b="1" dirty="0"/>
                    </a:p>
                  </a:txBody>
                  <a:tcPr anchor="ctr"/>
                </a:tc>
              </a:tr>
              <a:tr h="368032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A-MPDU duration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Tcp2 – Tcp1 = 3824us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굴림" charset="0"/>
                        </a:rPr>
                        <a:t>ceil((</a:t>
                      </a:r>
                      <a:r>
                        <a:rPr kumimoji="0" lang="en-GB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굴림" charset="0"/>
                        </a:rPr>
                        <a:t>FrameLength</a:t>
                      </a:r>
                      <a:r>
                        <a:rPr kumimoji="0" lang="en-GB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굴림" charset="0"/>
                        </a:rPr>
                        <a:t>*8)/rate/</a:t>
                      </a:r>
                      <a:r>
                        <a:rPr kumimoji="0" lang="en-GB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굴림" charset="0"/>
                        </a:rPr>
                        <a:t>OFDMsymbolduration</a:t>
                      </a:r>
                      <a:r>
                        <a:rPr kumimoji="0" lang="en-GB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굴림" charset="0"/>
                        </a:rPr>
                        <a:t>) * </a:t>
                      </a:r>
                      <a:r>
                        <a:rPr kumimoji="0" lang="en-GB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굴림" charset="0"/>
                        </a:rPr>
                        <a:t>OFDMsymbolduration</a:t>
                      </a:r>
                      <a:r>
                        <a:rPr kumimoji="0" lang="en-GB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굴림" charset="0"/>
                        </a:rPr>
                        <a:t> + PHY Header </a:t>
                      </a:r>
                      <a:endParaRPr kumimoji="0" lang="ko-KR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굴림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altLang="ja-JP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  <a:endParaRPr lang="en-AU" altLang="ja-JP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SIFS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Tcp3 – Tcp2 = 16us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16us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ja-JP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  <a:endParaRPr lang="en-AU" altLang="ja-JP" sz="1200" b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ACK duration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Tcp4 – Tcp3 = 68us 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ja-JP" sz="12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Gulim"/>
                        </a:rPr>
                        <a:t>ceil((</a:t>
                      </a:r>
                      <a:r>
                        <a:rPr lang="en-GB" altLang="ja-JP" sz="1200" kern="12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Gulim"/>
                        </a:rPr>
                        <a:t>ACKFrameLength</a:t>
                      </a:r>
                      <a:r>
                        <a:rPr lang="en-GB" altLang="ja-JP" sz="12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Gulim"/>
                        </a:rPr>
                        <a:t>*8)/rate/</a:t>
                      </a:r>
                      <a:r>
                        <a:rPr lang="en-GB" altLang="ja-JP" sz="1200" kern="12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Gulim"/>
                        </a:rPr>
                        <a:t>OFDMsymbolduration</a:t>
                      </a:r>
                      <a:r>
                        <a:rPr lang="en-GB" altLang="ja-JP" sz="12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Gulim"/>
                        </a:rPr>
                        <a:t>) * </a:t>
                      </a:r>
                      <a:r>
                        <a:rPr lang="en-GB" altLang="ja-JP" sz="1200" kern="12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Gulim"/>
                        </a:rPr>
                        <a:t>OFDMsymbolduration</a:t>
                      </a:r>
                      <a:r>
                        <a:rPr lang="en-GB" altLang="ja-JP" sz="12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Gulim"/>
                        </a:rPr>
                        <a:t> + PHY Header </a:t>
                      </a:r>
                      <a:endParaRPr lang="ko-KR" altLang="ja-JP" sz="1400" dirty="0" smtClean="0">
                        <a:latin typeface="+mn-lt"/>
                        <a:ea typeface="Times New Roman"/>
                        <a:cs typeface="Gulim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ja-JP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  <a:endParaRPr lang="en-AU" altLang="ja-JP" sz="1200" b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Defer &amp; </a:t>
                      </a:r>
                      <a:r>
                        <a:rPr kumimoji="1" lang="en-US" altLang="ja-JP" sz="1200" dirty="0" err="1" smtClean="0"/>
                        <a:t>backoff</a:t>
                      </a:r>
                      <a:r>
                        <a:rPr kumimoji="1" lang="en-US" altLang="ja-JP" sz="1200" dirty="0" smtClean="0"/>
                        <a:t> duration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Tcp5 – Tcp4 = 169us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DIFS(34us) +</a:t>
                      </a:r>
                      <a:r>
                        <a:rPr kumimoji="1" lang="en-US" altLang="ja-JP" sz="1200" baseline="0" dirty="0" smtClean="0"/>
                        <a:t> </a:t>
                      </a:r>
                      <a:r>
                        <a:rPr kumimoji="1" lang="en-US" altLang="ja-JP" sz="1200" baseline="0" dirty="0" err="1" smtClean="0"/>
                        <a:t>backoff</a:t>
                      </a:r>
                      <a:r>
                        <a:rPr kumimoji="1" lang="en-US" altLang="ja-JP" sz="1200" baseline="0" dirty="0" smtClean="0"/>
                        <a:t> (</a:t>
                      </a:r>
                      <a:r>
                        <a:rPr kumimoji="1" lang="en-US" altLang="ja-JP" sz="1200" baseline="0" dirty="0" err="1" smtClean="0"/>
                        <a:t>CWmin</a:t>
                      </a:r>
                      <a:r>
                        <a:rPr kumimoji="1" lang="en-US" altLang="ja-JP" sz="1200" baseline="0" dirty="0" smtClean="0"/>
                        <a:t>) = 34us = 15*9us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ja-JP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  <a:endParaRPr lang="en-AU" altLang="ja-JP" sz="1200" b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6666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Test 1a: Results comparison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Geonjung Ko, WILUS Institute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R" smtClean="0"/>
              <a:t>Jan 2015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01" y="1477619"/>
            <a:ext cx="4533831" cy="27479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427" y="1484784"/>
            <a:ext cx="4427077" cy="2736304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293994"/>
              </p:ext>
            </p:extLst>
          </p:nvPr>
        </p:nvGraphicFramePr>
        <p:xfrm>
          <a:off x="2195736" y="4126667"/>
          <a:ext cx="5029207" cy="23444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7047"/>
                <a:gridCol w="481520"/>
                <a:gridCol w="481520"/>
                <a:gridCol w="481520"/>
                <a:gridCol w="481520"/>
                <a:gridCol w="481520"/>
                <a:gridCol w="481520"/>
                <a:gridCol w="481520"/>
                <a:gridCol w="481520"/>
              </a:tblGrid>
              <a:tr h="1425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smtClean="0"/>
                        <a:t>Configurations</a:t>
                      </a:r>
                      <a:endParaRPr lang="en-US" sz="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06" marR="8106" marT="8106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MCS0 (6.5Mbps)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06" marR="8106" marT="8106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/>
                        <a:t>MCS8 (78Mbps)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06" marR="8106" marT="8106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1261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/>
                        <a:t>　</a:t>
                      </a:r>
                      <a:endParaRPr lang="zh-CN" altLang="en-US" sz="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 dirty="0">
                          <a:latin typeface="+mn-lt"/>
                        </a:rPr>
                        <a:t>500</a:t>
                      </a:r>
                      <a:endParaRPr lang="en-US" altLang="zh-CN" sz="9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latin typeface="+mn-lt"/>
                        </a:rPr>
                        <a:t>1000</a:t>
                      </a:r>
                      <a:endParaRPr lang="en-US" altLang="zh-CN" sz="900" b="0" i="0" u="none" strike="noStrike">
                        <a:latin typeface="+mn-lt"/>
                        <a:cs typeface="Times New Roman" pitchFamily="18" charset="0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latin typeface="+mn-lt"/>
                        </a:rPr>
                        <a:t>1500</a:t>
                      </a:r>
                      <a:endParaRPr lang="en-US" altLang="zh-CN" sz="900" b="0" i="0" u="none" strike="noStrike">
                        <a:latin typeface="+mn-lt"/>
                        <a:cs typeface="Times New Roman" pitchFamily="18" charset="0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latin typeface="+mn-lt"/>
                        </a:rPr>
                        <a:t>2000</a:t>
                      </a:r>
                      <a:endParaRPr lang="en-US" altLang="zh-CN" sz="900" b="0" i="0" u="none" strike="noStrike">
                        <a:latin typeface="+mn-lt"/>
                        <a:cs typeface="Times New Roman" pitchFamily="18" charset="0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 dirty="0">
                          <a:latin typeface="+mn-lt"/>
                        </a:rPr>
                        <a:t>500</a:t>
                      </a:r>
                      <a:endParaRPr lang="en-US" altLang="zh-CN" sz="9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 dirty="0">
                          <a:latin typeface="+mn-lt"/>
                        </a:rPr>
                        <a:t>1000</a:t>
                      </a:r>
                      <a:endParaRPr lang="en-US" altLang="zh-CN" sz="900" b="0" i="0" u="none" strike="noStrike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latin typeface="+mn-lt"/>
                        </a:rPr>
                        <a:t>1500</a:t>
                      </a:r>
                      <a:endParaRPr lang="en-US" altLang="zh-CN" sz="900" b="0" i="0" u="none" strike="noStrike">
                        <a:latin typeface="+mn-lt"/>
                        <a:cs typeface="Times New Roman" pitchFamily="18" charset="0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latin typeface="+mn-lt"/>
                        </a:rPr>
                        <a:t>2000</a:t>
                      </a:r>
                      <a:endParaRPr lang="en-US" altLang="zh-CN" sz="900" b="0" i="0" u="none" strike="noStrike">
                        <a:latin typeface="+mn-lt"/>
                        <a:cs typeface="Times New Roman" pitchFamily="18" charset="0"/>
                      </a:endParaRPr>
                    </a:p>
                  </a:txBody>
                  <a:tcPr marL="8106" marR="8106" marT="8106" marB="0" anchor="ctr"/>
                </a:tc>
              </a:tr>
              <a:tr h="1126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err="1"/>
                        <a:t>Huawei</a:t>
                      </a:r>
                      <a:endParaRPr lang="en-US" sz="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 dirty="0">
                          <a:latin typeface="+mn-lt"/>
                        </a:rPr>
                        <a:t>4.79 </a:t>
                      </a:r>
                      <a:endParaRPr lang="en-US" altLang="zh-CN" sz="900" b="1" i="0" u="none" strike="noStrike" dirty="0">
                        <a:solidFill>
                          <a:srgbClr val="00B05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 dirty="0">
                          <a:latin typeface="+mn-lt"/>
                        </a:rPr>
                        <a:t>5.55 </a:t>
                      </a:r>
                      <a:endParaRPr lang="en-US" altLang="zh-CN" sz="900" b="1" i="0" u="none" strike="noStrike" dirty="0">
                        <a:solidFill>
                          <a:srgbClr val="00B05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latin typeface="+mn-lt"/>
                        </a:rPr>
                        <a:t>5.84 </a:t>
                      </a:r>
                      <a:endParaRPr lang="en-US" altLang="zh-CN" sz="900" b="1" i="0" u="none" strike="noStrike">
                        <a:solidFill>
                          <a:srgbClr val="00B05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latin typeface="+mn-lt"/>
                        </a:rPr>
                        <a:t>6.00 </a:t>
                      </a:r>
                      <a:endParaRPr lang="en-US" altLang="zh-CN" sz="900" b="1" i="0" u="none" strike="noStrike">
                        <a:solidFill>
                          <a:srgbClr val="00B05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latin typeface="+mn-lt"/>
                        </a:rPr>
                        <a:t>21.98 </a:t>
                      </a:r>
                      <a:endParaRPr lang="en-US" altLang="zh-CN" sz="900" b="1" i="0" u="none" strike="noStrike">
                        <a:solidFill>
                          <a:srgbClr val="00B05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 dirty="0">
                          <a:latin typeface="+mn-lt"/>
                        </a:rPr>
                        <a:t>34.91 </a:t>
                      </a:r>
                      <a:endParaRPr lang="en-US" altLang="zh-CN" sz="900" b="1" i="0" u="none" strike="noStrike" dirty="0">
                        <a:solidFill>
                          <a:srgbClr val="00B05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latin typeface="+mn-lt"/>
                        </a:rPr>
                        <a:t>43.24 </a:t>
                      </a:r>
                      <a:endParaRPr lang="en-US" altLang="zh-CN" sz="900" b="1" i="0" u="none" strike="noStrike">
                        <a:solidFill>
                          <a:srgbClr val="00B05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latin typeface="+mn-lt"/>
                        </a:rPr>
                        <a:t>48.67 </a:t>
                      </a:r>
                      <a:endParaRPr lang="en-US" altLang="zh-CN" sz="900" b="1" i="0" u="none" strike="noStrike">
                        <a:solidFill>
                          <a:srgbClr val="00B05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06" marR="8106" marT="8106" marB="0" anchor="ctr"/>
                </a:tc>
              </a:tr>
              <a:tr h="1126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/>
                        <a:t>LGE</a:t>
                      </a:r>
                      <a:endParaRPr lang="en-US" sz="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 dirty="0">
                          <a:latin typeface="+mn-lt"/>
                        </a:rPr>
                        <a:t>4.81</a:t>
                      </a:r>
                      <a:endParaRPr lang="en-US" altLang="zh-CN" sz="900" b="1" i="0" u="none" strike="noStrike" dirty="0">
                        <a:solidFill>
                          <a:srgbClr val="00B05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 dirty="0">
                          <a:latin typeface="+mn-lt"/>
                        </a:rPr>
                        <a:t>5.55</a:t>
                      </a:r>
                      <a:endParaRPr lang="en-US" altLang="zh-CN" sz="900" b="1" i="0" u="none" strike="noStrike" dirty="0">
                        <a:solidFill>
                          <a:srgbClr val="00B05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latin typeface="+mn-lt"/>
                        </a:rPr>
                        <a:t>5.84</a:t>
                      </a:r>
                      <a:endParaRPr lang="en-US" altLang="zh-CN" sz="900" b="1" i="0" u="none" strike="noStrike">
                        <a:solidFill>
                          <a:srgbClr val="00B05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latin typeface="+mn-lt"/>
                        </a:rPr>
                        <a:t>5.99</a:t>
                      </a:r>
                      <a:endParaRPr lang="en-US" altLang="zh-CN" sz="900" b="1" i="0" u="none" strike="noStrike">
                        <a:solidFill>
                          <a:srgbClr val="00B05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 dirty="0">
                          <a:latin typeface="+mn-lt"/>
                        </a:rPr>
                        <a:t>22.4</a:t>
                      </a:r>
                      <a:endParaRPr lang="en-US" altLang="zh-CN" sz="900" b="1" i="0" u="none" strike="noStrike" dirty="0">
                        <a:solidFill>
                          <a:srgbClr val="00B05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 dirty="0">
                          <a:latin typeface="+mn-lt"/>
                        </a:rPr>
                        <a:t>35.2</a:t>
                      </a:r>
                      <a:endParaRPr lang="en-US" altLang="zh-CN" sz="900" b="1" i="0" u="none" strike="noStrike" dirty="0">
                        <a:solidFill>
                          <a:srgbClr val="00B05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 dirty="0">
                          <a:latin typeface="+mn-lt"/>
                        </a:rPr>
                        <a:t>43.25</a:t>
                      </a:r>
                      <a:endParaRPr lang="en-US" altLang="zh-CN" sz="900" b="1" i="0" u="none" strike="noStrike" dirty="0">
                        <a:solidFill>
                          <a:srgbClr val="00B05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900" u="none" strike="noStrike">
                          <a:latin typeface="+mn-lt"/>
                        </a:rPr>
                        <a:t>48.9</a:t>
                      </a:r>
                      <a:endParaRPr lang="en-US" altLang="zh-CN" sz="900" b="1" i="0" u="none" strike="noStrike">
                        <a:solidFill>
                          <a:srgbClr val="00B05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06" marR="8106" marT="8106" marB="0" anchor="ctr"/>
                </a:tc>
              </a:tr>
              <a:tr h="11261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/>
                        <a:t>Qualcomm</a:t>
                      </a:r>
                      <a:endParaRPr lang="en-US" sz="9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106" marR="8106" marT="8106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CN" sz="900" u="none" strike="noStrike" dirty="0">
                          <a:latin typeface="+mn-lt"/>
                        </a:rPr>
                        <a:t>4.76</a:t>
                      </a:r>
                      <a:endParaRPr lang="en-US" altLang="zh-CN" sz="900" b="1" i="0" u="none" strike="noStrike" dirty="0">
                        <a:solidFill>
                          <a:srgbClr val="00B05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06" marR="8106" marT="810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CN" sz="900" u="none" strike="noStrike" dirty="0">
                          <a:latin typeface="+mn-lt"/>
                        </a:rPr>
                        <a:t>5.53</a:t>
                      </a:r>
                      <a:endParaRPr lang="en-US" altLang="zh-CN" sz="900" b="1" i="0" u="none" strike="noStrike" dirty="0">
                        <a:solidFill>
                          <a:srgbClr val="00B05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06" marR="8106" marT="810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CN" sz="900" u="none" strike="noStrike" dirty="0">
                          <a:latin typeface="+mn-lt"/>
                        </a:rPr>
                        <a:t>5.82</a:t>
                      </a:r>
                      <a:endParaRPr lang="en-US" altLang="zh-CN" sz="900" b="1" i="0" u="none" strike="noStrike" dirty="0">
                        <a:solidFill>
                          <a:srgbClr val="00B05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06" marR="8106" marT="8106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CN" sz="900" u="none" strike="noStrike">
                          <a:latin typeface="+mn-lt"/>
                        </a:rPr>
                        <a:t>5.98</a:t>
                      </a:r>
                      <a:endParaRPr lang="en-US" altLang="zh-CN" sz="900" b="1" i="0" u="none" strike="noStrike">
                        <a:solidFill>
                          <a:srgbClr val="00B05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8106" marR="8106" marT="8106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21.45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34.26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42.57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48.02</a:t>
                      </a:r>
                    </a:p>
                  </a:txBody>
                  <a:tcPr marL="9525" marR="9525" marT="9525" marB="0"/>
                </a:tc>
              </a:tr>
              <a:tr h="1135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MediaTek</a:t>
                      </a:r>
                      <a:endParaRPr lang="en-US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4.76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5.53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5.82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5.98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21.71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34.65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42.71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48.15 </a:t>
                      </a:r>
                      <a:endParaRPr lang="en-US" altLang="zh-CN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135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Intel</a:t>
                      </a:r>
                      <a:endParaRPr lang="en-US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4.76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5.53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5.82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5.98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21.53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34.46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42.58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48.14</a:t>
                      </a:r>
                    </a:p>
                  </a:txBody>
                  <a:tcPr marL="9525" marR="9525" marT="9525" marB="0"/>
                </a:tc>
              </a:tr>
              <a:tr h="1135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Ericsson</a:t>
                      </a:r>
                      <a:endParaRPr lang="en-US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latin typeface="+mn-lt"/>
                        </a:rPr>
                        <a:t>4.75</a:t>
                      </a:r>
                      <a:endParaRPr lang="zh-CN" sz="900" b="0" i="0" u="none" strike="noStrike" dirty="0"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+mn-lt"/>
                        </a:rPr>
                        <a:t>5.52</a:t>
                      </a:r>
                      <a:endParaRPr lang="zh-CN" sz="900" b="0" i="0" u="none" strike="noStrike"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latin typeface="+mn-lt"/>
                        </a:rPr>
                        <a:t>5.82</a:t>
                      </a:r>
                      <a:endParaRPr lang="zh-CN" sz="900" b="0" i="0" u="none" strike="noStrike" dirty="0"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latin typeface="+mn-lt"/>
                        </a:rPr>
                        <a:t>5.97</a:t>
                      </a:r>
                      <a:endParaRPr lang="zh-CN" sz="900" b="0" i="0" u="none" strike="noStrike" dirty="0"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+mn-lt"/>
                        </a:rPr>
                        <a:t>21.53</a:t>
                      </a:r>
                      <a:endParaRPr lang="zh-CN" sz="900" b="0" i="0" u="none" strike="noStrike"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+mn-lt"/>
                        </a:rPr>
                        <a:t>34.47</a:t>
                      </a:r>
                      <a:endParaRPr lang="zh-CN" sz="900" b="0" i="0" u="none" strike="noStrike"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>
                          <a:latin typeface="+mn-lt"/>
                        </a:rPr>
                        <a:t>42.57</a:t>
                      </a:r>
                      <a:endParaRPr lang="zh-CN" sz="900" b="0" i="0" u="none" strike="noStrike"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900" b="0" i="0" u="none" strike="noStrike" dirty="0">
                          <a:latin typeface="+mn-lt"/>
                        </a:rPr>
                        <a:t>48.09</a:t>
                      </a:r>
                      <a:endParaRPr lang="zh-CN" sz="900" b="0" i="0" u="none" strike="noStrike" dirty="0"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1135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Nokia</a:t>
                      </a:r>
                      <a:endParaRPr lang="en-US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9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4.76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9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5.52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9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5.83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9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5.97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9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21.19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9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34.22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9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41.93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altLang="zh-CN" sz="9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47.74 </a:t>
                      </a:r>
                    </a:p>
                  </a:txBody>
                  <a:tcPr marL="9525" marR="9525" marT="9525" marB="0" anchor="b"/>
                </a:tc>
              </a:tr>
              <a:tr h="1135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NTT</a:t>
                      </a:r>
                      <a:endParaRPr lang="en-US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4.79 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5.54 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5.84 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6.00 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22.00 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35.00 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43.20 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48.40 </a:t>
                      </a:r>
                    </a:p>
                  </a:txBody>
                  <a:tcPr marL="9525" marR="9525" marT="9525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5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Samsung</a:t>
                      </a:r>
                      <a:endParaRPr lang="en-US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4.76</a:t>
                      </a:r>
                      <a:endParaRPr lang="en-US" altLang="zh-CN" sz="9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5.53</a:t>
                      </a:r>
                      <a:endParaRPr lang="en-US" altLang="zh-CN" sz="9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5.82</a:t>
                      </a:r>
                      <a:endParaRPr lang="en-US" altLang="zh-CN" sz="9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5.97</a:t>
                      </a:r>
                      <a:endParaRPr lang="en-US" altLang="zh-CN" sz="9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21.54</a:t>
                      </a:r>
                      <a:endParaRPr lang="en-US" altLang="zh-CN" sz="9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34.48</a:t>
                      </a:r>
                      <a:endParaRPr lang="en-US" altLang="zh-CN" sz="9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42.60</a:t>
                      </a:r>
                      <a:endParaRPr lang="en-US" altLang="zh-CN" sz="9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48.15</a:t>
                      </a:r>
                      <a:endParaRPr lang="en-US" altLang="zh-CN" sz="9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5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Broadcom</a:t>
                      </a:r>
                      <a:endParaRPr lang="en-US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4.76</a:t>
                      </a:r>
                      <a:endParaRPr lang="en-US" altLang="zh-CN" sz="9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5.53</a:t>
                      </a:r>
                      <a:endParaRPr lang="en-US" altLang="zh-CN" sz="9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5.83</a:t>
                      </a:r>
                      <a:endParaRPr lang="en-US" altLang="zh-CN" sz="9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5.98</a:t>
                      </a:r>
                      <a:endParaRPr lang="en-US" altLang="zh-CN" sz="9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21.4</a:t>
                      </a:r>
                      <a:endParaRPr lang="en-US" altLang="zh-CN" sz="9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34.2</a:t>
                      </a:r>
                      <a:endParaRPr lang="en-US" altLang="zh-CN" sz="9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42.5</a:t>
                      </a:r>
                      <a:endParaRPr lang="en-US" altLang="zh-CN" sz="9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48.0</a:t>
                      </a:r>
                      <a:endParaRPr lang="en-US" altLang="zh-CN" sz="900" b="0" i="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52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ZTE</a:t>
                      </a:r>
                      <a:endParaRPr lang="en-US" sz="9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4.76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5.53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5.82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5.98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21.42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34.23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42.55</a:t>
                      </a: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48.01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5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Toshiba</a:t>
                      </a:r>
                      <a:endParaRPr lang="en-US" sz="9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4.79</a:t>
                      </a:r>
                      <a:endParaRPr lang="en-US" altLang="zh-CN" sz="9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5.54</a:t>
                      </a:r>
                      <a:endParaRPr lang="en-US" altLang="zh-CN" sz="9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5.83</a:t>
                      </a:r>
                      <a:endParaRPr lang="en-US" altLang="zh-CN" sz="9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5.99</a:t>
                      </a:r>
                      <a:endParaRPr lang="en-US" altLang="zh-CN" sz="9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21.94</a:t>
                      </a:r>
                      <a:endParaRPr lang="en-US" altLang="zh-CN" sz="9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34.87</a:t>
                      </a:r>
                      <a:endParaRPr lang="en-US" altLang="zh-CN" sz="9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43.19</a:t>
                      </a:r>
                      <a:endParaRPr lang="en-US" altLang="zh-CN" sz="9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48.62</a:t>
                      </a:r>
                      <a:endParaRPr lang="en-US" altLang="zh-CN" sz="9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3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Newracom</a:t>
                      </a:r>
                      <a:endParaRPr lang="en-US" sz="9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4.85</a:t>
                      </a:r>
                      <a:endParaRPr lang="en-US" altLang="zh-CN" sz="9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5.55</a:t>
                      </a:r>
                      <a:endParaRPr lang="en-US" altLang="zh-CN" sz="9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5.84</a:t>
                      </a:r>
                      <a:endParaRPr lang="en-US" altLang="zh-CN" sz="9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5.99</a:t>
                      </a:r>
                      <a:endParaRPr lang="en-US" altLang="zh-CN" sz="9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23.8</a:t>
                      </a:r>
                      <a:endParaRPr lang="en-US" altLang="zh-CN" sz="9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36.64</a:t>
                      </a:r>
                      <a:endParaRPr lang="en-US" altLang="zh-CN" sz="9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43.87</a:t>
                      </a:r>
                      <a:endParaRPr lang="en-US" altLang="zh-CN" sz="9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t" latinLnBrk="0" hangingPunct="1"/>
                      <a:r>
                        <a:rPr lang="en-US" altLang="zh-CN" sz="9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49.73</a:t>
                      </a:r>
                      <a:endParaRPr lang="en-US" altLang="zh-CN" sz="9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WILUS Institute</a:t>
                      </a:r>
                      <a:endParaRPr lang="en-US" sz="90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4.80 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5.55 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5.84 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6.00 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22.06 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35.17 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43.26 </a:t>
                      </a: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ja-JP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48.83 </a:t>
                      </a:r>
                    </a:p>
                  </a:txBody>
                  <a:tcPr marL="12700" marR="12700" marT="1270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3309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Test 1b: MAC overhead w RTS/CTS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endParaRPr kumimoji="1" lang="en-US" altLang="ja-JP" dirty="0" smtClean="0"/>
          </a:p>
          <a:p>
            <a:pPr>
              <a:buFont typeface="Arial"/>
              <a:buChar char="•"/>
            </a:pPr>
            <a:endParaRPr kumimoji="1" lang="en-US" altLang="ja-JP" dirty="0"/>
          </a:p>
          <a:p>
            <a:pPr>
              <a:buFont typeface="Arial"/>
              <a:buChar char="•"/>
            </a:pPr>
            <a:endParaRPr kumimoji="1" lang="en-US" altLang="ja-JP" dirty="0" smtClean="0"/>
          </a:p>
          <a:p>
            <a:pPr>
              <a:buFont typeface="Arial"/>
              <a:buChar char="•"/>
            </a:pPr>
            <a:r>
              <a:rPr kumimoji="1" lang="en-US" altLang="ja-JP" dirty="0" smtClean="0"/>
              <a:t>Parameter settings</a:t>
            </a:r>
          </a:p>
          <a:p>
            <a:pPr lvl="1">
              <a:buFont typeface="Arial"/>
              <a:buChar char="•"/>
            </a:pPr>
            <a:r>
              <a:rPr kumimoji="1" lang="en-US" altLang="ja-JP" dirty="0" smtClean="0"/>
              <a:t>MSDU length: [0:500:2000Bytes]</a:t>
            </a:r>
          </a:p>
          <a:p>
            <a:pPr lvl="1">
              <a:buFont typeface="Arial"/>
              <a:buChar char="•"/>
            </a:pPr>
            <a:r>
              <a:rPr kumimoji="1" lang="en-US" altLang="ja-JP" dirty="0" smtClean="0"/>
              <a:t>2 MPDU limit</a:t>
            </a:r>
          </a:p>
          <a:p>
            <a:pPr lvl="1">
              <a:buFont typeface="Arial"/>
              <a:buChar char="•"/>
            </a:pPr>
            <a:r>
              <a:rPr kumimoji="1" lang="en-US" altLang="ja-JP" dirty="0" smtClean="0"/>
              <a:t>RTS/CTS on</a:t>
            </a:r>
          </a:p>
          <a:p>
            <a:pPr lvl="1">
              <a:buFont typeface="Arial"/>
              <a:buChar char="•"/>
            </a:pPr>
            <a:r>
              <a:rPr kumimoji="1" lang="en-US" altLang="ja-JP" dirty="0" smtClean="0"/>
              <a:t>Data MCS = [0,8]</a:t>
            </a:r>
          </a:p>
          <a:p>
            <a:pPr lvl="1">
              <a:buFont typeface="Arial"/>
              <a:buChar char="•"/>
            </a:pPr>
            <a:r>
              <a:rPr kumimoji="1" lang="en-US" altLang="ja-JP" dirty="0" smtClean="0"/>
              <a:t>RTS/CTS MCS = 0</a:t>
            </a:r>
          </a:p>
          <a:p>
            <a:pPr lvl="1">
              <a:buFont typeface="Arial"/>
              <a:buChar char="•"/>
            </a:pPr>
            <a:r>
              <a:rPr kumimoji="1" lang="en-US" altLang="ja-JP" dirty="0" smtClean="0"/>
              <a:t>ACK MCS = 0</a:t>
            </a:r>
          </a:p>
          <a:p>
            <a:pPr lvl="1">
              <a:buFont typeface="Arial"/>
              <a:buChar char="•"/>
            </a:pPr>
            <a:r>
              <a:rPr kumimoji="1" lang="en-US" altLang="ja-JP" dirty="0" smtClean="0"/>
              <a:t>AIFS=DIFS=34us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Geonjung Ko, WILUS Institute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R" smtClean="0"/>
              <a:t>Jan 2015</a:t>
            </a:r>
            <a:endParaRPr lang="en-GB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863966"/>
            <a:ext cx="3920728" cy="120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290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Test 1b: Throughput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Geonjung Ko, WILUS Institute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R" smtClean="0"/>
              <a:t>Jan 2015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350995"/>
              </p:ext>
            </p:extLst>
          </p:nvPr>
        </p:nvGraphicFramePr>
        <p:xfrm>
          <a:off x="683568" y="2154664"/>
          <a:ext cx="7776864" cy="3578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088"/>
                <a:gridCol w="1584176"/>
                <a:gridCol w="2700300"/>
                <a:gridCol w="27003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 smtClean="0"/>
                        <a:t>MCS</a:t>
                      </a:r>
                      <a:endParaRPr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 smtClean="0"/>
                        <a:t>MSDU length</a:t>
                      </a:r>
                    </a:p>
                    <a:p>
                      <a:pPr algn="ctr"/>
                      <a:r>
                        <a:rPr lang="en-US" altLang="ja-JP" b="1" dirty="0" smtClean="0"/>
                        <a:t>[Bytes]</a:t>
                      </a:r>
                      <a:endParaRPr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 smtClean="0"/>
                        <a:t>Application Throughput</a:t>
                      </a:r>
                    </a:p>
                    <a:p>
                      <a:pPr algn="ctr"/>
                      <a:r>
                        <a:rPr lang="en-US" altLang="ja-JP" b="1" dirty="0" smtClean="0"/>
                        <a:t>[Mbps]</a:t>
                      </a:r>
                      <a:endParaRPr lang="ja-JP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 smtClean="0"/>
                        <a:t>MAC Throughput</a:t>
                      </a:r>
                    </a:p>
                    <a:p>
                      <a:pPr algn="ctr"/>
                      <a:r>
                        <a:rPr lang="en-US" altLang="ja-JP" b="1" dirty="0" smtClean="0"/>
                        <a:t>[Mbps]</a:t>
                      </a:r>
                      <a:endParaRPr lang="ja-JP" altLang="en-US" b="1" dirty="0"/>
                    </a:p>
                  </a:txBody>
                  <a:tcPr anchor="ctr"/>
                </a:tc>
              </a:tr>
              <a:tr h="368032"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0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500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4.43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4.77</a:t>
                      </a:r>
                      <a:endParaRPr lang="ja-JP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0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1000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5.31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5.50</a:t>
                      </a:r>
                      <a:endParaRPr lang="ja-JP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0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1500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5.66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5.80</a:t>
                      </a:r>
                      <a:endParaRPr lang="ja-JP" altLang="en-US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0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2000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5.85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5.96</a:t>
                      </a:r>
                      <a:endParaRPr lang="ja-JP" altLang="en-US" dirty="0"/>
                    </a:p>
                  </a:txBody>
                  <a:tcPr anchor="ctr"/>
                </a:tc>
              </a:tr>
              <a:tr h="291592"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8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500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15.98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17.22</a:t>
                      </a:r>
                      <a:endParaRPr lang="ja-JP" altLang="en-US" dirty="0"/>
                    </a:p>
                  </a:txBody>
                  <a:tcPr anchor="ctr"/>
                </a:tc>
              </a:tr>
              <a:tr h="217424"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8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1000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27.23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28.24</a:t>
                      </a:r>
                      <a:endParaRPr lang="ja-JP" altLang="en-US" dirty="0"/>
                    </a:p>
                  </a:txBody>
                  <a:tcPr anchor="ctr"/>
                </a:tc>
              </a:tr>
              <a:tr h="143256"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8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1500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34.99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35.85</a:t>
                      </a:r>
                      <a:endParaRPr lang="ja-JP" altLang="en-US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8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2000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40.73</a:t>
                      </a:r>
                      <a:endParaRPr lang="ja-JP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 smtClean="0"/>
                        <a:t>41.48</a:t>
                      </a:r>
                      <a:endParaRPr lang="ja-JP" alt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6350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Test 1b: Time trace of transmitting/receiving event</a:t>
            </a:r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Geonjung Ko, WILUS Institute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ko-KR" smtClean="0"/>
              <a:t>Jan 2015</a:t>
            </a:r>
            <a:endParaRPr lang="en-GB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355948"/>
              </p:ext>
            </p:extLst>
          </p:nvPr>
        </p:nvGraphicFramePr>
        <p:xfrm>
          <a:off x="683568" y="3068960"/>
          <a:ext cx="7776864" cy="31749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4216"/>
                <a:gridCol w="1944216"/>
                <a:gridCol w="1944216"/>
                <a:gridCol w="19442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Test Items</a:t>
                      </a:r>
                      <a:endParaRPr kumimoji="1" lang="ja-JP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Check Points</a:t>
                      </a:r>
                      <a:endParaRPr kumimoji="1" lang="ja-JP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Standard Definition</a:t>
                      </a:r>
                      <a:endParaRPr kumimoji="1" lang="ja-JP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Matching?</a:t>
                      </a:r>
                      <a:endParaRPr kumimoji="1" lang="ja-JP" altLang="en-US" sz="1200" b="1" dirty="0"/>
                    </a:p>
                  </a:txBody>
                  <a:tcPr anchor="ctr"/>
                </a:tc>
              </a:tr>
              <a:tr h="368032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RTS duration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Tcp2 – Tcp1 = 52us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굴림" charset="0"/>
                        </a:rPr>
                        <a:t>ceil((</a:t>
                      </a:r>
                      <a:r>
                        <a:rPr kumimoji="0" lang="en-GB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굴림" charset="0"/>
                        </a:rPr>
                        <a:t>RTSFrameLength</a:t>
                      </a:r>
                      <a:r>
                        <a:rPr kumimoji="0" lang="en-GB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굴림" charset="0"/>
                        </a:rPr>
                        <a:t>*8)/rate/</a:t>
                      </a:r>
                      <a:r>
                        <a:rPr kumimoji="0" lang="en-GB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굴림" charset="0"/>
                        </a:rPr>
                        <a:t>OFDMsymbolduration</a:t>
                      </a:r>
                      <a:r>
                        <a:rPr kumimoji="0" lang="en-GB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굴림" charset="0"/>
                        </a:rPr>
                        <a:t>) * </a:t>
                      </a:r>
                      <a:r>
                        <a:rPr kumimoji="0" lang="en-GB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굴림" charset="0"/>
                        </a:rPr>
                        <a:t>OFDMsymbolduration</a:t>
                      </a:r>
                      <a:r>
                        <a:rPr kumimoji="0" lang="en-GB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굴림" charset="0"/>
                        </a:rPr>
                        <a:t> + PHY Header </a:t>
                      </a:r>
                      <a:endParaRPr kumimoji="0" lang="ko-KR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굴림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ja-JP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  <a:endParaRPr lang="en-AU" altLang="ja-JP" sz="1200" b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CTS duration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Tcp4 – Tcp3 = 44us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굴림" charset="0"/>
                        </a:rPr>
                        <a:t>ceil((</a:t>
                      </a:r>
                      <a:r>
                        <a:rPr kumimoji="0" lang="en-GB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굴림" charset="0"/>
                        </a:rPr>
                        <a:t>CTSFrameLength</a:t>
                      </a:r>
                      <a:r>
                        <a:rPr kumimoji="0" lang="en-GB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굴림" charset="0"/>
                        </a:rPr>
                        <a:t>*8)/rate/</a:t>
                      </a:r>
                      <a:r>
                        <a:rPr kumimoji="0" lang="en-GB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굴림" charset="0"/>
                        </a:rPr>
                        <a:t>OFDMsymbolduration</a:t>
                      </a:r>
                      <a:r>
                        <a:rPr kumimoji="0" lang="en-GB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굴림" charset="0"/>
                        </a:rPr>
                        <a:t>) * </a:t>
                      </a:r>
                      <a:r>
                        <a:rPr kumimoji="0" lang="en-GB" altLang="ko-KR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굴림" charset="0"/>
                        </a:rPr>
                        <a:t>OFDMsymbolduration</a:t>
                      </a:r>
                      <a:r>
                        <a:rPr kumimoji="0" lang="en-GB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굴림" charset="0"/>
                        </a:rPr>
                        <a:t> + PHY Header </a:t>
                      </a:r>
                      <a:endParaRPr kumimoji="0" lang="ko-KR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굴림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ja-JP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  <a:endParaRPr lang="en-AU" altLang="ja-JP" sz="1200" b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Frame duration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Tcp6 – Tcp5 = 3824ua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굴림" charset="0"/>
                        </a:rPr>
                        <a:t>ceil((</a:t>
                      </a:r>
                      <a:r>
                        <a:rPr kumimoji="0" lang="en-GB" altLang="ko-K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굴림" charset="0"/>
                        </a:rPr>
                        <a:t>FrameLength</a:t>
                      </a:r>
                      <a:r>
                        <a:rPr kumimoji="0" lang="en-GB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굴림" charset="0"/>
                        </a:rPr>
                        <a:t>*8)/rate/</a:t>
                      </a:r>
                      <a:r>
                        <a:rPr kumimoji="0" lang="en-GB" altLang="ko-K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굴림" charset="0"/>
                        </a:rPr>
                        <a:t>OFDMsymbolduration</a:t>
                      </a:r>
                      <a:r>
                        <a:rPr kumimoji="0" lang="en-GB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굴림" charset="0"/>
                        </a:rPr>
                        <a:t>) * </a:t>
                      </a:r>
                      <a:r>
                        <a:rPr kumimoji="0" lang="en-GB" altLang="ko-K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굴림" charset="0"/>
                        </a:rPr>
                        <a:t>OFDMsymbolduration</a:t>
                      </a:r>
                      <a:r>
                        <a:rPr kumimoji="0" lang="en-GB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굴림" charset="0"/>
                        </a:rPr>
                        <a:t> + PHY Header </a:t>
                      </a:r>
                      <a:endParaRPr kumimoji="0" lang="ko-KR" altLang="ja-JP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굴림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ja-JP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√</a:t>
                      </a:r>
                      <a:endParaRPr lang="en-AU" altLang="ja-JP" sz="1200" b="1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图片 1" descr="Figure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584" y="1916832"/>
            <a:ext cx="7534678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60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6_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25331</TotalTime>
  <Words>1940</Words>
  <Application>Microsoft Macintosh PowerPoint</Application>
  <PresentationFormat>On-screen Show (4:3)</PresentationFormat>
  <Paragraphs>928</Paragraphs>
  <Slides>22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Office Theme</vt:lpstr>
      <vt:lpstr>6_802-11-Submission</vt:lpstr>
      <vt:lpstr>7_802-11-Submission</vt:lpstr>
      <vt:lpstr>Document</vt:lpstr>
      <vt:lpstr>MAC Calibration Results</vt:lpstr>
      <vt:lpstr>Abstract</vt:lpstr>
      <vt:lpstr>Test 1a: MAC overhead w/out RTS/CTS</vt:lpstr>
      <vt:lpstr>Test 1a: Throughput</vt:lpstr>
      <vt:lpstr>Test 1a: Time trace of transmitting/receiving event</vt:lpstr>
      <vt:lpstr>Test 1a: Results comparison</vt:lpstr>
      <vt:lpstr>Test 1b: MAC overhead w RTS/CTS</vt:lpstr>
      <vt:lpstr>Test 1b: Throughput</vt:lpstr>
      <vt:lpstr>Test 1b: Time trace of transmitting/receiving event</vt:lpstr>
      <vt:lpstr>Test 1b: Results comparison</vt:lpstr>
      <vt:lpstr>Test 2a: Deferral Test 1</vt:lpstr>
      <vt:lpstr>Test 2a: Throughput</vt:lpstr>
      <vt:lpstr>Test 2a: Results comparison</vt:lpstr>
      <vt:lpstr>Test 2b: Deferral Test 2</vt:lpstr>
      <vt:lpstr>Test 2b: Deferral Test 2</vt:lpstr>
      <vt:lpstr>Test 2b: Throughput</vt:lpstr>
      <vt:lpstr>Test 2b: Results comparison</vt:lpstr>
      <vt:lpstr>Test 3: NAV deferral</vt:lpstr>
      <vt:lpstr>Test 3: NAV deferral</vt:lpstr>
      <vt:lpstr>Test 3: Throughput</vt:lpstr>
      <vt:lpstr>Test 3: Results comparison</vt:lpstr>
      <vt:lpstr>References</vt:lpstr>
    </vt:vector>
  </TitlesOfParts>
  <Company>WILUS Institute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Experiments on CCA levels</dc:title>
  <dc:creator>John Son</dc:creator>
  <cp:lastModifiedBy>Geonjung</cp:lastModifiedBy>
  <cp:revision>587</cp:revision>
  <cp:lastPrinted>2015-01-10T02:17:48Z</cp:lastPrinted>
  <dcterms:created xsi:type="dcterms:W3CDTF">2014-04-14T10:59:07Z</dcterms:created>
  <dcterms:modified xsi:type="dcterms:W3CDTF">2015-01-12T13:46:23Z</dcterms:modified>
</cp:coreProperties>
</file>