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25"/>
  </p:notesMasterIdLst>
  <p:handoutMasterIdLst>
    <p:handoutMasterId r:id="rId26"/>
  </p:handoutMasterIdLst>
  <p:sldIdLst>
    <p:sldId id="427" r:id="rId2"/>
    <p:sldId id="462" r:id="rId3"/>
    <p:sldId id="442" r:id="rId4"/>
    <p:sldId id="443" r:id="rId5"/>
    <p:sldId id="444" r:id="rId6"/>
    <p:sldId id="445" r:id="rId7"/>
    <p:sldId id="446" r:id="rId8"/>
    <p:sldId id="447" r:id="rId9"/>
    <p:sldId id="448" r:id="rId10"/>
    <p:sldId id="464" r:id="rId11"/>
    <p:sldId id="465" r:id="rId12"/>
    <p:sldId id="466" r:id="rId13"/>
    <p:sldId id="451" r:id="rId14"/>
    <p:sldId id="452" r:id="rId15"/>
    <p:sldId id="453" r:id="rId16"/>
    <p:sldId id="454" r:id="rId17"/>
    <p:sldId id="455" r:id="rId18"/>
    <p:sldId id="463" r:id="rId19"/>
    <p:sldId id="459" r:id="rId20"/>
    <p:sldId id="460" r:id="rId21"/>
    <p:sldId id="461" r:id="rId22"/>
    <p:sldId id="457" r:id="rId23"/>
    <p:sldId id="458" r:id="rId24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  <a:srgbClr val="0000FF"/>
    <a:srgbClr val="CC0000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49" autoAdjust="0"/>
    <p:restoredTop sz="99706" autoAdjust="0"/>
  </p:normalViewPr>
  <p:slideViewPr>
    <p:cSldViewPr showGuides="1">
      <p:cViewPr varScale="1">
        <p:scale>
          <a:sx n="71" d="100"/>
          <a:sy n="71" d="100"/>
        </p:scale>
        <p:origin x="-9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986" y="-456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3333CC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51.09</c:v>
                </c:pt>
                <c:pt idx="1">
                  <c:v>51.55</c:v>
                </c:pt>
                <c:pt idx="2">
                  <c:v>51.05</c:v>
                </c:pt>
                <c:pt idx="3">
                  <c:v>51.42</c:v>
                </c:pt>
                <c:pt idx="4">
                  <c:v>51.37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51.05</c:v>
                </c:pt>
                <c:pt idx="1">
                  <c:v>50.97</c:v>
                </c:pt>
                <c:pt idx="2">
                  <c:v>51.11</c:v>
                </c:pt>
                <c:pt idx="3">
                  <c:v>50.7</c:v>
                </c:pt>
                <c:pt idx="4">
                  <c:v>51.1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52</c:v>
                </c:pt>
                <c:pt idx="1">
                  <c:v>52.68</c:v>
                </c:pt>
                <c:pt idx="2">
                  <c:v>52.68</c:v>
                </c:pt>
                <c:pt idx="3">
                  <c:v>52.51</c:v>
                </c:pt>
                <c:pt idx="4">
                  <c:v>52.809999999999995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49.92</c:v>
                </c:pt>
                <c:pt idx="1">
                  <c:v>50.08</c:v>
                </c:pt>
                <c:pt idx="2">
                  <c:v>49.949999999999996</c:v>
                </c:pt>
                <c:pt idx="3">
                  <c:v>50.04</c:v>
                </c:pt>
                <c:pt idx="4">
                  <c:v>50.24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50.75</c:v>
                </c:pt>
                <c:pt idx="1">
                  <c:v>49.77</c:v>
                </c:pt>
                <c:pt idx="2">
                  <c:v>49.309999999999995</c:v>
                </c:pt>
                <c:pt idx="3">
                  <c:v>50.809999999999995</c:v>
                </c:pt>
                <c:pt idx="4">
                  <c:v>48.47</c:v>
                </c:pt>
              </c:numCache>
            </c:numRef>
          </c:val>
        </c:ser>
        <c:axId val="151739008"/>
        <c:axId val="151753088"/>
      </c:barChart>
      <c:catAx>
        <c:axId val="151739008"/>
        <c:scaling>
          <c:orientation val="minMax"/>
        </c:scaling>
        <c:axPos val="b"/>
        <c:numFmt formatCode="General" sourceLinked="1"/>
        <c:tickLblPos val="nextTo"/>
        <c:crossAx val="151753088"/>
        <c:crosses val="autoZero"/>
        <c:auto val="1"/>
        <c:lblAlgn val="ctr"/>
        <c:lblOffset val="100"/>
      </c:catAx>
      <c:valAx>
        <c:axId val="151753088"/>
        <c:scaling>
          <c:orientation val="minMax"/>
          <c:max val="60"/>
          <c:min val="30"/>
        </c:scaling>
        <c:axPos val="l"/>
        <c:majorGridlines/>
        <c:numFmt formatCode="General" sourceLinked="1"/>
        <c:tickLblPos val="nextTo"/>
        <c:crossAx val="1517390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0000FF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40.83</c:v>
                </c:pt>
                <c:pt idx="1">
                  <c:v>45.4</c:v>
                </c:pt>
                <c:pt idx="2">
                  <c:v>48.49</c:v>
                </c:pt>
                <c:pt idx="3">
                  <c:v>43.290000000000006</c:v>
                </c:pt>
                <c:pt idx="4">
                  <c:v>44.06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36.83</c:v>
                </c:pt>
                <c:pt idx="1">
                  <c:v>39.86</c:v>
                </c:pt>
                <c:pt idx="2">
                  <c:v>48.949999999999996</c:v>
                </c:pt>
                <c:pt idx="3">
                  <c:v>42</c:v>
                </c:pt>
                <c:pt idx="4">
                  <c:v>39.01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37.74</c:v>
                </c:pt>
                <c:pt idx="1">
                  <c:v>41.15</c:v>
                </c:pt>
                <c:pt idx="2">
                  <c:v>51.52</c:v>
                </c:pt>
                <c:pt idx="3">
                  <c:v>46.6</c:v>
                </c:pt>
                <c:pt idx="4">
                  <c:v>44.83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42.790000000000006</c:v>
                </c:pt>
                <c:pt idx="1">
                  <c:v>44.86</c:v>
                </c:pt>
                <c:pt idx="2">
                  <c:v>48.92</c:v>
                </c:pt>
                <c:pt idx="3">
                  <c:v>40.4</c:v>
                </c:pt>
                <c:pt idx="4">
                  <c:v>42.21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40.92</c:v>
                </c:pt>
                <c:pt idx="1">
                  <c:v>39.97</c:v>
                </c:pt>
                <c:pt idx="2">
                  <c:v>51.61</c:v>
                </c:pt>
                <c:pt idx="3">
                  <c:v>44.67</c:v>
                </c:pt>
                <c:pt idx="4">
                  <c:v>44.849999999999994</c:v>
                </c:pt>
              </c:numCache>
            </c:numRef>
          </c:val>
        </c:ser>
        <c:axId val="151408000"/>
        <c:axId val="151422080"/>
      </c:barChart>
      <c:catAx>
        <c:axId val="151408000"/>
        <c:scaling>
          <c:orientation val="minMax"/>
        </c:scaling>
        <c:axPos val="b"/>
        <c:numFmt formatCode="General" sourceLinked="1"/>
        <c:tickLblPos val="nextTo"/>
        <c:crossAx val="151422080"/>
        <c:crosses val="autoZero"/>
        <c:auto val="1"/>
        <c:lblAlgn val="ctr"/>
        <c:lblOffset val="100"/>
      </c:catAx>
      <c:valAx>
        <c:axId val="151422080"/>
        <c:scaling>
          <c:orientation val="minMax"/>
        </c:scaling>
        <c:axPos val="l"/>
        <c:majorGridlines/>
        <c:numFmt formatCode="General" sourceLinked="1"/>
        <c:tickLblPos val="nextTo"/>
        <c:crossAx val="1514080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530482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Ke</a:t>
            </a:r>
            <a:r>
              <a:rPr lang="en-GB" dirty="0" smtClean="0"/>
              <a:t> Yao, et, al. (ZTE)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60695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58FF5E6B-8C41-4189-AFF4-8FCFEEA0F61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8696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A3847CA5-78F2-41DB-A194-DE299DF68D4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405283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EA140C-4E27-489C-98A5-07923F3BD58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242178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B23258B-CF05-4EDF-AF14-0E8224FD807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87886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A4E6F87-DDA7-426D-BDE1-320829D0F29E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78782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A37392D-61D9-496A-BEC9-1A038D1CBA61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428966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463CD31A-87B8-4000-A2BD-5D83788C38D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12082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CA144540-C88A-4C44-8F33-1AE2F44D534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94183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5" y="238939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802.11-15/0073r1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0631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Jan 2015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smtClean="0"/>
              <a:t>Ke Yao,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01" r:id="rId2"/>
    <p:sldLayoutId id="2147485402" r:id="rId3"/>
    <p:sldLayoutId id="2147485403" r:id="rId4"/>
    <p:sldLayoutId id="2147485404" r:id="rId5"/>
    <p:sldLayoutId id="2147485405" r:id="rId6"/>
    <p:sldLayoutId id="2147485406" r:id="rId7"/>
    <p:sldLayoutId id="2147485407" r:id="rId8"/>
    <p:sldLayoutId id="2147485409" r:id="rId9"/>
    <p:sldLayoutId id="2147485410" r:id="rId10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angmeng1@catr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480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Simulation Results of Box5</a:t>
            </a:r>
            <a:endParaRPr lang="sq-AL" altLang="zh-CN" sz="2800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38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altLang="zh-CN" sz="2000" b="0" dirty="0" smtClean="0"/>
              <a:t>2015-01-12</a:t>
            </a: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95308" y="204786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graphicFrame>
        <p:nvGraphicFramePr>
          <p:cNvPr id="13" name="Table 7"/>
          <p:cNvGraphicFramePr>
            <a:graphicFrameLocks noGrp="1"/>
          </p:cNvGraphicFramePr>
          <p:nvPr/>
        </p:nvGraphicFramePr>
        <p:xfrm>
          <a:off x="685800" y="2667000"/>
          <a:ext cx="79248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Ruimei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li.ruimei@zte.com.cn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han.zhiqiang1@zte.com.cn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lv.kaiying@zte.com.cn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Yakun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Marvell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yakunsun@marvell.com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Yang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CATR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yangmeng1@catr.cn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28688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One BSS Test Result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3226110"/>
          </a:xfrm>
        </p:spPr>
        <p:txBody>
          <a:bodyPr>
            <a:normAutofit/>
          </a:bodyPr>
          <a:lstStyle/>
          <a:p>
            <a:r>
              <a:rPr lang="sv-SE" altLang="zh-CN" dirty="0" smtClean="0"/>
              <a:t>BSS B (STAs 3, 9, 15, 21, 27)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DL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252.74</a:t>
            </a:r>
          </a:p>
          <a:p>
            <a:pPr lvl="1"/>
            <a:r>
              <a:rPr lang="en-US" altLang="zh-CN" dirty="0" smtClean="0"/>
              <a:t>UL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222.02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Comparisons with other companies[1][3][4][5] are in the next 2 slides.</a:t>
            </a:r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7" name="内容占位符 8"/>
          <p:cNvGraphicFramePr>
            <a:graphicFrameLocks/>
          </p:cNvGraphicFramePr>
          <p:nvPr/>
        </p:nvGraphicFramePr>
        <p:xfrm>
          <a:off x="1142977" y="4237047"/>
          <a:ext cx="6929484" cy="2000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357"/>
                <a:gridCol w="1450357"/>
                <a:gridCol w="1450357"/>
                <a:gridCol w="1450357"/>
                <a:gridCol w="1128056"/>
              </a:tblGrid>
              <a:tr h="66675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(Mbps)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HUAWEI[1]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LGE[4]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MARVELL[5]</a:t>
                      </a:r>
                      <a:endParaRPr lang="zh-CN" altLang="en-US" sz="1400" dirty="0"/>
                    </a:p>
                  </a:txBody>
                  <a:tcPr/>
                </a:tc>
              </a:tr>
              <a:tr h="66675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B</a:t>
                      </a:r>
                    </a:p>
                    <a:p>
                      <a:r>
                        <a:rPr lang="en-US" altLang="zh-CN" sz="1400" baseline="0" dirty="0" smtClean="0"/>
                        <a:t>(DL only)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252.74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256.48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254.93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234</a:t>
                      </a:r>
                      <a:endParaRPr lang="zh-CN" altLang="en-US" sz="1400" dirty="0"/>
                    </a:p>
                  </a:txBody>
                  <a:tcPr/>
                </a:tc>
              </a:tr>
              <a:tr h="66675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B</a:t>
                      </a:r>
                    </a:p>
                    <a:p>
                      <a:r>
                        <a:rPr lang="en-US" altLang="zh-CN" sz="1400" dirty="0" smtClean="0"/>
                        <a:t>(UL only)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222.02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222.01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206.66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263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only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714348" y="1500174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4213" y="5643578"/>
            <a:ext cx="7772400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+mn-ea"/>
              </a:rPr>
              <a:t>1-BSS DL-only results from five companies show similar trend. We have slightly bigger fluctuant results 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only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83568" y="1556792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4213" y="5643578"/>
            <a:ext cx="7772400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+mn-ea"/>
              </a:rPr>
              <a:t>1-BSS UL-only results from five companies show similar trend and aligned within an acceptable range.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2286016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BSS A (STAs 1, 2, 4, 5, 7, 8, 10, 11, 13, 14, 16, 17, 19, 20, 25, 26, 28, 29)</a:t>
            </a:r>
          </a:p>
          <a:p>
            <a:r>
              <a:rPr lang="sv-SE" altLang="zh-CN" dirty="0" smtClean="0"/>
              <a:t>BSS B (STAs 3, 9 ,15, 27)</a:t>
            </a:r>
          </a:p>
          <a:p>
            <a:r>
              <a:rPr lang="sv-SE" altLang="zh-CN" dirty="0" smtClean="0"/>
              <a:t>BSS C (STAs 6, 12,18, 30)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BSS A: 71.87</a:t>
            </a:r>
          </a:p>
          <a:p>
            <a:pPr lvl="1"/>
            <a:r>
              <a:rPr lang="en-US" altLang="zh-CN" dirty="0" smtClean="0"/>
              <a:t>BSS B: 127.96</a:t>
            </a:r>
          </a:p>
          <a:p>
            <a:pPr lvl="1"/>
            <a:r>
              <a:rPr lang="en-US" altLang="zh-CN" dirty="0" smtClean="0"/>
              <a:t>BSS C: 111.62</a:t>
            </a:r>
          </a:p>
          <a:p>
            <a:pPr lvl="1"/>
            <a:r>
              <a:rPr lang="en-US" altLang="zh-CN" dirty="0" smtClean="0"/>
              <a:t>Total</a:t>
            </a:r>
            <a:r>
              <a:rPr lang="en-US" altLang="zh-CN" dirty="0" smtClean="0">
                <a:sym typeface="Wingdings" pitchFamily="2" charset="2"/>
              </a:rPr>
              <a:t>: 311.45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286000"/>
            <a:ext cx="6286544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14356"/>
            <a:ext cx="7772400" cy="642942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484784"/>
            <a:ext cx="7772400" cy="2286016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Compared with other companies [1][4][5]:</a:t>
            </a:r>
          </a:p>
          <a:p>
            <a:pPr lvl="1"/>
            <a:r>
              <a:rPr lang="en-US" altLang="zh-CN" dirty="0" smtClean="0"/>
              <a:t>The results of ZTE are within the others except that LGE whose results is quite different.</a:t>
            </a:r>
          </a:p>
          <a:p>
            <a:pPr lvl="1"/>
            <a:r>
              <a:rPr lang="en-US" altLang="zh-CN" dirty="0" smtClean="0"/>
              <a:t>In addition, by comparing histograms from the four companies we find that the distribution tendency of throughput for each BSS are quite similar.</a:t>
            </a:r>
          </a:p>
          <a:p>
            <a:pPr lvl="1"/>
            <a:r>
              <a:rPr lang="en-US" altLang="zh-CN" dirty="0" smtClean="0"/>
              <a:t>Each BSS has nearly a uniform STA rate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内容占位符 8"/>
          <p:cNvGraphicFramePr>
            <a:graphicFrameLocks/>
          </p:cNvGraphicFramePr>
          <p:nvPr/>
        </p:nvGraphicFramePr>
        <p:xfrm>
          <a:off x="1428728" y="3929066"/>
          <a:ext cx="6451650" cy="2250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330"/>
                <a:gridCol w="1290330"/>
                <a:gridCol w="1290330"/>
                <a:gridCol w="1290330"/>
                <a:gridCol w="1290330"/>
              </a:tblGrid>
              <a:tr h="48242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(Mbps)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LGE[4]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MARVELL</a:t>
                      </a:r>
                      <a:endParaRPr lang="zh-CN" altLang="en-US" sz="1400" dirty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71.87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70.6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15.87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74.70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127.96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107.1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178.01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128.71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111.62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118.4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172.28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101.34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311.45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296.1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366.16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313.56</a:t>
                      </a:r>
                      <a:endParaRPr lang="zh-CN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857364"/>
            <a:ext cx="7772400" cy="424657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Observations:</a:t>
            </a:r>
          </a:p>
          <a:p>
            <a:pPr lvl="1"/>
            <a:r>
              <a:rPr lang="en-US" altLang="ko-KR" dirty="0" smtClean="0"/>
              <a:t>BSS A shows the lowest performance.</a:t>
            </a:r>
          </a:p>
          <a:p>
            <a:pPr lvl="2"/>
            <a:r>
              <a:rPr lang="en-US" altLang="zh-CN" dirty="0" smtClean="0"/>
              <a:t>It’s because that BSS A is in the middle of the square thus it’s interfered by both BSS B and BSS C. Moreover, there are 20 STAs in BSS A while each other BSS has only 5 STAs.</a:t>
            </a:r>
          </a:p>
          <a:p>
            <a:pPr lvl="1"/>
            <a:r>
              <a:rPr lang="en-US" altLang="zh-CN" dirty="0" smtClean="0"/>
              <a:t>DL performance of each BSS has uniform distribution.</a:t>
            </a:r>
          </a:p>
          <a:p>
            <a:pPr lvl="1"/>
            <a:r>
              <a:rPr lang="en-US" altLang="zh-CN" dirty="0" smtClean="0"/>
              <a:t>The area throughput of 3 OBSSs is improved by about 23% compared to that of 1 BSS case.</a:t>
            </a:r>
          </a:p>
          <a:p>
            <a:pPr lvl="1"/>
            <a:r>
              <a:rPr lang="en-US" altLang="zh-CN" dirty="0" smtClean="0"/>
              <a:t>Note that the ARP process may be an issue which affects alignment of throughputs from different companies.</a:t>
            </a:r>
          </a:p>
          <a:p>
            <a:pPr lvl="2"/>
            <a:r>
              <a:rPr lang="en-US" altLang="zh-CN" dirty="0" smtClean="0"/>
              <a:t>In our simulation, the time of ARP process is included in the time of statistics.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UL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14488"/>
            <a:ext cx="7772400" cy="257176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BSS A (STAs 1, 2, 4, 5, 7, 8, 22, 23, 25, 26, 28, 29)</a:t>
            </a:r>
          </a:p>
          <a:p>
            <a:r>
              <a:rPr lang="sv-SE" altLang="zh-CN" dirty="0" smtClean="0"/>
              <a:t>BSS B (STAs 3, 21, 27)</a:t>
            </a:r>
          </a:p>
          <a:p>
            <a:r>
              <a:rPr lang="sv-SE" altLang="zh-CN" dirty="0" smtClean="0"/>
              <a:t>BSS C (STAs 6, 24, 30)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BSS A: 65.02</a:t>
            </a:r>
          </a:p>
          <a:p>
            <a:pPr lvl="1"/>
            <a:r>
              <a:rPr lang="en-US" altLang="zh-CN" dirty="0" smtClean="0"/>
              <a:t>BSS B: 105.21</a:t>
            </a:r>
          </a:p>
          <a:p>
            <a:pPr lvl="1"/>
            <a:r>
              <a:rPr lang="en-US" altLang="zh-CN" dirty="0" smtClean="0"/>
              <a:t>BSS C: 138.01</a:t>
            </a:r>
          </a:p>
          <a:p>
            <a:pPr lvl="1"/>
            <a:r>
              <a:rPr lang="en-US" altLang="zh-CN" dirty="0" smtClean="0"/>
              <a:t>Total</a:t>
            </a:r>
            <a:r>
              <a:rPr lang="en-US" altLang="zh-CN" dirty="0" smtClean="0">
                <a:sym typeface="Wingdings" pitchFamily="2" charset="2"/>
              </a:rPr>
              <a:t>: 308.24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447947"/>
            <a:ext cx="6000792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57250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UL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14488"/>
            <a:ext cx="7772400" cy="186849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Compared with other companies [1][4][5]:</a:t>
            </a:r>
          </a:p>
          <a:p>
            <a:pPr lvl="1"/>
            <a:r>
              <a:rPr lang="en-US" altLang="zh-CN" dirty="0" smtClean="0"/>
              <a:t>Our results are within the others except the BSS A.</a:t>
            </a:r>
          </a:p>
          <a:p>
            <a:pPr lvl="1"/>
            <a:r>
              <a:rPr lang="en-US" altLang="zh-CN" dirty="0" smtClean="0"/>
              <a:t>By comparing histograms from the four companies we find that the distribution tendency of throughput for each BSS are quite similar.</a:t>
            </a:r>
          </a:p>
          <a:p>
            <a:pPr lvl="1"/>
            <a:r>
              <a:rPr lang="en-US" altLang="zh-CN" dirty="0" smtClean="0"/>
              <a:t>However, there are still large gaps among different companies.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内容占位符 8"/>
          <p:cNvGraphicFramePr>
            <a:graphicFrameLocks/>
          </p:cNvGraphicFramePr>
          <p:nvPr/>
        </p:nvGraphicFramePr>
        <p:xfrm>
          <a:off x="1500166" y="3786190"/>
          <a:ext cx="6429420" cy="2322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1285884"/>
                <a:gridCol w="1285884"/>
                <a:gridCol w="1285884"/>
                <a:gridCol w="1285884"/>
              </a:tblGrid>
              <a:tr h="481917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(Mbps)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LGE[4]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MARVELL</a:t>
                      </a:r>
                      <a:endParaRPr lang="zh-CN" altLang="en-US" sz="1400" dirty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65.02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80.45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83.84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149.94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105.21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81.96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112.87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121.44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138.01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123.21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148.61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139.27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308.24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285.62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345.32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410.65</a:t>
                      </a:r>
                      <a:endParaRPr lang="zh-CN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UL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Observations:</a:t>
            </a:r>
            <a:endParaRPr lang="en-US" altLang="zh-CN" b="0" dirty="0" smtClean="0"/>
          </a:p>
          <a:p>
            <a:pPr lvl="1"/>
            <a:r>
              <a:rPr lang="en-US" altLang="ko-KR" b="0" dirty="0" smtClean="0"/>
              <a:t>BSS A shows the lowest performance.</a:t>
            </a:r>
          </a:p>
          <a:p>
            <a:pPr lvl="2"/>
            <a:r>
              <a:rPr lang="en-US" altLang="zh-CN" dirty="0" smtClean="0"/>
              <a:t>Same reason as </a:t>
            </a:r>
            <a:r>
              <a:rPr lang="en-US" altLang="zh-CN" dirty="0" smtClean="0"/>
              <a:t>DL-only </a:t>
            </a:r>
            <a:r>
              <a:rPr lang="en-US" altLang="zh-CN" dirty="0" smtClean="0"/>
              <a:t>case.</a:t>
            </a:r>
          </a:p>
          <a:p>
            <a:pPr lvl="1"/>
            <a:r>
              <a:rPr lang="en-US" altLang="ko-KR" b="0" dirty="0" smtClean="0"/>
              <a:t>The distribution of UL performance of each BSS is not unifo</a:t>
            </a:r>
            <a:r>
              <a:rPr lang="en-US" altLang="ko-KR" dirty="0" smtClean="0"/>
              <a:t>r</a:t>
            </a:r>
            <a:r>
              <a:rPr lang="en-US" altLang="ko-KR" b="0" dirty="0" smtClean="0"/>
              <a:t>m distribution any more.</a:t>
            </a:r>
          </a:p>
          <a:p>
            <a:pPr lvl="1"/>
            <a:r>
              <a:rPr lang="en-US" altLang="zh-CN" b="0" dirty="0" smtClean="0"/>
              <a:t>The area throughput of 3 OBSSs is improved by about 38% compared to that of 1 BSS case.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Three BSSs Test Result -- DL&amp;UL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357298"/>
            <a:ext cx="7772400" cy="1439862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pl-PL" altLang="zh-CN" dirty="0" smtClean="0"/>
              <a:t>BSS A:   60.92  (DL:14.19, UL:46.73)</a:t>
            </a:r>
          </a:p>
          <a:p>
            <a:pPr lvl="1"/>
            <a:r>
              <a:rPr lang="pl-PL" altLang="zh-CN" dirty="0" smtClean="0"/>
              <a:t>BSS B</a:t>
            </a:r>
            <a:r>
              <a:rPr lang="zh-CN" altLang="pl-PL" dirty="0" smtClean="0"/>
              <a:t>：</a:t>
            </a:r>
            <a:r>
              <a:rPr lang="pl-PL" altLang="zh-CN" dirty="0" smtClean="0"/>
              <a:t>129.74 (DL:81.64, UL:48.10)</a:t>
            </a:r>
          </a:p>
          <a:p>
            <a:pPr lvl="1"/>
            <a:r>
              <a:rPr lang="pl-PL" altLang="zh-CN" dirty="0" smtClean="0"/>
              <a:t>BSS C</a:t>
            </a:r>
            <a:r>
              <a:rPr lang="zh-CN" altLang="pl-PL" dirty="0" smtClean="0"/>
              <a:t>：</a:t>
            </a:r>
            <a:r>
              <a:rPr lang="pl-PL" altLang="zh-CN" dirty="0" smtClean="0"/>
              <a:t>130.30 (DL:36.22, UL:94.08)</a:t>
            </a:r>
          </a:p>
          <a:p>
            <a:pPr lvl="1"/>
            <a:r>
              <a:rPr lang="pl-PL" altLang="zh-CN" dirty="0" smtClean="0"/>
              <a:t>Total</a:t>
            </a:r>
            <a:r>
              <a:rPr lang="zh-CN" altLang="pl-PL" dirty="0" smtClean="0"/>
              <a:t>：</a:t>
            </a:r>
            <a:r>
              <a:rPr lang="pl-PL" altLang="zh-CN" dirty="0" smtClean="0"/>
              <a:t>320.96 (DL:132.05, UL:188.91)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571744"/>
            <a:ext cx="7500958" cy="394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This submission provides simulation results for Box-5 calibration.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We agree to use the assumptions about preamble detection and other issues like receiving procedure in [2]. </a:t>
            </a:r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r>
              <a:rPr lang="en-US" altLang="zh-CN" dirty="0" smtClean="0"/>
              <a:t>Some further details in our simulation are listed in the following slides.</a:t>
            </a:r>
          </a:p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We also compare our results with some other companies.</a:t>
            </a:r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endParaRPr lang="en-US" altLang="zh-CN" dirty="0" smtClean="0"/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Three BSSs Test Result -- DL&amp;UL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31948"/>
            <a:ext cx="7772400" cy="186849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Compared with other companies [1][7]:</a:t>
            </a:r>
          </a:p>
          <a:p>
            <a:pPr lvl="1"/>
            <a:r>
              <a:rPr lang="en-US" altLang="zh-CN" dirty="0" smtClean="0"/>
              <a:t>BSS A: the results of ZTE is highest.</a:t>
            </a:r>
          </a:p>
          <a:p>
            <a:pPr lvl="1"/>
            <a:r>
              <a:rPr lang="en-US" altLang="zh-CN" dirty="0" smtClean="0"/>
              <a:t>BSS B and BSS C: the results of ZTE are in the middle.</a:t>
            </a:r>
          </a:p>
          <a:p>
            <a:pPr lvl="1"/>
            <a:r>
              <a:rPr lang="en-US" altLang="zh-CN" dirty="0" smtClean="0"/>
              <a:t>By comparing histograms we find that the distribution tendency of  area throughput of 3 OBSSs are quite similar.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内容占位符 8"/>
          <p:cNvGraphicFramePr>
            <a:graphicFrameLocks/>
          </p:cNvGraphicFramePr>
          <p:nvPr/>
        </p:nvGraphicFramePr>
        <p:xfrm>
          <a:off x="1357292" y="3637190"/>
          <a:ext cx="6357980" cy="243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495"/>
                <a:gridCol w="1589495"/>
                <a:gridCol w="1589495"/>
                <a:gridCol w="1589495"/>
              </a:tblGrid>
              <a:tr h="512037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(Mbps)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LGE[7]</a:t>
                      </a:r>
                      <a:endParaRPr lang="zh-CN" altLang="en-US" sz="1400" dirty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60.89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50.67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49.18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129.75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100.53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152.38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130.31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117.41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148.39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320.95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268.61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349.95</a:t>
                      </a:r>
                      <a:endParaRPr lang="zh-CN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DL&amp;UL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28802"/>
            <a:ext cx="7772400" cy="3714776"/>
          </a:xfrm>
        </p:spPr>
        <p:txBody>
          <a:bodyPr/>
          <a:lstStyle/>
          <a:p>
            <a:r>
              <a:rPr lang="en-US" altLang="zh-CN" dirty="0" smtClean="0"/>
              <a:t>Observations:</a:t>
            </a:r>
          </a:p>
          <a:p>
            <a:pPr lvl="1"/>
            <a:r>
              <a:rPr lang="en-US" altLang="ko-KR" dirty="0" smtClean="0"/>
              <a:t>BSS A shows the lowest performance </a:t>
            </a:r>
          </a:p>
          <a:p>
            <a:pPr lvl="2"/>
            <a:r>
              <a:rPr lang="en-US" altLang="zh-CN" dirty="0" smtClean="0"/>
              <a:t>Same reason as DL only and UL only cases.</a:t>
            </a:r>
          </a:p>
          <a:p>
            <a:pPr lvl="1"/>
            <a:r>
              <a:rPr lang="en-US" altLang="ko-KR" dirty="0" smtClean="0"/>
              <a:t>The distribution of DL&amp;UL performance of each BSS is not uniform distribution any more.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246574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>
                <a:ea typeface="굴림" pitchFamily="50" charset="-127"/>
              </a:rPr>
              <a:t>Provide our Box 5 simulation results and compare with some other companies.</a:t>
            </a:r>
          </a:p>
          <a:p>
            <a:r>
              <a:rPr lang="en-US" altLang="zh-CN" dirty="0" smtClean="0">
                <a:ea typeface="굴림" pitchFamily="50" charset="-127"/>
              </a:rPr>
              <a:t>1-BSS case and 3-OBSS DL-only case seem to be aligned.</a:t>
            </a:r>
          </a:p>
          <a:p>
            <a:r>
              <a:rPr lang="en-US" altLang="zh-CN" dirty="0" smtClean="0">
                <a:ea typeface="굴림" pitchFamily="50" charset="-127"/>
              </a:rPr>
              <a:t>For 3-OBSS UL-only and DL&amp;UL mixed cases, </a:t>
            </a:r>
            <a:r>
              <a:rPr lang="en-US" altLang="zh-CN" dirty="0" smtClean="0"/>
              <a:t>results from different companies have not converged to a stable state, our results are within them.</a:t>
            </a:r>
          </a:p>
          <a:p>
            <a:r>
              <a:rPr lang="en-US" altLang="zh-CN" dirty="0" smtClean="0"/>
              <a:t>The distribution tendency of area throughput of 3-OBSS are similar among some companies.</a:t>
            </a:r>
          </a:p>
          <a:p>
            <a:r>
              <a:rPr lang="en-US" altLang="zh-CN" dirty="0" smtClean="0"/>
              <a:t>More efforts are needed for calibration of box 5, especially for multi-OBSS cases.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[1] 11-15-0053-00-00ax-box5-results-of-11ac-ss6.</a:t>
            </a:r>
          </a:p>
          <a:p>
            <a:r>
              <a:rPr lang="en-US" altLang="zh-CN" dirty="0" smtClean="0"/>
              <a:t>[2] 11-14-1523-03-00ax-offline-discussion-minutes-of-sls-calibration</a:t>
            </a:r>
          </a:p>
          <a:p>
            <a:r>
              <a:rPr lang="en-US" altLang="zh-CN" dirty="0" smtClean="0"/>
              <a:t>[3] 11-15-0051-00-00ax-box5-calibration-results</a:t>
            </a:r>
          </a:p>
          <a:p>
            <a:r>
              <a:rPr lang="en-US" altLang="zh-CN" dirty="0" smtClean="0"/>
              <a:t>[4] 11-14-1392-04-00ax-simulation-results-for-box-5-calibration</a:t>
            </a:r>
          </a:p>
          <a:p>
            <a:r>
              <a:rPr lang="en-US" altLang="zh-CN" dirty="0" smtClean="0"/>
              <a:t>[5] 11-14-1419-00-00ax-sls-box5-calibration-results-and-discussions</a:t>
            </a:r>
          </a:p>
          <a:p>
            <a:r>
              <a:rPr lang="en-US" altLang="zh-CN" dirty="0" smtClean="0"/>
              <a:t>[6] 11-14-1388-01-00ax-consideration-on-per-prediction-for-phy-abstruction</a:t>
            </a:r>
          </a:p>
          <a:p>
            <a:r>
              <a:rPr lang="en-US" altLang="zh-CN" dirty="0" smtClean="0"/>
              <a:t>[7] 11-14-1392-01-00ax-simulation-results-for-box-5-calibration</a:t>
            </a:r>
          </a:p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14488"/>
            <a:ext cx="7772400" cy="438945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The texts marked in green are our settings</a:t>
            </a:r>
          </a:p>
          <a:p>
            <a:pPr lvl="1"/>
            <a:r>
              <a:rPr lang="en-US" altLang="zh-CN" dirty="0" smtClean="0"/>
              <a:t>Box5 calibration scenario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Use 11ac simulation scenario 6 (Enterprise OBSS networks) as an easy-to-start point as suggested in [1].</a:t>
            </a:r>
          </a:p>
          <a:p>
            <a:pPr lvl="1"/>
            <a:r>
              <a:rPr lang="en-US" altLang="zh-CN" dirty="0" smtClean="0"/>
              <a:t>Preamble model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Take the whole preamble as a standalone sub-frame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Use PHY abstraction for preamble PER prediction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not combine the duplicated parts in preamble among multiple 20MHz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For calibration, the packet length in bytes used in PER computation is  calculated based on the assumption of 3-byte/4us (MCS0). For example, the duration of  preamble  in 11ac is 40us, then the length is (40/4*3)=30 bytes.</a:t>
            </a:r>
          </a:p>
          <a:p>
            <a:pPr lvl="1"/>
            <a:r>
              <a:rPr lang="en-US" altLang="zh-CN" dirty="0" smtClean="0"/>
              <a:t>PHY abstraction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Block-wise RBIR based PHY abstraction as suggested in [6]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 (continued)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318012"/>
          </a:xfrm>
        </p:spPr>
        <p:txBody>
          <a:bodyPr>
            <a:normAutofit/>
          </a:bodyPr>
          <a:lstStyle/>
          <a:p>
            <a:pPr lvl="1"/>
            <a:r>
              <a:rPr lang="en-US" altLang="zh-CN" dirty="0" smtClean="0"/>
              <a:t>Control frame detection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Take the whole control frame as a standalone sub-frame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Use PHY abstraction for the PER prediction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MCS0 is used</a:t>
            </a:r>
          </a:p>
          <a:p>
            <a:pPr lvl="1"/>
            <a:r>
              <a:rPr lang="en-US" altLang="zh-CN" dirty="0" smtClean="0"/>
              <a:t>Traffic Initialization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To avoid collision storm at the beginning of the simulation, the start time of each traffic is randomized. It means that the start time of every traffic link is equal to a constant time plus a random time, and the random time is a (0, 2s) uniformly distributed random variable.</a:t>
            </a:r>
          </a:p>
          <a:p>
            <a:pPr lvl="1"/>
            <a:r>
              <a:rPr lang="en-US" altLang="zh-CN" dirty="0" smtClean="0"/>
              <a:t>Receiving procedure and CCA status</a:t>
            </a:r>
          </a:p>
          <a:p>
            <a:pPr lvl="2"/>
            <a:r>
              <a:rPr lang="en-US" altLang="zh-CN" dirty="0" smtClean="0"/>
              <a:t>see next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Receiving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500174"/>
            <a:ext cx="7772400" cy="4786346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Receiver will be locked by the first-arrived packet, and later-arrived packets are considered as interference.</a:t>
            </a:r>
          </a:p>
          <a:p>
            <a:pPr lvl="4"/>
            <a:endParaRPr lang="en-US" altLang="zh-CN" dirty="0" smtClean="0"/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lower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is dropped, which does not impact current receiver status;</a:t>
            </a:r>
          </a:p>
          <a:p>
            <a:pPr lvl="5"/>
            <a:endParaRPr lang="en-US" altLang="zh-CN" dirty="0" smtClean="0"/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higher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will be dealt with that its preamble will be detected;</a:t>
            </a:r>
          </a:p>
          <a:p>
            <a:pPr lvl="4"/>
            <a:endParaRPr lang="en-US" altLang="zh-CN" dirty="0" smtClean="0"/>
          </a:p>
          <a:p>
            <a:r>
              <a:rPr lang="en-US" altLang="zh-CN" dirty="0" smtClean="0"/>
              <a:t>CCA-SD = -82dBm, </a:t>
            </a:r>
            <a:r>
              <a:rPr lang="zh-CN" altLang="en-US" dirty="0" smtClean="0"/>
              <a:t> </a:t>
            </a:r>
            <a:r>
              <a:rPr lang="en-US" altLang="zh-CN" dirty="0" smtClean="0"/>
              <a:t>CCA-ED= -62dBm</a:t>
            </a:r>
          </a:p>
          <a:p>
            <a:pPr lvl="1"/>
            <a:r>
              <a:rPr lang="en-US" altLang="zh-CN" dirty="0" smtClean="0"/>
              <a:t>If preamble passes (successfully detected and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is higher than -82 </a:t>
            </a:r>
            <a:r>
              <a:rPr lang="en-US" altLang="zh-CN" dirty="0" err="1" smtClean="0"/>
              <a:t>dBm</a:t>
            </a:r>
            <a:r>
              <a:rPr lang="en-US" altLang="zh-CN" dirty="0" smtClean="0"/>
              <a:t>),  the receiver continues to receive the rest of the packet, that is to decode each MPDU; </a:t>
            </a:r>
          </a:p>
          <a:p>
            <a:pPr lvl="2"/>
            <a:r>
              <a:rPr lang="en-US" altLang="zh-CN" dirty="0" smtClean="0"/>
              <a:t>If a MAC frame is successfully decoded, defer for NAV;</a:t>
            </a:r>
          </a:p>
          <a:p>
            <a:pPr lvl="3"/>
            <a:r>
              <a:rPr lang="en-US" altLang="zh-CN" dirty="0" smtClean="0"/>
              <a:t>Apply NAV cancellation for RTS according to the current spec</a:t>
            </a:r>
          </a:p>
          <a:p>
            <a:pPr lvl="2"/>
            <a:r>
              <a:rPr lang="en-US" altLang="zh-CN" dirty="0" smtClean="0"/>
              <a:t>Otherwise,  set CCA to busy for the entire PPDU duration if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is higher than TBD [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or CCA-SD].</a:t>
            </a:r>
          </a:p>
          <a:p>
            <a:pPr lvl="3"/>
            <a:r>
              <a:rPr lang="en-US" altLang="zh-CN" dirty="0" smtClean="0">
                <a:solidFill>
                  <a:srgbClr val="00B050"/>
                </a:solidFill>
              </a:rPr>
              <a:t>For calibration, set </a:t>
            </a:r>
            <a:r>
              <a:rPr lang="en-US" altLang="zh-CN" dirty="0" err="1" smtClean="0">
                <a:solidFill>
                  <a:srgbClr val="00B050"/>
                </a:solidFill>
              </a:rPr>
              <a:t>rx</a:t>
            </a:r>
            <a:r>
              <a:rPr lang="en-US" altLang="zh-CN" dirty="0" smtClean="0">
                <a:solidFill>
                  <a:srgbClr val="00B050"/>
                </a:solidFill>
              </a:rPr>
              <a:t> sensitivity = CCA-SD</a:t>
            </a:r>
          </a:p>
          <a:p>
            <a:pPr lvl="1"/>
            <a:r>
              <a:rPr lang="en-US" altLang="zh-CN" sz="1800" dirty="0" smtClean="0"/>
              <a:t>If preamble fails, the receiver use CCA-ED(-62dBm) to decide whether the channel is idle or not.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Box5 Calibration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00174"/>
            <a:ext cx="7700962" cy="571504"/>
          </a:xfrm>
        </p:spPr>
        <p:txBody>
          <a:bodyPr/>
          <a:lstStyle/>
          <a:p>
            <a:r>
              <a:rPr lang="fr-FR" altLang="zh-CN" dirty="0" smtClean="0"/>
              <a:t>11ac SS6 – OBSS Enterprise [1]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6482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705600" y="2362200"/>
          <a:ext cx="1371600" cy="4000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43600" y="1600200"/>
            <a:ext cx="2514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762000" y="54483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25146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2060848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11ac SS6 Traffic Flow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511168"/>
          </a:xfrm>
        </p:spPr>
        <p:txBody>
          <a:bodyPr/>
          <a:lstStyle/>
          <a:p>
            <a:pPr lvl="0"/>
            <a:r>
              <a:rPr lang="en-US" altLang="zh-CN" b="0" dirty="0" smtClean="0"/>
              <a:t>DL/UL traffic assigned for each STA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14400" y="2214554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857224" y="5989666"/>
            <a:ext cx="7558086" cy="3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kern="0" dirty="0" smtClean="0">
                <a:latin typeface="+mn-lt"/>
                <a:ea typeface="+mn-ea"/>
              </a:rPr>
              <a:t>“y” means having DL/UL traffic flow;  “no” means not having DL/UL traffic flow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742936"/>
          </a:xfrm>
        </p:spPr>
        <p:txBody>
          <a:bodyPr/>
          <a:lstStyle/>
          <a:p>
            <a:r>
              <a:rPr lang="en-US" altLang="zh-CN" dirty="0" smtClean="0"/>
              <a:t>Box-5 PHY Details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1930585"/>
              </p:ext>
            </p:extLst>
          </p:nvPr>
        </p:nvGraphicFramePr>
        <p:xfrm>
          <a:off x="457200" y="1357300"/>
          <a:ext cx="8458200" cy="4982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176"/>
                <a:gridCol w="5315024"/>
              </a:tblGrid>
              <a:tr h="22429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always decoded correctly after successful reception,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CCA-SD)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 (measured across the entire bandwidth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after 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rx power is dropped)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threshold (CCA-ED)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-62dBm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  (292.5Mbps)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[1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5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Independent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or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time-correlated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channel per packet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Parameters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7506586"/>
              </p:ext>
            </p:extLst>
          </p:nvPr>
        </p:nvGraphicFramePr>
        <p:xfrm>
          <a:off x="762000" y="1928802"/>
          <a:ext cx="7772400" cy="4183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600"/>
                <a:gridCol w="60198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Access </a:t>
                      </a:r>
                      <a:r>
                        <a:rPr lang="en-US" sz="1300" dirty="0" smtClean="0">
                          <a:effectLst/>
                        </a:rPr>
                        <a:t>protocol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</a:t>
                      </a:r>
                      <a:r>
                        <a:rPr lang="en-US" sz="1300" dirty="0" smtClean="0">
                          <a:effectLst/>
                        </a:rPr>
                        <a:t>EDCA, </a:t>
                      </a:r>
                      <a:r>
                        <a:rPr lang="en-US" altLang="zh-CN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sz="1300" dirty="0" smtClean="0">
                          <a:effectLst/>
                        </a:rPr>
                        <a:t> </a:t>
                      </a:r>
                      <a:r>
                        <a:rPr lang="en-US" sz="1300" dirty="0">
                          <a:effectLst/>
                        </a:rPr>
                        <a:t>with default parameters</a:t>
                      </a:r>
                      <a:r>
                        <a:rPr lang="en-US" sz="1300" dirty="0" smtClean="0">
                          <a:effectLst/>
                        </a:rPr>
                        <a:t>] 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2000 packets length  multiplied by the  STA number inside AP; 2000 packets length inside STA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10^8bps.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300" dirty="0" smtClean="0"/>
                        <a:t>The same traffic is attached to each STA or AP</a:t>
                      </a:r>
                      <a:r>
                        <a:rPr lang="en-US" altLang="zh-CN" sz="1300" dirty="0"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en-US" altLang="zh-CN" sz="1300" dirty="0" smtClean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1530 Bytes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1464 MSDU + 36 UDP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LLC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header + 30 MAC header)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Aggregation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[A-MPDU / max aggregation size / BA window size, No  </a:t>
                      </a:r>
                      <a:r>
                        <a:rPr lang="en-US" sz="1300" dirty="0" smtClean="0">
                          <a:effectLst/>
                        </a:rPr>
                        <a:t>A-MSDU </a:t>
                      </a:r>
                      <a:r>
                        <a:rPr lang="en-US" sz="1300" dirty="0">
                          <a:effectLst/>
                        </a:rPr>
                        <a:t>with immediate </a:t>
                      </a:r>
                      <a:r>
                        <a:rPr lang="en-US" sz="1300" dirty="0" smtClean="0">
                          <a:effectLst/>
                        </a:rPr>
                        <a:t>BA],</a:t>
                      </a:r>
                      <a:r>
                        <a:rPr lang="en-US" sz="1300" baseline="0" dirty="0" smtClean="0">
                          <a:effectLst/>
                        </a:rPr>
                        <a:t> Max aggregation: 64 MPDUs with 4-byte MPDU delimiter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</a:rPr>
                        <a:t>with 2 bytes padding)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Max number of retries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</a:rPr>
                        <a:t>10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altLang="zh-CN" sz="1300" dirty="0" smtClean="0"/>
                        <a:t>UL Only,</a:t>
                      </a:r>
                      <a:r>
                        <a:rPr lang="en-US" altLang="zh-CN" sz="1300" baseline="0" dirty="0" smtClean="0"/>
                        <a:t> D</a:t>
                      </a:r>
                      <a:r>
                        <a:rPr lang="en-US" altLang="zh-CN" sz="1300" dirty="0" smtClean="0"/>
                        <a:t>L only, Mixed DL &amp; UL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CDF or Histogram of per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31668</TotalTime>
  <Words>2356</Words>
  <Application>Microsoft Office PowerPoint</Application>
  <PresentationFormat>全屏显示(4:3)</PresentationFormat>
  <Paragraphs>531</Paragraphs>
  <Slides>23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Default Design</vt:lpstr>
      <vt:lpstr>Simulation Results of Box5</vt:lpstr>
      <vt:lpstr>Abstract</vt:lpstr>
      <vt:lpstr>Simulation settings</vt:lpstr>
      <vt:lpstr>Simulation settings (continued)</vt:lpstr>
      <vt:lpstr>Receiving Procedure</vt:lpstr>
      <vt:lpstr>Box5 Calibration Scenario</vt:lpstr>
      <vt:lpstr>11ac SS6 Traffic Flow Model</vt:lpstr>
      <vt:lpstr>Box-5 PHY Details</vt:lpstr>
      <vt:lpstr>MAC Parameters</vt:lpstr>
      <vt:lpstr>One BSS Test Result</vt:lpstr>
      <vt:lpstr>DL only</vt:lpstr>
      <vt:lpstr>UL only</vt:lpstr>
      <vt:lpstr>Three BSSs Test Result -- DL only </vt:lpstr>
      <vt:lpstr>Three BSSs Test Result -- DL only </vt:lpstr>
      <vt:lpstr>Three BSSs Test Result -- DL only </vt:lpstr>
      <vt:lpstr>Three BSSs Test Result -- UL only </vt:lpstr>
      <vt:lpstr>Three BSSs Test Result -- UL only </vt:lpstr>
      <vt:lpstr>Three BSSs Test Result -- UL only </vt:lpstr>
      <vt:lpstr>Three BSSs Test Result -- DL&amp;UL</vt:lpstr>
      <vt:lpstr>Three BSSs Test Result -- DL&amp;UL</vt:lpstr>
      <vt:lpstr>Three BSSs Test Result -- DL&amp;UL </vt:lpstr>
      <vt:lpstr>Summary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Administrator</cp:lastModifiedBy>
  <cp:revision>1670</cp:revision>
  <dcterms:created xsi:type="dcterms:W3CDTF">2006-02-24T01:46:22Z</dcterms:created>
  <dcterms:modified xsi:type="dcterms:W3CDTF">2015-01-14T14:17:49Z</dcterms:modified>
</cp:coreProperties>
</file>