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1" r:id="rId1"/>
  </p:sldMasterIdLst>
  <p:notesMasterIdLst>
    <p:notesMasterId r:id="rId25"/>
  </p:notesMasterIdLst>
  <p:handoutMasterIdLst>
    <p:handoutMasterId r:id="rId26"/>
  </p:handoutMasterIdLst>
  <p:sldIdLst>
    <p:sldId id="427" r:id="rId2"/>
    <p:sldId id="462" r:id="rId3"/>
    <p:sldId id="442" r:id="rId4"/>
    <p:sldId id="443" r:id="rId5"/>
    <p:sldId id="444" r:id="rId6"/>
    <p:sldId id="445" r:id="rId7"/>
    <p:sldId id="446" r:id="rId8"/>
    <p:sldId id="447" r:id="rId9"/>
    <p:sldId id="448" r:id="rId10"/>
    <p:sldId id="464" r:id="rId11"/>
    <p:sldId id="465" r:id="rId12"/>
    <p:sldId id="466" r:id="rId13"/>
    <p:sldId id="451" r:id="rId14"/>
    <p:sldId id="452" r:id="rId15"/>
    <p:sldId id="453" r:id="rId16"/>
    <p:sldId id="454" r:id="rId17"/>
    <p:sldId id="455" r:id="rId18"/>
    <p:sldId id="463" r:id="rId19"/>
    <p:sldId id="459" r:id="rId20"/>
    <p:sldId id="460" r:id="rId21"/>
    <p:sldId id="461" r:id="rId22"/>
    <p:sldId id="457" r:id="rId23"/>
    <p:sldId id="458" r:id="rId24"/>
  </p:sldIdLst>
  <p:sldSz cx="9144000" cy="6858000" type="screen4x3"/>
  <p:notesSz cx="9874250" cy="6797675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CC"/>
    <a:srgbClr val="0000FF"/>
    <a:srgbClr val="CC0000"/>
    <a:srgbClr val="FF0000"/>
    <a:srgbClr val="00CC66"/>
    <a:srgbClr val="003399"/>
    <a:srgbClr val="FF0066"/>
    <a:srgbClr val="FF9900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149" autoAdjust="0"/>
    <p:restoredTop sz="99706" autoAdjust="0"/>
  </p:normalViewPr>
  <p:slideViewPr>
    <p:cSldViewPr showGuides="1">
      <p:cViewPr varScale="1">
        <p:scale>
          <a:sx n="71" d="100"/>
          <a:sy n="71" d="100"/>
        </p:scale>
        <p:origin x="-97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1986" y="-456"/>
      </p:cViewPr>
      <p:guideLst>
        <p:guide orient="horz" pos="2141"/>
        <p:guide pos="311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/>
      <c:barChart>
        <c:barDir val="col"/>
        <c:grouping val="clustered"/>
        <c:ser>
          <c:idx val="0"/>
          <c:order val="0"/>
          <c:tx>
            <c:strRef>
              <c:f>'Sheet1'!$B$1</c:f>
              <c:strCache>
                <c:ptCount val="1"/>
                <c:pt idx="0">
                  <c:v>Huawei</c:v>
                </c:pt>
              </c:strCache>
            </c:strRef>
          </c:tx>
          <c:spPr>
            <a:solidFill>
              <a:srgbClr val="3333CC"/>
            </a:solidFill>
          </c:spPr>
          <c:cat>
            <c:numRef>
              <c:f>'Sheet1'!$A$2:$A$6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'Sheet1'!$B$2:$B$6</c:f>
              <c:numCache>
                <c:formatCode>General</c:formatCode>
                <c:ptCount val="5"/>
                <c:pt idx="0">
                  <c:v>51.09</c:v>
                </c:pt>
                <c:pt idx="1">
                  <c:v>51.55</c:v>
                </c:pt>
                <c:pt idx="2">
                  <c:v>51.05</c:v>
                </c:pt>
                <c:pt idx="3">
                  <c:v>51.42</c:v>
                </c:pt>
                <c:pt idx="4">
                  <c:v>51.37</c:v>
                </c:pt>
              </c:numCache>
            </c:numRef>
          </c:val>
        </c:ser>
        <c:ser>
          <c:idx val="1"/>
          <c:order val="1"/>
          <c:tx>
            <c:strRef>
              <c:f>'Sheet1'!$C$1</c:f>
              <c:strCache>
                <c:ptCount val="1"/>
                <c:pt idx="0">
                  <c:v>LG</c:v>
                </c:pt>
              </c:strCache>
            </c:strRef>
          </c:tx>
          <c:spPr>
            <a:solidFill>
              <a:srgbClr val="C00000"/>
            </a:solidFill>
          </c:spPr>
          <c:cat>
            <c:numRef>
              <c:f>'Sheet1'!$A$2:$A$6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'Sheet1'!$C$2:$C$6</c:f>
              <c:numCache>
                <c:formatCode>General</c:formatCode>
                <c:ptCount val="5"/>
                <c:pt idx="0">
                  <c:v>51.05</c:v>
                </c:pt>
                <c:pt idx="1">
                  <c:v>50.97</c:v>
                </c:pt>
                <c:pt idx="2">
                  <c:v>51.11</c:v>
                </c:pt>
                <c:pt idx="3">
                  <c:v>50.7</c:v>
                </c:pt>
                <c:pt idx="4">
                  <c:v>51.1</c:v>
                </c:pt>
              </c:numCache>
            </c:numRef>
          </c:val>
        </c:ser>
        <c:ser>
          <c:idx val="2"/>
          <c:order val="2"/>
          <c:tx>
            <c:strRef>
              <c:f>'Sheet1'!$D$1</c:f>
              <c:strCache>
                <c:ptCount val="1"/>
                <c:pt idx="0">
                  <c:v>MRVL</c:v>
                </c:pt>
              </c:strCache>
            </c:strRef>
          </c:tx>
          <c:spPr>
            <a:solidFill>
              <a:srgbClr val="92D050"/>
            </a:solidFill>
          </c:spPr>
          <c:cat>
            <c:numRef>
              <c:f>'Sheet1'!$A$2:$A$6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'Sheet1'!$D$2:$D$6</c:f>
              <c:numCache>
                <c:formatCode>General</c:formatCode>
                <c:ptCount val="5"/>
                <c:pt idx="0">
                  <c:v>52</c:v>
                </c:pt>
                <c:pt idx="1">
                  <c:v>52.68</c:v>
                </c:pt>
                <c:pt idx="2">
                  <c:v>52.68</c:v>
                </c:pt>
                <c:pt idx="3">
                  <c:v>52.51</c:v>
                </c:pt>
                <c:pt idx="4">
                  <c:v>52.809999999999995</c:v>
                </c:pt>
              </c:numCache>
            </c:numRef>
          </c:val>
        </c:ser>
        <c:ser>
          <c:idx val="3"/>
          <c:order val="3"/>
          <c:tx>
            <c:strRef>
              <c:f>'Sheet1'!$E$1</c:f>
              <c:strCache>
                <c:ptCount val="1"/>
                <c:pt idx="0">
                  <c:v>NTT</c:v>
                </c:pt>
              </c:strCache>
            </c:strRef>
          </c:tx>
          <c:spPr>
            <a:solidFill>
              <a:srgbClr val="7030A0"/>
            </a:solidFill>
          </c:spPr>
          <c:cat>
            <c:numRef>
              <c:f>'Sheet1'!$A$2:$A$6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'Sheet1'!$E$2:$E$6</c:f>
              <c:numCache>
                <c:formatCode>General</c:formatCode>
                <c:ptCount val="5"/>
                <c:pt idx="0">
                  <c:v>49.92</c:v>
                </c:pt>
                <c:pt idx="1">
                  <c:v>50.08</c:v>
                </c:pt>
                <c:pt idx="2">
                  <c:v>49.949999999999996</c:v>
                </c:pt>
                <c:pt idx="3">
                  <c:v>50.04</c:v>
                </c:pt>
                <c:pt idx="4">
                  <c:v>50.24</c:v>
                </c:pt>
              </c:numCache>
            </c:numRef>
          </c:val>
        </c:ser>
        <c:ser>
          <c:idx val="4"/>
          <c:order val="4"/>
          <c:tx>
            <c:strRef>
              <c:f>'Sheet1'!$F$1</c:f>
              <c:strCache>
                <c:ptCount val="1"/>
                <c:pt idx="0">
                  <c:v>ZTE</c:v>
                </c:pt>
              </c:strCache>
            </c:strRef>
          </c:tx>
          <c:spPr>
            <a:solidFill>
              <a:srgbClr val="00B0F0"/>
            </a:solidFill>
          </c:spPr>
          <c:cat>
            <c:numRef>
              <c:f>'Sheet1'!$A$2:$A$6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'Sheet1'!$F$2:$F$6</c:f>
              <c:numCache>
                <c:formatCode>General</c:formatCode>
                <c:ptCount val="5"/>
                <c:pt idx="0">
                  <c:v>50.75</c:v>
                </c:pt>
                <c:pt idx="1">
                  <c:v>49.77</c:v>
                </c:pt>
                <c:pt idx="2">
                  <c:v>49.309999999999995</c:v>
                </c:pt>
                <c:pt idx="3">
                  <c:v>50.809999999999995</c:v>
                </c:pt>
                <c:pt idx="4">
                  <c:v>48.47</c:v>
                </c:pt>
              </c:numCache>
            </c:numRef>
          </c:val>
        </c:ser>
        <c:axId val="95526272"/>
        <c:axId val="95540352"/>
      </c:barChart>
      <c:catAx>
        <c:axId val="95526272"/>
        <c:scaling>
          <c:orientation val="minMax"/>
        </c:scaling>
        <c:axPos val="b"/>
        <c:numFmt formatCode="General" sourceLinked="1"/>
        <c:tickLblPos val="nextTo"/>
        <c:crossAx val="95540352"/>
        <c:crosses val="autoZero"/>
        <c:auto val="1"/>
        <c:lblAlgn val="ctr"/>
        <c:lblOffset val="100"/>
      </c:catAx>
      <c:valAx>
        <c:axId val="95540352"/>
        <c:scaling>
          <c:orientation val="minMax"/>
          <c:max val="60"/>
          <c:min val="30"/>
        </c:scaling>
        <c:axPos val="l"/>
        <c:majorGridlines/>
        <c:numFmt formatCode="General" sourceLinked="1"/>
        <c:tickLblPos val="nextTo"/>
        <c:crossAx val="9552627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/>
      <c:barChart>
        <c:barDir val="col"/>
        <c:grouping val="clustered"/>
        <c:ser>
          <c:idx val="0"/>
          <c:order val="0"/>
          <c:tx>
            <c:strRef>
              <c:f>'Sheet1'!$B$1</c:f>
              <c:strCache>
                <c:ptCount val="1"/>
                <c:pt idx="0">
                  <c:v>Huawei</c:v>
                </c:pt>
              </c:strCache>
            </c:strRef>
          </c:tx>
          <c:spPr>
            <a:solidFill>
              <a:srgbClr val="0000FF"/>
            </a:solidFill>
          </c:spPr>
          <c:cat>
            <c:numRef>
              <c:f>'Sheet1'!$A$2:$A$6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'Sheet1'!$B$2:$B$6</c:f>
              <c:numCache>
                <c:formatCode>General</c:formatCode>
                <c:ptCount val="5"/>
                <c:pt idx="0">
                  <c:v>40.83</c:v>
                </c:pt>
                <c:pt idx="1">
                  <c:v>45.4</c:v>
                </c:pt>
                <c:pt idx="2">
                  <c:v>48.49</c:v>
                </c:pt>
                <c:pt idx="3">
                  <c:v>43.290000000000013</c:v>
                </c:pt>
                <c:pt idx="4">
                  <c:v>44.06</c:v>
                </c:pt>
              </c:numCache>
            </c:numRef>
          </c:val>
        </c:ser>
        <c:ser>
          <c:idx val="1"/>
          <c:order val="1"/>
          <c:tx>
            <c:strRef>
              <c:f>'Sheet1'!$C$1</c:f>
              <c:strCache>
                <c:ptCount val="1"/>
                <c:pt idx="0">
                  <c:v>LG</c:v>
                </c:pt>
              </c:strCache>
            </c:strRef>
          </c:tx>
          <c:spPr>
            <a:solidFill>
              <a:srgbClr val="C00000"/>
            </a:solidFill>
          </c:spPr>
          <c:cat>
            <c:numRef>
              <c:f>'Sheet1'!$A$2:$A$6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'Sheet1'!$C$2:$C$6</c:f>
              <c:numCache>
                <c:formatCode>General</c:formatCode>
                <c:ptCount val="5"/>
                <c:pt idx="0">
                  <c:v>36.83</c:v>
                </c:pt>
                <c:pt idx="1">
                  <c:v>39.86</c:v>
                </c:pt>
                <c:pt idx="2">
                  <c:v>48.949999999999996</c:v>
                </c:pt>
                <c:pt idx="3">
                  <c:v>42</c:v>
                </c:pt>
                <c:pt idx="4">
                  <c:v>39.01</c:v>
                </c:pt>
              </c:numCache>
            </c:numRef>
          </c:val>
        </c:ser>
        <c:ser>
          <c:idx val="2"/>
          <c:order val="2"/>
          <c:tx>
            <c:strRef>
              <c:f>'Sheet1'!$D$1</c:f>
              <c:strCache>
                <c:ptCount val="1"/>
                <c:pt idx="0">
                  <c:v>MRVL</c:v>
                </c:pt>
              </c:strCache>
            </c:strRef>
          </c:tx>
          <c:spPr>
            <a:solidFill>
              <a:srgbClr val="92D050"/>
            </a:solidFill>
          </c:spPr>
          <c:cat>
            <c:numRef>
              <c:f>'Sheet1'!$A$2:$A$6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'Sheet1'!$D$2:$D$6</c:f>
              <c:numCache>
                <c:formatCode>General</c:formatCode>
                <c:ptCount val="5"/>
                <c:pt idx="0">
                  <c:v>37.74</c:v>
                </c:pt>
                <c:pt idx="1">
                  <c:v>41.15</c:v>
                </c:pt>
                <c:pt idx="2">
                  <c:v>51.52</c:v>
                </c:pt>
                <c:pt idx="3">
                  <c:v>46.6</c:v>
                </c:pt>
                <c:pt idx="4">
                  <c:v>44.83</c:v>
                </c:pt>
              </c:numCache>
            </c:numRef>
          </c:val>
        </c:ser>
        <c:ser>
          <c:idx val="3"/>
          <c:order val="3"/>
          <c:tx>
            <c:strRef>
              <c:f>'Sheet1'!$E$1</c:f>
              <c:strCache>
                <c:ptCount val="1"/>
                <c:pt idx="0">
                  <c:v>NTT</c:v>
                </c:pt>
              </c:strCache>
            </c:strRef>
          </c:tx>
          <c:spPr>
            <a:solidFill>
              <a:srgbClr val="7030A0"/>
            </a:solidFill>
          </c:spPr>
          <c:cat>
            <c:numRef>
              <c:f>'Sheet1'!$A$2:$A$6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'Sheet1'!$E$2:$E$6</c:f>
              <c:numCache>
                <c:formatCode>General</c:formatCode>
                <c:ptCount val="5"/>
                <c:pt idx="0">
                  <c:v>42.790000000000013</c:v>
                </c:pt>
                <c:pt idx="1">
                  <c:v>44.86</c:v>
                </c:pt>
                <c:pt idx="2">
                  <c:v>48.92</c:v>
                </c:pt>
                <c:pt idx="3">
                  <c:v>40.4</c:v>
                </c:pt>
                <c:pt idx="4">
                  <c:v>42.21</c:v>
                </c:pt>
              </c:numCache>
            </c:numRef>
          </c:val>
        </c:ser>
        <c:ser>
          <c:idx val="4"/>
          <c:order val="4"/>
          <c:tx>
            <c:strRef>
              <c:f>'Sheet1'!$F$1</c:f>
              <c:strCache>
                <c:ptCount val="1"/>
                <c:pt idx="0">
                  <c:v>ZTE</c:v>
                </c:pt>
              </c:strCache>
            </c:strRef>
          </c:tx>
          <c:spPr>
            <a:solidFill>
              <a:srgbClr val="00B0F0"/>
            </a:solidFill>
          </c:spPr>
          <c:cat>
            <c:numRef>
              <c:f>'Sheet1'!$A$2:$A$6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15</c:v>
                </c:pt>
                <c:pt idx="3">
                  <c:v>21</c:v>
                </c:pt>
                <c:pt idx="4">
                  <c:v>27</c:v>
                </c:pt>
              </c:numCache>
            </c:numRef>
          </c:cat>
          <c:val>
            <c:numRef>
              <c:f>'Sheet1'!$F$2:$F$6</c:f>
              <c:numCache>
                <c:formatCode>General</c:formatCode>
                <c:ptCount val="5"/>
                <c:pt idx="0">
                  <c:v>40.92</c:v>
                </c:pt>
                <c:pt idx="1">
                  <c:v>39.97</c:v>
                </c:pt>
                <c:pt idx="2">
                  <c:v>51.61</c:v>
                </c:pt>
                <c:pt idx="3">
                  <c:v>44.67</c:v>
                </c:pt>
                <c:pt idx="4">
                  <c:v>44.849999999999994</c:v>
                </c:pt>
              </c:numCache>
            </c:numRef>
          </c:val>
        </c:ser>
        <c:axId val="95592832"/>
        <c:axId val="95594368"/>
      </c:barChart>
      <c:catAx>
        <c:axId val="95592832"/>
        <c:scaling>
          <c:orientation val="minMax"/>
        </c:scaling>
        <c:axPos val="b"/>
        <c:numFmt formatCode="General" sourceLinked="1"/>
        <c:tickLblPos val="nextTo"/>
        <c:crossAx val="95594368"/>
        <c:crosses val="autoZero"/>
        <c:auto val="1"/>
        <c:lblAlgn val="ctr"/>
        <c:lblOffset val="100"/>
      </c:catAx>
      <c:valAx>
        <c:axId val="95594368"/>
        <c:scaling>
          <c:orientation val="minMax"/>
        </c:scaling>
        <c:axPos val="l"/>
        <c:majorGridlines/>
        <c:numFmt formatCode="General" sourceLinked="1"/>
        <c:tickLblPos val="nextTo"/>
        <c:crossAx val="9559283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435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435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A11AEF5-5302-43AC-812B-FA467EA0339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428257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kumimoji="1" sz="120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38" tIns="45569" rIns="91138" bIns="45569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FF9581A-ADD3-4F92-8296-94E0A60DA5B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826258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宋体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lvl="4">
              <a:defRPr/>
            </a:pPr>
            <a:r>
              <a:rPr lang="en-US" smtClean="0">
                <a:ea typeface="+mn-ea"/>
              </a:rPr>
              <a:t>Shoukang ZHENG et. al, I2R, Singapore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Page </a:t>
            </a:r>
            <a:fld id="{B3FF16CD-A6E3-4037-B8F7-3A620706419B}" type="slidenum">
              <a:rPr lang="en-US"/>
              <a:pPr/>
              <a:t>1</a:t>
            </a:fld>
            <a:endParaRPr 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4350"/>
            <a:ext cx="3387725" cy="2540000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530482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Ke</a:t>
            </a:r>
            <a:r>
              <a:rPr lang="en-GB" dirty="0" smtClean="0"/>
              <a:t> Yao, et, al. (ZTE)</a:t>
            </a:r>
            <a:endParaRPr lang="en-GB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3C79C44E-CBF0-426C-AB90-0FC5B434406F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1606955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</a:t>
            </a:r>
            <a:fld id="{6570D9FA-82F7-425B-B8CA-145DC9A8CCB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页脚占位符 5"/>
          <p:cNvSpPr>
            <a:spLocks noGrp="1"/>
          </p:cNvSpPr>
          <p:nvPr userDrawn="1"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58FF5E6B-8C41-4189-AFF4-8FCFEEA0F61B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186962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A3847CA5-78F2-41DB-A194-DE299DF68D42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4052839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3CEA140C-4E27-489C-98A5-07923F3BD585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2421783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EB23258B-CF05-4EDF-AF14-0E8224FD8075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3878869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>
            <a:lvl3pPr>
              <a:defRPr sz="1800"/>
            </a:lvl3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3A4E6F87-DDA7-426D-BDE1-320829D0F29E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378782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zh-CN" altLang="en-US" noProof="0" smtClean="0"/>
              <a:t>单击图标添加表格</a:t>
            </a:r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EA37392D-61D9-496A-BEC9-1A038D1CBA61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4289663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463CD31A-87B8-4000-A2BD-5D83788C38DA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1120828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6692" y="6475413"/>
            <a:ext cx="2067233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Ke Yao, et, al. (ZTE)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zh-CN"/>
              <a:t>Slide </a:t>
            </a:r>
            <a:fld id="{CA144540-C88A-4C44-8F33-1AE2F44D5346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xmlns="" val="1941836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altLang="zh-CN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6100" y="6524625"/>
            <a:ext cx="530225" cy="1825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altLang="zh-CN" dirty="0"/>
              <a:t>Slide </a:t>
            </a:r>
            <a:fld id="{B072CE22-775B-4138-A23F-292E5F1A82BD}" type="slidenum">
              <a:rPr lang="en-GB" altLang="zh-CN"/>
              <a:pPr>
                <a:defRPr/>
              </a:pPr>
              <a:t>‹#›</a:t>
            </a:fld>
            <a:endParaRPr lang="en-GB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9785" y="238939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lvl="4" algn="r">
              <a:defRPr/>
            </a:pPr>
            <a:r>
              <a:rPr lang="en-US" altLang="zh-CN" b="1" dirty="0" smtClean="0">
                <a:latin typeface="Times New Roman" panose="02020603050405020304" pitchFamily="18" charset="0"/>
              </a:rPr>
              <a:t>doc.: IEEE </a:t>
            </a:r>
            <a:r>
              <a:rPr lang="en-US" altLang="zh-CN" b="1" dirty="0" smtClean="0">
                <a:latin typeface="Times New Roman" panose="02020603050405020304" pitchFamily="18" charset="0"/>
              </a:rPr>
              <a:t>802.11-15/0073r1</a:t>
            </a:r>
            <a:endParaRPr lang="en-US" altLang="zh-CN" b="1" dirty="0" smtClean="0">
              <a:latin typeface="Times New Roman" panose="02020603050405020304" pitchFamily="18" charset="0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4213" y="54927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 smtClean="0">
                <a:latin typeface="Times New Roman" panose="02020603050405020304" pitchFamily="18" charset="0"/>
              </a:rPr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95325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" name="矩形 10"/>
          <p:cNvSpPr>
            <a:spLocks noChangeArrowheads="1"/>
          </p:cNvSpPr>
          <p:nvPr userDrawn="1"/>
        </p:nvSpPr>
        <p:spPr bwMode="auto">
          <a:xfrm>
            <a:off x="603250" y="174625"/>
            <a:ext cx="10631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Jan 2015</a:t>
            </a:r>
            <a:endParaRPr lang="en-GB" altLang="zh-CN" b="1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>
          <a:xfrm>
            <a:off x="5648325" y="646833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zh-CN" dirty="0" smtClean="0"/>
              <a:t>Ke Yao, et, al. (ZTE)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00" r:id="rId1"/>
    <p:sldLayoutId id="2147485401" r:id="rId2"/>
    <p:sldLayoutId id="2147485402" r:id="rId3"/>
    <p:sldLayoutId id="2147485403" r:id="rId4"/>
    <p:sldLayoutId id="2147485404" r:id="rId5"/>
    <p:sldLayoutId id="2147485405" r:id="rId6"/>
    <p:sldLayoutId id="2147485406" r:id="rId7"/>
    <p:sldLayoutId id="2147485407" r:id="rId8"/>
    <p:sldLayoutId id="2147485409" r:id="rId9"/>
    <p:sldLayoutId id="2147485410" r:id="rId10"/>
  </p:sldLayoutIdLst>
  <p:transition>
    <p:wip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angmeng1@catr.c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71480"/>
            <a:ext cx="7772400" cy="857256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0000"/>
                </a:solidFill>
              </a:rPr>
              <a:t>Simulation Results of Box5</a:t>
            </a:r>
            <a:endParaRPr lang="sq-AL" altLang="zh-CN" sz="2800" dirty="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381000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altLang="zh-CN" sz="2000" b="0" dirty="0" smtClean="0"/>
              <a:t>2015-01-12</a:t>
            </a: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10"/>
          </p:nvPr>
        </p:nvSpPr>
        <p:spPr>
          <a:xfrm>
            <a:off x="6786578" y="6500834"/>
            <a:ext cx="1857388" cy="168674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695308" y="2047868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Authors</a:t>
            </a:r>
            <a:r>
              <a:rPr lang="en-US" sz="2000" b="1" dirty="0"/>
              <a:t>:</a:t>
            </a:r>
            <a:endParaRPr lang="en-US" sz="2000" dirty="0"/>
          </a:p>
        </p:txBody>
      </p:sp>
      <p:graphicFrame>
        <p:nvGraphicFramePr>
          <p:cNvPr id="13" name="Table 7"/>
          <p:cNvGraphicFramePr>
            <a:graphicFrameLocks noGrp="1"/>
          </p:cNvGraphicFramePr>
          <p:nvPr/>
        </p:nvGraphicFramePr>
        <p:xfrm>
          <a:off x="685800" y="2667000"/>
          <a:ext cx="79248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589314"/>
                <a:gridCol w="1611086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Ke Yao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yao.ke5@zte.com.cn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Ruimei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Li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li.ruimei@zte.com.cn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Zhiqiang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han.zhiqiang1@zte.com.cn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sun.bo1@zte.com.cn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lv.kaiying@zte.com.cn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Yonggang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Fang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yfang@ztetx.com</a:t>
                      </a:r>
                      <a:endParaRPr lang="en-US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Yakun Sun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Marvell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yakunsun@marvell.com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Meng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Yang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CATR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yangmeng1@catr.cn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28688"/>
          </a:xfrm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One BSS Test Result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643050"/>
            <a:ext cx="7772400" cy="3226110"/>
          </a:xfrm>
        </p:spPr>
        <p:txBody>
          <a:bodyPr>
            <a:normAutofit/>
          </a:bodyPr>
          <a:lstStyle/>
          <a:p>
            <a:r>
              <a:rPr lang="sv-SE" altLang="zh-CN" dirty="0" smtClean="0"/>
              <a:t>BSS B (STAs 3, 9, 15, 21, 27)</a:t>
            </a:r>
          </a:p>
          <a:p>
            <a:r>
              <a:rPr lang="en-US" altLang="zh-CN" dirty="0" smtClean="0"/>
              <a:t>Throughput (Mbps):</a:t>
            </a:r>
          </a:p>
          <a:p>
            <a:pPr lvl="1"/>
            <a:r>
              <a:rPr lang="en-US" altLang="zh-CN" dirty="0" smtClean="0"/>
              <a:t>DL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252.74</a:t>
            </a:r>
          </a:p>
          <a:p>
            <a:pPr lvl="1"/>
            <a:r>
              <a:rPr lang="en-US" altLang="zh-CN" dirty="0" smtClean="0"/>
              <a:t>UL</a:t>
            </a:r>
            <a:r>
              <a:rPr lang="zh-CN" altLang="en-US" dirty="0" smtClean="0"/>
              <a:t>：</a:t>
            </a:r>
            <a:r>
              <a:rPr lang="en-US" altLang="zh-CN" dirty="0" smtClean="0"/>
              <a:t>222.02</a:t>
            </a:r>
          </a:p>
          <a:p>
            <a:pPr marL="342900" lvl="1" indent="-342900">
              <a:buFontTx/>
              <a:buChar char="•"/>
            </a:pPr>
            <a:r>
              <a:rPr lang="en-US" altLang="zh-CN" sz="2400" b="1" dirty="0" smtClean="0"/>
              <a:t>Comparisons </a:t>
            </a:r>
            <a:r>
              <a:rPr lang="en-US" altLang="zh-CN" sz="2400" b="1" dirty="0" smtClean="0"/>
              <a:t>with other companies [3] </a:t>
            </a:r>
            <a:r>
              <a:rPr lang="en-US" altLang="zh-CN" sz="2400" b="1" dirty="0" smtClean="0"/>
              <a:t>are</a:t>
            </a:r>
            <a:r>
              <a:rPr lang="en-US" altLang="zh-CN" sz="2400" b="1" dirty="0" smtClean="0"/>
              <a:t> in the next 2 slides.</a:t>
            </a:r>
            <a:endParaRPr lang="en-US" altLang="zh-CN" sz="2400" b="1" dirty="0" smtClean="0"/>
          </a:p>
          <a:p>
            <a:pPr>
              <a:buNone/>
            </a:pPr>
            <a:endParaRPr lang="en-US" altLang="zh-CN" dirty="0" smtClean="0"/>
          </a:p>
          <a:p>
            <a:endParaRPr lang="en-US" altLang="zh-CN" dirty="0" smtClean="0"/>
          </a:p>
          <a:p>
            <a:pPr lvl="1">
              <a:buNone/>
            </a:pPr>
            <a:endParaRPr lang="en-US" altLang="zh-CN" dirty="0" smtClean="0"/>
          </a:p>
          <a:p>
            <a:pPr lvl="1">
              <a:buNone/>
            </a:pPr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DL only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714348" y="1500174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684213" y="5643578"/>
            <a:ext cx="7772400" cy="785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CN" sz="2400" b="1" kern="0" dirty="0" smtClean="0">
                <a:latin typeface="+mn-lt"/>
                <a:ea typeface="+mn-ea"/>
              </a:rPr>
              <a:t>1-BSS DL-only results from five companies </a:t>
            </a:r>
            <a:r>
              <a:rPr lang="en-US" altLang="zh-CN" sz="2400" b="1" kern="0" dirty="0" smtClean="0">
                <a:latin typeface="+mn-lt"/>
                <a:ea typeface="+mn-ea"/>
              </a:rPr>
              <a:t>show </a:t>
            </a:r>
            <a:r>
              <a:rPr lang="en-US" altLang="zh-CN" sz="2400" b="1" kern="0" dirty="0" smtClean="0">
                <a:latin typeface="+mn-lt"/>
                <a:ea typeface="+mn-ea"/>
              </a:rPr>
              <a:t>similar </a:t>
            </a:r>
            <a:r>
              <a:rPr lang="en-US" altLang="zh-CN" sz="2400" b="1" kern="0" dirty="0" smtClean="0">
                <a:latin typeface="+mn-lt"/>
                <a:ea typeface="+mn-ea"/>
              </a:rPr>
              <a:t>trend. We have slightly</a:t>
            </a:r>
            <a:r>
              <a:rPr lang="en-US" altLang="zh-CN" sz="2400" b="1" kern="0" dirty="0" smtClean="0">
                <a:latin typeface="+mn-lt"/>
                <a:ea typeface="+mn-ea"/>
              </a:rPr>
              <a:t> bigger </a:t>
            </a:r>
            <a:r>
              <a:rPr lang="en-US" altLang="zh-CN" sz="2400" b="1" kern="0" dirty="0" smtClean="0">
                <a:latin typeface="+mn-lt"/>
                <a:ea typeface="+mn-ea"/>
              </a:rPr>
              <a:t>fluctuant results </a:t>
            </a:r>
            <a:endParaRPr kumimoji="0" lang="zh-CN" alt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only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683568" y="1556792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684213" y="5643578"/>
            <a:ext cx="7772400" cy="785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US" altLang="zh-CN" sz="2400" b="1" kern="0" dirty="0" smtClean="0">
                <a:latin typeface="+mn-lt"/>
                <a:ea typeface="+mn-ea"/>
              </a:rPr>
              <a:t>1-BSS UL-only results from five companies </a:t>
            </a:r>
            <a:r>
              <a:rPr lang="en-US" altLang="zh-CN" sz="2400" b="1" kern="0" dirty="0" smtClean="0">
                <a:latin typeface="+mn-lt"/>
                <a:ea typeface="+mn-ea"/>
              </a:rPr>
              <a:t>show </a:t>
            </a:r>
            <a:r>
              <a:rPr lang="en-US" altLang="zh-CN" sz="2400" b="1" kern="0" dirty="0" smtClean="0">
                <a:latin typeface="+mn-lt"/>
                <a:ea typeface="+mn-ea"/>
              </a:rPr>
              <a:t>similar trend and aligned within </a:t>
            </a:r>
            <a:r>
              <a:rPr lang="en-US" altLang="zh-CN" sz="2400" b="1" kern="0" dirty="0" smtClean="0">
                <a:latin typeface="+mn-lt"/>
                <a:ea typeface="+mn-ea"/>
              </a:rPr>
              <a:t>an </a:t>
            </a:r>
            <a:r>
              <a:rPr lang="en-US" altLang="zh-CN" sz="2400" b="1" kern="0" dirty="0" smtClean="0">
                <a:latin typeface="+mn-lt"/>
                <a:ea typeface="+mn-ea"/>
              </a:rPr>
              <a:t>acceptable range.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14374"/>
          </a:xfrm>
        </p:spPr>
        <p:txBody>
          <a:bodyPr/>
          <a:lstStyle/>
          <a:p>
            <a:r>
              <a:rPr lang="en-US" altLang="zh-CN" dirty="0" smtClean="0"/>
              <a:t>Three BSSs Test Result -- DL only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643050"/>
            <a:ext cx="7772400" cy="2286016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BSS A (STAs 1, 2, 4, 5, 7, 8, 10, 11, 13, 14, 16, 17, 19, 20, 25, 26, 28, 29)</a:t>
            </a:r>
          </a:p>
          <a:p>
            <a:r>
              <a:rPr lang="sv-SE" altLang="zh-CN" dirty="0" smtClean="0"/>
              <a:t>BSS B (STAs 3, 9 ,15, 27)</a:t>
            </a:r>
          </a:p>
          <a:p>
            <a:r>
              <a:rPr lang="sv-SE" altLang="zh-CN" dirty="0" smtClean="0"/>
              <a:t>BSS C (STAs 6, 12,18, 30)</a:t>
            </a:r>
          </a:p>
          <a:p>
            <a:r>
              <a:rPr lang="en-US" altLang="zh-CN" dirty="0" smtClean="0"/>
              <a:t>Throughput (Mbps):</a:t>
            </a:r>
          </a:p>
          <a:p>
            <a:pPr lvl="1"/>
            <a:r>
              <a:rPr lang="en-US" altLang="zh-CN" dirty="0" smtClean="0"/>
              <a:t>BSS A: 71.87</a:t>
            </a:r>
          </a:p>
          <a:p>
            <a:pPr lvl="1"/>
            <a:r>
              <a:rPr lang="en-US" altLang="zh-CN" dirty="0" smtClean="0"/>
              <a:t>BSS B: 127.96</a:t>
            </a:r>
          </a:p>
          <a:p>
            <a:pPr lvl="1"/>
            <a:r>
              <a:rPr lang="en-US" altLang="zh-CN" dirty="0" smtClean="0"/>
              <a:t>BSS C: 111.62</a:t>
            </a:r>
          </a:p>
          <a:p>
            <a:pPr lvl="1"/>
            <a:r>
              <a:rPr lang="en-US" altLang="zh-CN" dirty="0" smtClean="0"/>
              <a:t>Total</a:t>
            </a:r>
            <a:r>
              <a:rPr lang="en-US" altLang="zh-CN" dirty="0" smtClean="0">
                <a:sym typeface="Wingdings" pitchFamily="2" charset="2"/>
              </a:rPr>
              <a:t>: 311.45</a:t>
            </a:r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2286000"/>
            <a:ext cx="6286544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714356"/>
            <a:ext cx="7772400" cy="642942"/>
          </a:xfrm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Three BSSs Test Result -- DL only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500174"/>
            <a:ext cx="7772400" cy="228601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Compared with other companies [1][4][5]:</a:t>
            </a:r>
          </a:p>
          <a:p>
            <a:pPr lvl="1"/>
            <a:r>
              <a:rPr lang="en-US" altLang="zh-CN" dirty="0" smtClean="0"/>
              <a:t>The results </a:t>
            </a:r>
            <a:r>
              <a:rPr lang="en-US" altLang="zh-CN" dirty="0" smtClean="0"/>
              <a:t>of ZTE are within the others.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In </a:t>
            </a:r>
            <a:r>
              <a:rPr lang="en-US" altLang="zh-CN" dirty="0" smtClean="0"/>
              <a:t>addition, by comparing histograms from the four companies we find that the distribution tendency of throughput </a:t>
            </a:r>
            <a:r>
              <a:rPr lang="en-US" altLang="zh-CN" dirty="0" smtClean="0"/>
              <a:t>for each </a:t>
            </a:r>
            <a:r>
              <a:rPr lang="en-US" altLang="zh-CN" dirty="0" smtClean="0"/>
              <a:t>BSS are </a:t>
            </a:r>
            <a:r>
              <a:rPr lang="en-US" altLang="zh-CN" dirty="0" smtClean="0"/>
              <a:t>quite similar.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Each </a:t>
            </a:r>
            <a:r>
              <a:rPr lang="en-US" altLang="zh-CN" dirty="0" smtClean="0"/>
              <a:t>BSS </a:t>
            </a:r>
            <a:r>
              <a:rPr lang="en-US" altLang="zh-CN" dirty="0" smtClean="0"/>
              <a:t>has nearly a </a:t>
            </a:r>
            <a:r>
              <a:rPr lang="en-US" altLang="zh-CN" dirty="0" smtClean="0"/>
              <a:t>uniform STA rate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6" name="内容占位符 8"/>
          <p:cNvGraphicFramePr>
            <a:graphicFrameLocks/>
          </p:cNvGraphicFramePr>
          <p:nvPr/>
        </p:nvGraphicFramePr>
        <p:xfrm>
          <a:off x="1428728" y="3929066"/>
          <a:ext cx="6451650" cy="2250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330"/>
                <a:gridCol w="1290330"/>
                <a:gridCol w="1290330"/>
                <a:gridCol w="1290330"/>
                <a:gridCol w="1290330"/>
              </a:tblGrid>
              <a:tr h="482421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Throughput</a:t>
                      </a:r>
                    </a:p>
                    <a:p>
                      <a:r>
                        <a:rPr lang="en-US" altLang="zh-CN" sz="1400" dirty="0" smtClean="0"/>
                        <a:t>    (Mbps)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ZTE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HUAWEI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LGE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MARVELL</a:t>
                      </a:r>
                      <a:endParaRPr lang="zh-CN" altLang="en-US" sz="1400" dirty="0"/>
                    </a:p>
                  </a:txBody>
                  <a:tcPr/>
                </a:tc>
              </a:tr>
              <a:tr h="433039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</a:t>
                      </a:r>
                      <a:r>
                        <a:rPr lang="en-US" altLang="zh-CN" sz="1400" baseline="0" dirty="0" smtClean="0"/>
                        <a:t>  A 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71.87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70.6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75.22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74.70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433039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  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127.96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107.1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117.24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128.71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433039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  C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111.62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118.4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110.15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101.34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433039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Total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311.45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296.1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302.61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313.56</a:t>
                      </a:r>
                      <a:endParaRPr lang="zh-CN" altLang="en-US" sz="14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Three BSSs Test Result -- DL only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857364"/>
            <a:ext cx="7772400" cy="4246574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Observations:</a:t>
            </a:r>
          </a:p>
          <a:p>
            <a:pPr lvl="1"/>
            <a:r>
              <a:rPr lang="en-US" altLang="ko-KR" dirty="0" smtClean="0"/>
              <a:t>BSS A shows the lowest performance.</a:t>
            </a:r>
          </a:p>
          <a:p>
            <a:pPr lvl="2"/>
            <a:r>
              <a:rPr lang="en-US" altLang="zh-CN" dirty="0" smtClean="0"/>
              <a:t>It’s because that BSS A is in the middle of the square thus it’s interfered by both BSS B and BSS C. Moreover, there are 20 STAs in BSS A while each other BSS has only 5 STAs.</a:t>
            </a:r>
          </a:p>
          <a:p>
            <a:pPr lvl="1"/>
            <a:r>
              <a:rPr lang="en-US" altLang="zh-CN" dirty="0" smtClean="0"/>
              <a:t>DL performance of each BSS has uniform distribution.</a:t>
            </a:r>
          </a:p>
          <a:p>
            <a:pPr lvl="1"/>
            <a:r>
              <a:rPr lang="en-US" altLang="zh-CN" dirty="0" smtClean="0"/>
              <a:t>The area throughput of 3 OBSSs is improved by about 23% compared to that of 1 BSS case.</a:t>
            </a:r>
          </a:p>
          <a:p>
            <a:pPr lvl="1"/>
            <a:r>
              <a:rPr lang="en-US" altLang="zh-CN" dirty="0" smtClean="0"/>
              <a:t>Note that the ARP process may be an issue which </a:t>
            </a:r>
            <a:r>
              <a:rPr lang="en-US" altLang="zh-CN" dirty="0" smtClean="0"/>
              <a:t>a</a:t>
            </a:r>
            <a:r>
              <a:rPr lang="en-US" altLang="zh-CN" dirty="0" smtClean="0"/>
              <a:t>ffects alignment of throughputs from different companies.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In our simulation, the time of ARP process is included in the time of statistics.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Three BSSs Test Result -- UL only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1714488"/>
            <a:ext cx="7772400" cy="2571768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BSS A (STAs 1, 2, 4, 5, 7, 8, 22, 23, 25, 26, 28, 29)</a:t>
            </a:r>
          </a:p>
          <a:p>
            <a:r>
              <a:rPr lang="sv-SE" altLang="zh-CN" dirty="0" smtClean="0"/>
              <a:t>BSS B (STAs 3, 21, 27)</a:t>
            </a:r>
          </a:p>
          <a:p>
            <a:r>
              <a:rPr lang="sv-SE" altLang="zh-CN" dirty="0" smtClean="0"/>
              <a:t>BSS C (STAs 6, 24, 30)</a:t>
            </a:r>
          </a:p>
          <a:p>
            <a:r>
              <a:rPr lang="en-US" altLang="zh-CN" dirty="0" smtClean="0"/>
              <a:t>Throughput (Mbps):</a:t>
            </a:r>
          </a:p>
          <a:p>
            <a:pPr lvl="1"/>
            <a:r>
              <a:rPr lang="en-US" altLang="zh-CN" dirty="0" smtClean="0"/>
              <a:t>BSS A: 65.02</a:t>
            </a:r>
          </a:p>
          <a:p>
            <a:pPr lvl="1"/>
            <a:r>
              <a:rPr lang="en-US" altLang="zh-CN" dirty="0" smtClean="0"/>
              <a:t>BSS </a:t>
            </a:r>
            <a:r>
              <a:rPr lang="en-US" altLang="zh-CN" dirty="0" smtClean="0"/>
              <a:t>B</a:t>
            </a:r>
            <a:r>
              <a:rPr lang="en-US" altLang="zh-CN" dirty="0" smtClean="0"/>
              <a:t>: </a:t>
            </a:r>
            <a:r>
              <a:rPr lang="en-US" altLang="zh-CN" dirty="0" smtClean="0"/>
              <a:t>105.21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BSS </a:t>
            </a:r>
            <a:r>
              <a:rPr lang="en-US" altLang="zh-CN" dirty="0" smtClean="0"/>
              <a:t>C</a:t>
            </a:r>
            <a:r>
              <a:rPr lang="en-US" altLang="zh-CN" dirty="0" smtClean="0"/>
              <a:t>: </a:t>
            </a:r>
            <a:r>
              <a:rPr lang="en-US" altLang="zh-CN" dirty="0" smtClean="0"/>
              <a:t>138.01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Total</a:t>
            </a:r>
            <a:r>
              <a:rPr lang="en-US" altLang="zh-CN" dirty="0" smtClean="0">
                <a:sym typeface="Wingdings" pitchFamily="2" charset="2"/>
              </a:rPr>
              <a:t>: </a:t>
            </a:r>
            <a:r>
              <a:rPr lang="en-US" altLang="zh-CN" dirty="0" smtClean="0">
                <a:sym typeface="Wingdings" pitchFamily="2" charset="2"/>
              </a:rPr>
              <a:t>308.24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2447947"/>
            <a:ext cx="6000792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57250"/>
          </a:xfrm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Three BSSs Test Result -- UL only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14488"/>
            <a:ext cx="7772400" cy="186849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Compared with other companies [1][4][5]:</a:t>
            </a:r>
          </a:p>
          <a:p>
            <a:pPr lvl="1"/>
            <a:r>
              <a:rPr lang="en-US" altLang="zh-CN" dirty="0" smtClean="0"/>
              <a:t>Our results are </a:t>
            </a:r>
            <a:r>
              <a:rPr lang="en-US" altLang="zh-CN" dirty="0" smtClean="0"/>
              <a:t>within the others.</a:t>
            </a:r>
          </a:p>
          <a:p>
            <a:pPr lvl="1"/>
            <a:r>
              <a:rPr lang="en-US" altLang="zh-CN" dirty="0" smtClean="0"/>
              <a:t>B</a:t>
            </a:r>
            <a:r>
              <a:rPr lang="en-US" altLang="zh-CN" dirty="0" smtClean="0"/>
              <a:t>y </a:t>
            </a:r>
            <a:r>
              <a:rPr lang="en-US" altLang="zh-CN" dirty="0" smtClean="0"/>
              <a:t>comparing histograms from the four companies we find that the distribution tendency of throughput for each BSS are quite similar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 smtClean="0"/>
              <a:t>However, there are still large gaps among different companies.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6" name="内容占位符 8"/>
          <p:cNvGraphicFramePr>
            <a:graphicFrameLocks/>
          </p:cNvGraphicFramePr>
          <p:nvPr/>
        </p:nvGraphicFramePr>
        <p:xfrm>
          <a:off x="1500166" y="3786190"/>
          <a:ext cx="6429420" cy="2322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/>
                <a:gridCol w="1285884"/>
                <a:gridCol w="1285884"/>
                <a:gridCol w="1285884"/>
                <a:gridCol w="1285884"/>
              </a:tblGrid>
              <a:tr h="481917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Throughput</a:t>
                      </a:r>
                    </a:p>
                    <a:p>
                      <a:r>
                        <a:rPr lang="en-US" altLang="zh-CN" sz="1400" dirty="0" smtClean="0"/>
                        <a:t>    (Mbps)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ZTE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HUAWEI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LGE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MARVELL</a:t>
                      </a:r>
                      <a:endParaRPr lang="zh-CN" altLang="en-US" sz="1400" dirty="0"/>
                    </a:p>
                  </a:txBody>
                  <a:tcPr/>
                </a:tc>
              </a:tr>
              <a:tr h="451025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</a:t>
                      </a:r>
                      <a:r>
                        <a:rPr lang="en-US" altLang="zh-CN" sz="1400" baseline="0" dirty="0" smtClean="0"/>
                        <a:t>  A 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65.02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80.45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61.88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149.94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451025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  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105.21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81.96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99.29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121.44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451025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  C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138.01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123.21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115.47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139.27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451025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Total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308.24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285.62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276.64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410.65</a:t>
                      </a:r>
                      <a:endParaRPr lang="zh-CN" altLang="en-US" sz="14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Three BSSs Test Result -- UL only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Observations:</a:t>
            </a:r>
            <a:endParaRPr lang="en-US" altLang="zh-CN" b="0" dirty="0" smtClean="0"/>
          </a:p>
          <a:p>
            <a:pPr lvl="1"/>
            <a:r>
              <a:rPr lang="en-US" altLang="ko-KR" b="0" dirty="0" smtClean="0"/>
              <a:t>BSS A shows the lowest performance.</a:t>
            </a:r>
          </a:p>
          <a:p>
            <a:pPr lvl="2"/>
            <a:r>
              <a:rPr lang="en-US" altLang="zh-CN" dirty="0" smtClean="0"/>
              <a:t>Same reason as UL-only case.</a:t>
            </a:r>
            <a:endParaRPr lang="en-US" altLang="zh-CN" dirty="0" smtClean="0"/>
          </a:p>
          <a:p>
            <a:pPr lvl="1"/>
            <a:r>
              <a:rPr lang="en-US" altLang="ko-KR" b="0" dirty="0" smtClean="0"/>
              <a:t>The distribution of UL performance of each BSS is not unifo</a:t>
            </a:r>
            <a:r>
              <a:rPr lang="en-US" altLang="ko-KR" dirty="0" smtClean="0"/>
              <a:t>r</a:t>
            </a:r>
            <a:r>
              <a:rPr lang="en-US" altLang="ko-KR" b="0" dirty="0" smtClean="0"/>
              <a:t>m distribution any more.</a:t>
            </a:r>
          </a:p>
          <a:p>
            <a:pPr lvl="1"/>
            <a:r>
              <a:rPr lang="en-US" altLang="zh-CN" b="0" dirty="0" smtClean="0"/>
              <a:t>The area throughput of 3 OBSSs is improved by about 38% compared to that of 1 BSS case</a:t>
            </a:r>
            <a:r>
              <a:rPr lang="en-US" altLang="zh-CN" b="0" dirty="0" smtClean="0"/>
              <a:t>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71498"/>
          </a:xfrm>
        </p:spPr>
        <p:txBody>
          <a:bodyPr/>
          <a:lstStyle/>
          <a:p>
            <a:r>
              <a:rPr lang="en-US" altLang="zh-CN" dirty="0" smtClean="0"/>
              <a:t>Three BSSs Test Result -- DL&amp;UL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357298"/>
            <a:ext cx="7772400" cy="1439862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Throughput (Mbps):</a:t>
            </a:r>
          </a:p>
          <a:p>
            <a:pPr lvl="1"/>
            <a:r>
              <a:rPr lang="pl-PL" altLang="zh-CN" dirty="0" smtClean="0"/>
              <a:t>BSS A:   60.92  (DL:14.19, UL:46.73)</a:t>
            </a:r>
          </a:p>
          <a:p>
            <a:pPr lvl="1"/>
            <a:r>
              <a:rPr lang="pl-PL" altLang="zh-CN" dirty="0" smtClean="0"/>
              <a:t>BSS B</a:t>
            </a:r>
            <a:r>
              <a:rPr lang="zh-CN" altLang="pl-PL" dirty="0" smtClean="0"/>
              <a:t>：</a:t>
            </a:r>
            <a:r>
              <a:rPr lang="pl-PL" altLang="zh-CN" dirty="0" smtClean="0"/>
              <a:t>129.74 (DL:81.64, UL:48.10)</a:t>
            </a:r>
          </a:p>
          <a:p>
            <a:pPr lvl="1"/>
            <a:r>
              <a:rPr lang="pl-PL" altLang="zh-CN" dirty="0" smtClean="0"/>
              <a:t>BSS C</a:t>
            </a:r>
            <a:r>
              <a:rPr lang="zh-CN" altLang="pl-PL" dirty="0" smtClean="0"/>
              <a:t>：</a:t>
            </a:r>
            <a:r>
              <a:rPr lang="pl-PL" altLang="zh-CN" dirty="0" smtClean="0"/>
              <a:t>130.30 (DL:36.22, UL:94.08)</a:t>
            </a:r>
          </a:p>
          <a:p>
            <a:pPr lvl="1"/>
            <a:r>
              <a:rPr lang="pl-PL" altLang="zh-CN" dirty="0" smtClean="0"/>
              <a:t>Total</a:t>
            </a:r>
            <a:r>
              <a:rPr lang="zh-CN" altLang="pl-PL" dirty="0" smtClean="0"/>
              <a:t>：</a:t>
            </a:r>
            <a:r>
              <a:rPr lang="pl-PL" altLang="zh-CN" dirty="0" smtClean="0"/>
              <a:t>320.96 (DL:132.05, UL:188.91)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2571744"/>
            <a:ext cx="7500958" cy="3947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 algn="just">
              <a:buClr>
                <a:schemeClr val="tx2"/>
              </a:buClr>
              <a:buSzPct val="80000"/>
              <a:buFontTx/>
              <a:buChar char="•"/>
              <a:defRPr/>
            </a:pPr>
            <a:r>
              <a:rPr lang="en-US" altLang="zh-CN" sz="2400" b="1" dirty="0" smtClean="0"/>
              <a:t>This submission provides simulation results for Box-5 calibration.</a:t>
            </a:r>
          </a:p>
          <a:p>
            <a:pPr lvl="1">
              <a:buClr>
                <a:schemeClr val="tx2"/>
              </a:buClr>
              <a:buSzPct val="80000"/>
              <a:defRPr/>
            </a:pPr>
            <a:r>
              <a:rPr lang="en-US" altLang="zh-CN" dirty="0" smtClean="0"/>
              <a:t>We agree to use the assumptions about preamble </a:t>
            </a:r>
            <a:r>
              <a:rPr lang="en-US" altLang="zh-CN" dirty="0" smtClean="0"/>
              <a:t>detection </a:t>
            </a:r>
            <a:r>
              <a:rPr lang="en-US" altLang="zh-CN" dirty="0" smtClean="0"/>
              <a:t>and other issues like receiving procedure in [2]. </a:t>
            </a:r>
            <a:endParaRPr lang="en-US" altLang="zh-CN" dirty="0" smtClean="0"/>
          </a:p>
          <a:p>
            <a:pPr lvl="1">
              <a:buClr>
                <a:schemeClr val="tx2"/>
              </a:buClr>
              <a:buSzPct val="80000"/>
              <a:buFontTx/>
              <a:buChar char="–"/>
              <a:defRPr/>
            </a:pPr>
            <a:r>
              <a:rPr lang="en-US" altLang="zh-CN" dirty="0" smtClean="0"/>
              <a:t>Some further </a:t>
            </a:r>
            <a:r>
              <a:rPr lang="en-US" altLang="zh-CN" dirty="0" smtClean="0"/>
              <a:t>details in our simulation are listed in the following slides</a:t>
            </a:r>
            <a:r>
              <a:rPr lang="en-US" altLang="zh-CN" dirty="0" smtClean="0"/>
              <a:t>.</a:t>
            </a:r>
          </a:p>
          <a:p>
            <a:pPr marL="342900" lvl="1" indent="-342900" algn="just">
              <a:buClr>
                <a:schemeClr val="tx2"/>
              </a:buClr>
              <a:buSzPct val="80000"/>
              <a:buFontTx/>
              <a:buChar char="•"/>
              <a:defRPr/>
            </a:pPr>
            <a:r>
              <a:rPr lang="en-US" altLang="zh-CN" sz="2400" b="1" dirty="0" smtClean="0"/>
              <a:t>We also compare our results with some other companies.</a:t>
            </a:r>
            <a:endParaRPr lang="en-US" altLang="zh-CN" sz="2400" b="1" dirty="0" smtClean="0"/>
          </a:p>
          <a:p>
            <a:pPr lvl="1">
              <a:buClr>
                <a:schemeClr val="tx2"/>
              </a:buClr>
              <a:buSzPct val="80000"/>
              <a:buFontTx/>
              <a:buChar char="–"/>
              <a:defRPr/>
            </a:pPr>
            <a:endParaRPr lang="en-US" altLang="zh-CN" dirty="0" smtClean="0"/>
          </a:p>
          <a:p>
            <a:pPr lvl="1">
              <a:buClr>
                <a:schemeClr val="tx2"/>
              </a:buClr>
              <a:buSzPct val="80000"/>
              <a:buFontTx/>
              <a:buChar char="–"/>
              <a:defRPr/>
            </a:pP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Three BSSs Test Result -- DL&amp;UL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631948"/>
            <a:ext cx="7772400" cy="186849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Compared with other companies [1][4][5]:</a:t>
            </a:r>
          </a:p>
          <a:p>
            <a:pPr lvl="1"/>
            <a:r>
              <a:rPr lang="en-US" altLang="zh-CN" dirty="0" smtClean="0"/>
              <a:t>BSS A: the results of ZTE is highest.</a:t>
            </a:r>
          </a:p>
          <a:p>
            <a:pPr lvl="1"/>
            <a:r>
              <a:rPr lang="en-US" altLang="zh-CN" dirty="0" smtClean="0"/>
              <a:t>BSS B and BSS </a:t>
            </a:r>
            <a:r>
              <a:rPr lang="en-US" altLang="zh-CN" dirty="0" smtClean="0"/>
              <a:t>C: </a:t>
            </a:r>
            <a:r>
              <a:rPr lang="en-US" altLang="zh-CN" dirty="0" smtClean="0"/>
              <a:t>the results of ZTE are in the </a:t>
            </a:r>
            <a:r>
              <a:rPr lang="en-US" altLang="zh-CN" dirty="0" smtClean="0"/>
              <a:t>middle.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By comparing histograms we find that the distribution tendency of  area throughput of 3 OBSSs are </a:t>
            </a:r>
            <a:r>
              <a:rPr lang="en-US" altLang="zh-CN" dirty="0" smtClean="0"/>
              <a:t>quite similar</a:t>
            </a:r>
            <a:r>
              <a:rPr lang="en-US" altLang="zh-CN" dirty="0" smtClean="0"/>
              <a:t>.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6" name="内容占位符 8"/>
          <p:cNvGraphicFramePr>
            <a:graphicFrameLocks/>
          </p:cNvGraphicFramePr>
          <p:nvPr/>
        </p:nvGraphicFramePr>
        <p:xfrm>
          <a:off x="1357292" y="3637190"/>
          <a:ext cx="6357980" cy="2435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9495"/>
                <a:gridCol w="1589495"/>
                <a:gridCol w="1589495"/>
                <a:gridCol w="1589495"/>
              </a:tblGrid>
              <a:tr h="512037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Throughput</a:t>
                      </a:r>
                    </a:p>
                    <a:p>
                      <a:r>
                        <a:rPr lang="en-US" altLang="zh-CN" sz="1400" dirty="0" smtClean="0"/>
                        <a:t>    (Mbps)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ZTE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HUAWEI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LGE</a:t>
                      </a:r>
                      <a:endParaRPr lang="zh-CN" altLang="en-US" sz="1400" dirty="0"/>
                    </a:p>
                  </a:txBody>
                  <a:tcPr/>
                </a:tc>
              </a:tr>
              <a:tr h="479214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</a:t>
                      </a:r>
                      <a:r>
                        <a:rPr lang="en-US" altLang="zh-CN" sz="1400" baseline="0" dirty="0" smtClean="0"/>
                        <a:t>  A 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60.89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50.67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49.18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479214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  B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129.75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100.53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152.38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479214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BSS  C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130.31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117.41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148.39</a:t>
                      </a:r>
                      <a:endParaRPr lang="zh-CN" altLang="en-US" sz="1400" dirty="0" smtClean="0"/>
                    </a:p>
                  </a:txBody>
                  <a:tcPr/>
                </a:tc>
              </a:tr>
              <a:tr h="479214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Total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320.95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268.61</a:t>
                      </a:r>
                      <a:endParaRPr lang="zh-CN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349.95</a:t>
                      </a:r>
                      <a:endParaRPr lang="zh-CN" altLang="en-US" sz="14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Three BSSs Test Result -- DL&amp;UL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928802"/>
            <a:ext cx="7772400" cy="3714776"/>
          </a:xfrm>
        </p:spPr>
        <p:txBody>
          <a:bodyPr/>
          <a:lstStyle/>
          <a:p>
            <a:r>
              <a:rPr lang="en-US" altLang="zh-CN" dirty="0" smtClean="0"/>
              <a:t>Observations:</a:t>
            </a:r>
          </a:p>
          <a:p>
            <a:pPr lvl="1"/>
            <a:r>
              <a:rPr lang="en-US" altLang="ko-KR" dirty="0" smtClean="0"/>
              <a:t>BSS A shows the lowest performance </a:t>
            </a:r>
          </a:p>
          <a:p>
            <a:pPr lvl="2"/>
            <a:r>
              <a:rPr lang="en-US" altLang="zh-CN" dirty="0" smtClean="0"/>
              <a:t>Same reason as DL only and UL only cases.</a:t>
            </a:r>
            <a:endParaRPr lang="en-US" altLang="zh-CN" dirty="0" smtClean="0"/>
          </a:p>
          <a:p>
            <a:pPr lvl="1"/>
            <a:r>
              <a:rPr lang="en-US" altLang="ko-KR" dirty="0" smtClean="0"/>
              <a:t>The distribution of DL&amp;UL performance of each BSS is not uniform distribution any more.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85926"/>
            <a:ext cx="7772400" cy="4246574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>
                <a:ea typeface="굴림" pitchFamily="50" charset="-127"/>
              </a:rPr>
              <a:t>Provide </a:t>
            </a:r>
            <a:r>
              <a:rPr lang="en-US" altLang="ko-KR" dirty="0" smtClean="0">
                <a:ea typeface="굴림" pitchFamily="50" charset="-127"/>
              </a:rPr>
              <a:t>our Box </a:t>
            </a:r>
            <a:r>
              <a:rPr lang="en-US" altLang="ko-KR" dirty="0" smtClean="0">
                <a:ea typeface="굴림" pitchFamily="50" charset="-127"/>
              </a:rPr>
              <a:t>5 simulation </a:t>
            </a:r>
            <a:r>
              <a:rPr lang="en-US" altLang="ko-KR" dirty="0" smtClean="0">
                <a:ea typeface="굴림" pitchFamily="50" charset="-127"/>
              </a:rPr>
              <a:t>results and compare with some other companies.</a:t>
            </a:r>
          </a:p>
          <a:p>
            <a:r>
              <a:rPr lang="en-US" altLang="zh-CN" dirty="0" smtClean="0">
                <a:ea typeface="굴림" pitchFamily="50" charset="-127"/>
              </a:rPr>
              <a:t>1-BSS case and 3-OBSS DL-only case seem to be aligned.</a:t>
            </a:r>
          </a:p>
          <a:p>
            <a:r>
              <a:rPr lang="en-US" altLang="zh-CN" dirty="0" smtClean="0">
                <a:ea typeface="굴림" pitchFamily="50" charset="-127"/>
              </a:rPr>
              <a:t>For 3-OBSS UL-only </a:t>
            </a:r>
            <a:r>
              <a:rPr lang="en-US" altLang="zh-CN" dirty="0" smtClean="0">
                <a:ea typeface="굴림" pitchFamily="50" charset="-127"/>
              </a:rPr>
              <a:t>and DL&amp;UL mixed cases, </a:t>
            </a:r>
            <a:r>
              <a:rPr lang="en-US" altLang="zh-CN" dirty="0" smtClean="0"/>
              <a:t>results </a:t>
            </a:r>
            <a:r>
              <a:rPr lang="en-US" altLang="zh-CN" dirty="0" smtClean="0"/>
              <a:t>from different companies have not converged to a stable </a:t>
            </a:r>
            <a:r>
              <a:rPr lang="en-US" altLang="zh-CN" dirty="0" smtClean="0"/>
              <a:t>state, our results are within them.</a:t>
            </a:r>
            <a:endParaRPr lang="en-US" altLang="zh-CN" dirty="0" smtClean="0"/>
          </a:p>
          <a:p>
            <a:r>
              <a:rPr lang="en-US" altLang="zh-CN" dirty="0" smtClean="0"/>
              <a:t>The distribution </a:t>
            </a:r>
            <a:r>
              <a:rPr lang="en-US" altLang="zh-CN" dirty="0" smtClean="0"/>
              <a:t>tendency of </a:t>
            </a:r>
            <a:r>
              <a:rPr lang="en-US" altLang="zh-CN" dirty="0" smtClean="0"/>
              <a:t>area </a:t>
            </a:r>
            <a:r>
              <a:rPr lang="en-US" altLang="zh-CN" dirty="0" smtClean="0"/>
              <a:t>throughput of </a:t>
            </a:r>
            <a:r>
              <a:rPr lang="en-US" altLang="zh-CN" dirty="0" smtClean="0"/>
              <a:t>3-OBSS </a:t>
            </a:r>
            <a:r>
              <a:rPr lang="en-US" altLang="zh-CN" dirty="0" smtClean="0"/>
              <a:t>are </a:t>
            </a:r>
            <a:r>
              <a:rPr lang="en-US" altLang="zh-CN" dirty="0" smtClean="0"/>
              <a:t>similar among some companies.</a:t>
            </a:r>
          </a:p>
          <a:p>
            <a:r>
              <a:rPr lang="en-US" altLang="zh-CN" dirty="0" smtClean="0"/>
              <a:t>More efforts are needed for </a:t>
            </a:r>
            <a:r>
              <a:rPr lang="en-US" altLang="zh-CN" dirty="0" smtClean="0"/>
              <a:t>calibration </a:t>
            </a:r>
            <a:r>
              <a:rPr lang="en-US" altLang="zh-CN" dirty="0" smtClean="0"/>
              <a:t>of </a:t>
            </a:r>
            <a:r>
              <a:rPr lang="en-US" altLang="zh-CN" dirty="0" smtClean="0"/>
              <a:t>box 5, especially </a:t>
            </a:r>
            <a:r>
              <a:rPr lang="en-US" altLang="zh-CN" dirty="0" smtClean="0"/>
              <a:t>for multi-OBSS cases.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[1] 11-15-0053-00-00ax-box5-results-of-11ac-ss6.</a:t>
            </a:r>
          </a:p>
          <a:p>
            <a:r>
              <a:rPr lang="en-US" altLang="zh-CN" dirty="0" smtClean="0"/>
              <a:t>[2] 11-14-1523-03-00ax-offline-discussion-minutes-of-sls-calibration</a:t>
            </a:r>
          </a:p>
          <a:p>
            <a:r>
              <a:rPr lang="en-US" altLang="zh-CN" dirty="0" smtClean="0"/>
              <a:t>[3] 11-15-0051-00-00ax-box5-calibration-results</a:t>
            </a:r>
          </a:p>
          <a:p>
            <a:r>
              <a:rPr lang="en-US" altLang="zh-CN" dirty="0" smtClean="0"/>
              <a:t>[4] 11-14-1392-01-00ax-simulation-results-for-box-5-calibration</a:t>
            </a:r>
          </a:p>
          <a:p>
            <a:r>
              <a:rPr lang="en-US" altLang="zh-CN" dirty="0" smtClean="0"/>
              <a:t>[5] </a:t>
            </a:r>
            <a:r>
              <a:rPr lang="en-US" altLang="zh-CN" dirty="0" smtClean="0"/>
              <a:t>11-14-1419-00-00ax-sls-box5-calibration-results-and-discussions</a:t>
            </a:r>
          </a:p>
          <a:p>
            <a:r>
              <a:rPr lang="en-US" altLang="zh-CN" dirty="0" smtClean="0"/>
              <a:t>[6] 11-14-1388-01-00ax-consideration-on-per-prediction-for-phy-abstruction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settings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14488"/>
            <a:ext cx="7772400" cy="4389450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The texts marked in green are our settings</a:t>
            </a:r>
          </a:p>
          <a:p>
            <a:pPr lvl="1"/>
            <a:r>
              <a:rPr lang="en-US" altLang="zh-CN" dirty="0" smtClean="0"/>
              <a:t>Box5 calibration scenario</a:t>
            </a:r>
          </a:p>
          <a:p>
            <a:pPr lvl="2"/>
            <a:r>
              <a:rPr lang="en-US" altLang="zh-CN" dirty="0" smtClean="0">
                <a:solidFill>
                  <a:srgbClr val="00B050"/>
                </a:solidFill>
              </a:rPr>
              <a:t>U</a:t>
            </a:r>
            <a:r>
              <a:rPr lang="en-US" altLang="zh-CN" dirty="0" smtClean="0">
                <a:solidFill>
                  <a:srgbClr val="00B050"/>
                </a:solidFill>
              </a:rPr>
              <a:t>se </a:t>
            </a:r>
            <a:r>
              <a:rPr lang="en-US" altLang="zh-CN" dirty="0" smtClean="0">
                <a:solidFill>
                  <a:srgbClr val="00B050"/>
                </a:solidFill>
              </a:rPr>
              <a:t>11ac </a:t>
            </a:r>
            <a:r>
              <a:rPr lang="en-US" altLang="zh-CN" dirty="0" smtClean="0">
                <a:solidFill>
                  <a:srgbClr val="00B050"/>
                </a:solidFill>
              </a:rPr>
              <a:t>simulation scenario </a:t>
            </a:r>
            <a:r>
              <a:rPr lang="en-US" altLang="zh-CN" dirty="0" smtClean="0">
                <a:solidFill>
                  <a:srgbClr val="00B050"/>
                </a:solidFill>
              </a:rPr>
              <a:t>6 (Enterprise OBSS networks) </a:t>
            </a:r>
            <a:r>
              <a:rPr lang="en-US" altLang="zh-CN" dirty="0" smtClean="0">
                <a:solidFill>
                  <a:srgbClr val="00B050"/>
                </a:solidFill>
              </a:rPr>
              <a:t>as </a:t>
            </a:r>
            <a:r>
              <a:rPr lang="en-US" altLang="zh-CN" dirty="0" smtClean="0">
                <a:solidFill>
                  <a:srgbClr val="00B050"/>
                </a:solidFill>
              </a:rPr>
              <a:t>an easy-to-start </a:t>
            </a:r>
            <a:r>
              <a:rPr lang="en-US" altLang="zh-CN" dirty="0" smtClean="0">
                <a:solidFill>
                  <a:srgbClr val="00B050"/>
                </a:solidFill>
              </a:rPr>
              <a:t>point as </a:t>
            </a:r>
            <a:r>
              <a:rPr lang="en-US" altLang="zh-CN" dirty="0" smtClean="0">
                <a:solidFill>
                  <a:srgbClr val="00B050"/>
                </a:solidFill>
              </a:rPr>
              <a:t>suggested </a:t>
            </a:r>
            <a:r>
              <a:rPr lang="en-US" altLang="zh-CN" dirty="0" smtClean="0">
                <a:solidFill>
                  <a:srgbClr val="00B050"/>
                </a:solidFill>
              </a:rPr>
              <a:t>in [1</a:t>
            </a:r>
            <a:r>
              <a:rPr lang="en-US" altLang="zh-CN" dirty="0" smtClean="0">
                <a:solidFill>
                  <a:srgbClr val="00B050"/>
                </a:solidFill>
              </a:rPr>
              <a:t>].</a:t>
            </a:r>
          </a:p>
          <a:p>
            <a:pPr lvl="1"/>
            <a:r>
              <a:rPr lang="en-US" altLang="zh-CN" dirty="0" smtClean="0"/>
              <a:t>Preamble </a:t>
            </a:r>
            <a:r>
              <a:rPr lang="en-US" altLang="zh-CN" dirty="0" smtClean="0"/>
              <a:t>model</a:t>
            </a:r>
          </a:p>
          <a:p>
            <a:pPr lvl="2"/>
            <a:r>
              <a:rPr lang="en-US" altLang="zh-CN" dirty="0" smtClean="0">
                <a:solidFill>
                  <a:srgbClr val="00B050"/>
                </a:solidFill>
              </a:rPr>
              <a:t>Take the whole preamble as a standalone sub-frame</a:t>
            </a:r>
          </a:p>
          <a:p>
            <a:pPr lvl="2"/>
            <a:r>
              <a:rPr lang="en-US" altLang="zh-CN" dirty="0" smtClean="0">
                <a:solidFill>
                  <a:srgbClr val="00B050"/>
                </a:solidFill>
              </a:rPr>
              <a:t>Use PHY </a:t>
            </a:r>
            <a:r>
              <a:rPr lang="en-US" altLang="zh-CN" dirty="0" smtClean="0">
                <a:solidFill>
                  <a:srgbClr val="00B050"/>
                </a:solidFill>
              </a:rPr>
              <a:t>abstraction </a:t>
            </a:r>
            <a:r>
              <a:rPr lang="en-US" altLang="zh-CN" dirty="0" smtClean="0">
                <a:solidFill>
                  <a:srgbClr val="00B050"/>
                </a:solidFill>
              </a:rPr>
              <a:t>for </a:t>
            </a:r>
            <a:r>
              <a:rPr lang="en-US" altLang="zh-CN" dirty="0" smtClean="0">
                <a:solidFill>
                  <a:srgbClr val="00B050"/>
                </a:solidFill>
              </a:rPr>
              <a:t>preamble PER prediction</a:t>
            </a:r>
          </a:p>
          <a:p>
            <a:pPr lvl="2"/>
            <a:r>
              <a:rPr lang="en-US" altLang="zh-CN" dirty="0" smtClean="0">
                <a:solidFill>
                  <a:srgbClr val="00B050"/>
                </a:solidFill>
              </a:rPr>
              <a:t>not combine the </a:t>
            </a:r>
            <a:r>
              <a:rPr lang="en-US" altLang="zh-CN" dirty="0" smtClean="0">
                <a:solidFill>
                  <a:srgbClr val="00B050"/>
                </a:solidFill>
              </a:rPr>
              <a:t>duplicated parts in preamble among multiple </a:t>
            </a:r>
            <a:r>
              <a:rPr lang="en-US" altLang="zh-CN" dirty="0" smtClean="0">
                <a:solidFill>
                  <a:srgbClr val="00B050"/>
                </a:solidFill>
              </a:rPr>
              <a:t>20MHz</a:t>
            </a:r>
            <a:endParaRPr lang="en-US" altLang="zh-CN" dirty="0" smtClean="0">
              <a:solidFill>
                <a:srgbClr val="00B050"/>
              </a:solidFill>
            </a:endParaRPr>
          </a:p>
          <a:p>
            <a:pPr lvl="2"/>
            <a:r>
              <a:rPr lang="en-US" altLang="zh-CN" dirty="0" smtClean="0">
                <a:solidFill>
                  <a:srgbClr val="00B050"/>
                </a:solidFill>
              </a:rPr>
              <a:t>For calibration, the packet length in bytes used in PER computation is  calculated based on the assumption of 3-byte/4us (MCS0). For example, the duration of  preamble  in 11ac is 40us, then the length is (40/4*3)=30 bytes</a:t>
            </a:r>
            <a:r>
              <a:rPr lang="en-US" altLang="zh-CN" dirty="0" smtClean="0">
                <a:solidFill>
                  <a:srgbClr val="00B050"/>
                </a:solidFill>
              </a:rPr>
              <a:t>.</a:t>
            </a:r>
          </a:p>
          <a:p>
            <a:pPr lvl="1"/>
            <a:r>
              <a:rPr lang="en-US" altLang="zh-CN" dirty="0" smtClean="0"/>
              <a:t>PHY </a:t>
            </a:r>
            <a:r>
              <a:rPr lang="en-US" altLang="zh-CN" dirty="0" smtClean="0"/>
              <a:t>abstraction</a:t>
            </a:r>
          </a:p>
          <a:p>
            <a:pPr lvl="2"/>
            <a:r>
              <a:rPr lang="en-US" altLang="zh-CN" dirty="0" smtClean="0">
                <a:solidFill>
                  <a:srgbClr val="00B050"/>
                </a:solidFill>
              </a:rPr>
              <a:t>Block-wise </a:t>
            </a:r>
            <a:r>
              <a:rPr lang="en-US" altLang="zh-CN" dirty="0" smtClean="0">
                <a:solidFill>
                  <a:srgbClr val="00B050"/>
                </a:solidFill>
              </a:rPr>
              <a:t>RBIR </a:t>
            </a:r>
            <a:r>
              <a:rPr lang="en-US" altLang="zh-CN" dirty="0" smtClean="0">
                <a:solidFill>
                  <a:srgbClr val="00B050"/>
                </a:solidFill>
              </a:rPr>
              <a:t>based PHY abstraction as suggested in [6]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settings (continued)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785926"/>
            <a:ext cx="7772400" cy="4318012"/>
          </a:xfrm>
        </p:spPr>
        <p:txBody>
          <a:bodyPr>
            <a:normAutofit/>
          </a:bodyPr>
          <a:lstStyle/>
          <a:p>
            <a:pPr lvl="1"/>
            <a:r>
              <a:rPr lang="en-US" altLang="zh-CN" dirty="0" smtClean="0"/>
              <a:t>Control </a:t>
            </a:r>
            <a:r>
              <a:rPr lang="en-US" altLang="zh-CN" dirty="0" smtClean="0"/>
              <a:t>frame detection</a:t>
            </a:r>
          </a:p>
          <a:p>
            <a:pPr lvl="2"/>
            <a:r>
              <a:rPr lang="en-US" altLang="zh-CN" dirty="0" smtClean="0">
                <a:solidFill>
                  <a:srgbClr val="00B050"/>
                </a:solidFill>
              </a:rPr>
              <a:t>Take the whole control frame as a standalone </a:t>
            </a:r>
            <a:r>
              <a:rPr lang="en-US" altLang="zh-CN" dirty="0" smtClean="0">
                <a:solidFill>
                  <a:srgbClr val="00B050"/>
                </a:solidFill>
              </a:rPr>
              <a:t>sub-frame</a:t>
            </a:r>
            <a:endParaRPr lang="en-US" altLang="zh-CN" dirty="0" smtClean="0">
              <a:solidFill>
                <a:srgbClr val="00B050"/>
              </a:solidFill>
            </a:endParaRPr>
          </a:p>
          <a:p>
            <a:pPr lvl="2"/>
            <a:r>
              <a:rPr lang="en-US" altLang="zh-CN" dirty="0" smtClean="0">
                <a:solidFill>
                  <a:srgbClr val="00B050"/>
                </a:solidFill>
              </a:rPr>
              <a:t>Use </a:t>
            </a:r>
            <a:r>
              <a:rPr lang="en-US" altLang="zh-CN" dirty="0" smtClean="0">
                <a:solidFill>
                  <a:srgbClr val="00B050"/>
                </a:solidFill>
              </a:rPr>
              <a:t>PHY </a:t>
            </a:r>
            <a:r>
              <a:rPr lang="en-US" altLang="zh-CN" dirty="0" smtClean="0">
                <a:solidFill>
                  <a:srgbClr val="00B050"/>
                </a:solidFill>
              </a:rPr>
              <a:t>abstraction </a:t>
            </a:r>
            <a:r>
              <a:rPr lang="en-US" altLang="zh-CN" dirty="0" smtClean="0">
                <a:solidFill>
                  <a:srgbClr val="00B050"/>
                </a:solidFill>
              </a:rPr>
              <a:t>for </a:t>
            </a:r>
            <a:r>
              <a:rPr lang="en-US" altLang="zh-CN" dirty="0" smtClean="0">
                <a:solidFill>
                  <a:srgbClr val="00B050"/>
                </a:solidFill>
              </a:rPr>
              <a:t>the PER </a:t>
            </a:r>
            <a:r>
              <a:rPr lang="en-US" altLang="zh-CN" dirty="0" smtClean="0">
                <a:solidFill>
                  <a:srgbClr val="00B050"/>
                </a:solidFill>
              </a:rPr>
              <a:t>prediction</a:t>
            </a:r>
          </a:p>
          <a:p>
            <a:pPr lvl="2"/>
            <a:r>
              <a:rPr lang="en-US" altLang="zh-CN" dirty="0" smtClean="0">
                <a:solidFill>
                  <a:srgbClr val="00B050"/>
                </a:solidFill>
              </a:rPr>
              <a:t>MCS0 is used</a:t>
            </a:r>
            <a:endParaRPr lang="en-US" altLang="zh-CN" dirty="0" smtClean="0">
              <a:solidFill>
                <a:srgbClr val="00B050"/>
              </a:solidFill>
            </a:endParaRPr>
          </a:p>
          <a:p>
            <a:pPr lvl="1"/>
            <a:r>
              <a:rPr lang="en-US" altLang="zh-CN" dirty="0" smtClean="0"/>
              <a:t>Traffic </a:t>
            </a:r>
            <a:r>
              <a:rPr lang="en-US" altLang="zh-CN" dirty="0" smtClean="0"/>
              <a:t>Initialization</a:t>
            </a:r>
          </a:p>
          <a:p>
            <a:pPr lvl="2"/>
            <a:r>
              <a:rPr lang="en-US" altLang="zh-CN" dirty="0" smtClean="0">
                <a:solidFill>
                  <a:srgbClr val="00B050"/>
                </a:solidFill>
              </a:rPr>
              <a:t>To avoid collision storm at the beginning of the simulation, the start time of each traffic is randomized. It means that the start time of every traffic link is equal to a constant time plus a random time, and the random time is a (0, 2s) uniformly distributed random variable.</a:t>
            </a:r>
          </a:p>
          <a:p>
            <a:pPr lvl="1"/>
            <a:r>
              <a:rPr lang="en-US" altLang="zh-CN" dirty="0" smtClean="0"/>
              <a:t>Receiving procedure and CCA status</a:t>
            </a:r>
          </a:p>
          <a:p>
            <a:pPr lvl="2"/>
            <a:r>
              <a:rPr lang="en-US" altLang="zh-CN" dirty="0" smtClean="0"/>
              <a:t>see </a:t>
            </a:r>
            <a:r>
              <a:rPr lang="en-US" altLang="zh-CN" dirty="0" smtClean="0"/>
              <a:t>next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6570D9FA-82F7-425B-B8CA-145DC9A8CCB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71498"/>
          </a:xfrm>
        </p:spPr>
        <p:txBody>
          <a:bodyPr/>
          <a:lstStyle/>
          <a:p>
            <a:r>
              <a:rPr lang="en-US" altLang="zh-CN" dirty="0" smtClean="0"/>
              <a:t>Receiving Procedure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500174"/>
            <a:ext cx="7772400" cy="4786346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Receiver will be locked by the first-arrived packet, and later-arrived packets are considered as interference.</a:t>
            </a:r>
          </a:p>
          <a:p>
            <a:pPr lvl="4"/>
            <a:endParaRPr lang="en-US" altLang="zh-CN" dirty="0" smtClean="0"/>
          </a:p>
          <a:p>
            <a:pPr lvl="1"/>
            <a:r>
              <a:rPr lang="en-US" altLang="zh-CN" dirty="0" smtClean="0"/>
              <a:t>Any packet with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power lower than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sensitivity is dropped, which does not impact current receiver status;</a:t>
            </a:r>
          </a:p>
          <a:p>
            <a:pPr lvl="5"/>
            <a:endParaRPr lang="en-US" altLang="zh-CN" dirty="0" smtClean="0"/>
          </a:p>
          <a:p>
            <a:pPr lvl="1"/>
            <a:r>
              <a:rPr lang="en-US" altLang="zh-CN" dirty="0" smtClean="0"/>
              <a:t>Any packet with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power higher than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sensitivity will be dealt with that its preamble will be detected;</a:t>
            </a:r>
          </a:p>
          <a:p>
            <a:pPr lvl="4"/>
            <a:endParaRPr lang="en-US" altLang="zh-CN" dirty="0" smtClean="0"/>
          </a:p>
          <a:p>
            <a:r>
              <a:rPr lang="en-US" altLang="zh-CN" dirty="0" smtClean="0"/>
              <a:t>CCA-SD = -</a:t>
            </a:r>
            <a:r>
              <a:rPr lang="en-US" altLang="zh-CN" dirty="0" smtClean="0"/>
              <a:t>82dBm</a:t>
            </a:r>
            <a:r>
              <a:rPr lang="en-US" altLang="zh-CN" dirty="0" smtClean="0"/>
              <a:t>, </a:t>
            </a:r>
            <a:r>
              <a:rPr lang="zh-CN" altLang="en-US" dirty="0" smtClean="0"/>
              <a:t> </a:t>
            </a:r>
            <a:r>
              <a:rPr lang="en-US" altLang="zh-CN" dirty="0" smtClean="0"/>
              <a:t>CCA-ED= -62dBm</a:t>
            </a:r>
          </a:p>
          <a:p>
            <a:pPr lvl="1"/>
            <a:r>
              <a:rPr lang="en-US" altLang="zh-CN" dirty="0" smtClean="0"/>
              <a:t>If preamble passes (successfully detected and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power is higher than </a:t>
            </a:r>
            <a:r>
              <a:rPr lang="en-US" altLang="zh-CN" dirty="0" smtClean="0"/>
              <a:t>-82 </a:t>
            </a:r>
            <a:r>
              <a:rPr lang="en-US" altLang="zh-CN" dirty="0" err="1" smtClean="0"/>
              <a:t>dBm</a:t>
            </a:r>
            <a:r>
              <a:rPr lang="en-US" altLang="zh-CN" dirty="0" smtClean="0"/>
              <a:t>), </a:t>
            </a:r>
            <a:r>
              <a:rPr lang="en-US" altLang="zh-CN" dirty="0" smtClean="0"/>
              <a:t> the </a:t>
            </a:r>
            <a:r>
              <a:rPr lang="en-US" altLang="zh-CN" dirty="0" smtClean="0"/>
              <a:t>receiver continues to receive the rest of the packet, that is to decode each MPDU; </a:t>
            </a:r>
          </a:p>
          <a:p>
            <a:pPr lvl="2"/>
            <a:r>
              <a:rPr lang="en-US" altLang="zh-CN" dirty="0" smtClean="0"/>
              <a:t>If a MAC frame is successfully decoded, defer for NAV;</a:t>
            </a:r>
          </a:p>
          <a:p>
            <a:pPr lvl="3"/>
            <a:r>
              <a:rPr lang="en-US" altLang="zh-CN" dirty="0" smtClean="0"/>
              <a:t>Apply NAV cancellation for RTS according to the current spec</a:t>
            </a:r>
          </a:p>
          <a:p>
            <a:pPr lvl="2"/>
            <a:r>
              <a:rPr lang="en-US" altLang="zh-CN" dirty="0" smtClean="0"/>
              <a:t>Otherwise, </a:t>
            </a:r>
            <a:r>
              <a:rPr lang="en-US" altLang="zh-CN" dirty="0" smtClean="0"/>
              <a:t> set </a:t>
            </a:r>
            <a:r>
              <a:rPr lang="en-US" altLang="zh-CN" dirty="0" smtClean="0"/>
              <a:t>CCA to busy for the entire PPDU duration if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power is higher than TBD [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sensitivity or CCA-SD].</a:t>
            </a:r>
          </a:p>
          <a:p>
            <a:pPr lvl="3"/>
            <a:r>
              <a:rPr lang="en-US" altLang="zh-CN" dirty="0" smtClean="0">
                <a:solidFill>
                  <a:srgbClr val="00B050"/>
                </a:solidFill>
              </a:rPr>
              <a:t>For calibration, set </a:t>
            </a:r>
            <a:r>
              <a:rPr lang="en-US" altLang="zh-CN" dirty="0" err="1" smtClean="0">
                <a:solidFill>
                  <a:srgbClr val="00B050"/>
                </a:solidFill>
              </a:rPr>
              <a:t>rx</a:t>
            </a:r>
            <a:r>
              <a:rPr lang="en-US" altLang="zh-CN" dirty="0" smtClean="0">
                <a:solidFill>
                  <a:srgbClr val="00B050"/>
                </a:solidFill>
              </a:rPr>
              <a:t> sensitivity = CCA-SD</a:t>
            </a:r>
          </a:p>
          <a:p>
            <a:pPr lvl="1"/>
            <a:r>
              <a:rPr lang="en-US" altLang="zh-CN" sz="1800" dirty="0" smtClean="0"/>
              <a:t>If preamble fails, the receiver use CCA-ED(-62dBm) to decide whether the channel is idle or not.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14374"/>
          </a:xfrm>
        </p:spPr>
        <p:txBody>
          <a:bodyPr/>
          <a:lstStyle/>
          <a:p>
            <a:r>
              <a:rPr lang="en-US" altLang="zh-CN" dirty="0" smtClean="0"/>
              <a:t>Box5 Calibration Scenario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1500174"/>
            <a:ext cx="7700962" cy="571504"/>
          </a:xfrm>
        </p:spPr>
        <p:txBody>
          <a:bodyPr/>
          <a:lstStyle/>
          <a:p>
            <a:r>
              <a:rPr lang="fr-FR" altLang="zh-CN" dirty="0" smtClean="0"/>
              <a:t>11ac SS6 – OBSS Enterprise [1]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4648200" y="5257800"/>
          <a:ext cx="1841500" cy="1143000"/>
        </p:xfrm>
        <a:graphic>
          <a:graphicData uri="http://schemas.openxmlformats.org/drawingml/2006/table">
            <a:tbl>
              <a:tblPr/>
              <a:tblGrid>
                <a:gridCol w="685800"/>
                <a:gridCol w="1155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AP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(-5.5+xc,4.5+yc)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(7+xc,7+yc)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(10+xc,0.5+yc)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(3+xc,2.5+yc)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(9.5+xc,3.5+yc)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6705600" y="2362200"/>
          <a:ext cx="1371600" cy="40005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AP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(5,-9.5)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(-4.5,0.5)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(-9,-5)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(-8.5,8.5)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(-3,0.5)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(-0.5,8)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(-4,-4)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(7.5,-1)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(8,-6)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(-2.5,-4.5)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(0.5,-2)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(9,9.5)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(-8,-5.5)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(1.5,3.5)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943600" y="1600200"/>
            <a:ext cx="25146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</a:rPr>
              <a:t>Fixed Location and Association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pic>
        <p:nvPicPr>
          <p:cNvPr id="13" name="图片 12"/>
          <p:cNvPicPr/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457200" y="2000240"/>
            <a:ext cx="4991100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762000" y="5448300"/>
          <a:ext cx="1371600" cy="5715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(40,20)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2514600" y="5257800"/>
          <a:ext cx="1841500" cy="1143000"/>
        </p:xfrm>
        <a:graphic>
          <a:graphicData uri="http://schemas.openxmlformats.org/drawingml/2006/table">
            <a:tbl>
              <a:tblPr/>
              <a:tblGrid>
                <a:gridCol w="698500"/>
                <a:gridCol w="1143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AP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 B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(40,20)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6" name="直接连接符 15"/>
          <p:cNvCxnSpPr/>
          <p:nvPr/>
        </p:nvCxnSpPr>
        <p:spPr bwMode="auto">
          <a:xfrm>
            <a:off x="762000" y="4572000"/>
            <a:ext cx="4191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直接连接符 16"/>
          <p:cNvCxnSpPr/>
          <p:nvPr/>
        </p:nvCxnSpPr>
        <p:spPr bwMode="auto">
          <a:xfrm flipV="1">
            <a:off x="4800600" y="2590800"/>
            <a:ext cx="0" cy="2438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直接连接符 17"/>
          <p:cNvCxnSpPr/>
          <p:nvPr/>
        </p:nvCxnSpPr>
        <p:spPr bwMode="auto">
          <a:xfrm>
            <a:off x="762000" y="2743200"/>
            <a:ext cx="4191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直接连接符 18"/>
          <p:cNvCxnSpPr/>
          <p:nvPr/>
        </p:nvCxnSpPr>
        <p:spPr bwMode="auto">
          <a:xfrm flipV="1">
            <a:off x="1295400" y="2819400"/>
            <a:ext cx="0" cy="2209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2910" y="642918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11ac SS6 Traffic Flow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3" y="1643050"/>
            <a:ext cx="7772400" cy="511168"/>
          </a:xfrm>
        </p:spPr>
        <p:txBody>
          <a:bodyPr/>
          <a:lstStyle/>
          <a:p>
            <a:pPr lvl="0"/>
            <a:r>
              <a:rPr lang="en-US" altLang="zh-CN" b="0" dirty="0" smtClean="0"/>
              <a:t>DL/UL traffic assigned for each STA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914400" y="2214554"/>
          <a:ext cx="7391400" cy="353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1748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STA23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STA25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STA26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STA28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STA29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8" name="内容占位符 2"/>
          <p:cNvSpPr txBox="1">
            <a:spLocks/>
          </p:cNvSpPr>
          <p:nvPr/>
        </p:nvSpPr>
        <p:spPr bwMode="auto">
          <a:xfrm>
            <a:off x="857224" y="5989666"/>
            <a:ext cx="7558086" cy="368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US" altLang="zh-CN" sz="2400" kern="0" dirty="0" smtClean="0">
                <a:latin typeface="+mn-lt"/>
                <a:ea typeface="+mn-ea"/>
              </a:rPr>
              <a:t>“y” means having DL/UL traffic flow;  “no” means not having DL/UL traffic flow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71480"/>
            <a:ext cx="7772400" cy="742936"/>
          </a:xfrm>
        </p:spPr>
        <p:txBody>
          <a:bodyPr/>
          <a:lstStyle/>
          <a:p>
            <a:r>
              <a:rPr lang="en-US" altLang="zh-CN" dirty="0" smtClean="0"/>
              <a:t>Box-5 PHY Details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6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61930585"/>
              </p:ext>
            </p:extLst>
          </p:nvPr>
        </p:nvGraphicFramePr>
        <p:xfrm>
          <a:off x="457200" y="1357300"/>
          <a:ext cx="8458200" cy="4982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3176"/>
                <a:gridCol w="5315024"/>
              </a:tblGrid>
              <a:tr h="224294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PHY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All BSSs </a:t>
                      </a:r>
                      <a:r>
                        <a:rPr lang="en-US" sz="1100" dirty="0" smtClean="0">
                          <a:effectLst/>
                        </a:rPr>
                        <a:t>at 5GHz  </a:t>
                      </a:r>
                      <a:r>
                        <a:rPr lang="en-GB" sz="1100" dirty="0" smtClean="0">
                          <a:effectLst/>
                        </a:rPr>
                        <a:t>[</a:t>
                      </a:r>
                      <a:r>
                        <a:rPr lang="en-US" sz="1100" dirty="0" smtClean="0">
                          <a:effectLst/>
                        </a:rPr>
                        <a:t>80 MHz,</a:t>
                      </a:r>
                      <a:r>
                        <a:rPr lang="en-US" sz="1100" baseline="0" dirty="0" smtClean="0">
                          <a:effectLst/>
                        </a:rPr>
                        <a:t> no dynamic bandwidth</a:t>
                      </a:r>
                      <a:r>
                        <a:rPr lang="en-GB" sz="1100" dirty="0" smtClean="0">
                          <a:effectLst/>
                        </a:rPr>
                        <a:t>]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model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TGac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NLOS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per link</a:t>
                      </a: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Shadow fading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iid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log-normal shadowing (5 dB standard deviation)  per link</a:t>
                      </a: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Data Preamble Type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</a:rPr>
                        <a:t>[5GHz</a:t>
                      </a:r>
                      <a:r>
                        <a:rPr lang="en-GB" sz="1000" dirty="0">
                          <a:effectLst/>
                        </a:rPr>
                        <a:t>, 11ac</a:t>
                      </a:r>
                      <a:r>
                        <a:rPr lang="en-GB" sz="1000" dirty="0" smtClean="0">
                          <a:effectLst/>
                        </a:rPr>
                        <a:t>],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always decoded correctly after successful reception, 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</a:rPr>
                        <a:t>d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uration is considered.</a:t>
                      </a:r>
                      <a:endParaRPr lang="en-US" altLang="zh-CN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15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per antenna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20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r>
                        <a:rPr lang="en-GB" sz="1100" dirty="0">
                          <a:effectLst/>
                        </a:rPr>
                        <a:t>per 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</a:t>
                      </a:r>
                      <a:r>
                        <a:rPr lang="en-GB" sz="1100" dirty="0" smtClean="0">
                          <a:effectLst/>
                        </a:rPr>
                        <a:t>TX/RX </a:t>
                      </a:r>
                      <a:r>
                        <a:rPr lang="en-GB" sz="1100" dirty="0">
                          <a:effectLst/>
                        </a:rPr>
                        <a:t>antennas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TX </a:t>
                      </a:r>
                      <a:r>
                        <a:rPr lang="en-GB" sz="1100" dirty="0" smtClean="0">
                          <a:effectLst/>
                        </a:rPr>
                        <a:t>/RX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smtClean="0">
                          <a:effectLst/>
                        </a:rPr>
                        <a:t>antennas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0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-2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Noise Figure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>
                          <a:effectLst/>
                        </a:rPr>
                        <a:t>7dB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CCA threshold </a:t>
                      </a: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 CCA-SD)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-82dBm (measured across the entire bandwidth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after large-scale fading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Rx sensitivity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-82dBm (a packet with lower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rx power is dropped)</a:t>
                      </a: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ED threshold (CCA-ED)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-62dBm</a:t>
                      </a: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Link Adaption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Fixed MCS =7  (292.5Mbps)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estimation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ideal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PHY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abstraction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RBIR,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BCC [1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5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]</a:t>
                      </a:r>
                    </a:p>
                  </a:txBody>
                  <a:tcPr marL="68580" marR="68580" marT="0" marB="0" anchor="ctr"/>
                </a:tc>
              </a:tr>
              <a:tr h="264347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correlation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Independent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or 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time-correlated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channel per packet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MAC </a:t>
            </a:r>
            <a:r>
              <a:rPr lang="en-US" altLang="zh-CN" dirty="0" smtClean="0"/>
              <a:t>Parameters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570D9FA-82F7-425B-B8CA-145DC9A8CCB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/>
              <a:t>Ke Yao, et, al. (ZTE)</a:t>
            </a:r>
            <a:endParaRPr lang="en-US" sz="1200" dirty="0"/>
          </a:p>
        </p:txBody>
      </p:sp>
      <p:graphicFrame>
        <p:nvGraphicFramePr>
          <p:cNvPr id="6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67506586"/>
              </p:ext>
            </p:extLst>
          </p:nvPr>
        </p:nvGraphicFramePr>
        <p:xfrm>
          <a:off x="762000" y="1928802"/>
          <a:ext cx="7772400" cy="41833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2600"/>
                <a:gridCol w="6019800"/>
              </a:tblGrid>
              <a:tr h="0">
                <a:tc gridSpan="2">
                  <a:txBody>
                    <a:bodyPr/>
                    <a:lstStyle/>
                    <a:p>
                      <a:pPr marL="457200" marR="0" lvl="1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MAC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Access </a:t>
                      </a:r>
                      <a:r>
                        <a:rPr lang="en-US" sz="1300" dirty="0" smtClean="0">
                          <a:effectLst/>
                        </a:rPr>
                        <a:t>protocol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[</a:t>
                      </a:r>
                      <a:r>
                        <a:rPr lang="en-US" sz="1300" dirty="0" smtClean="0">
                          <a:effectLst/>
                        </a:rPr>
                        <a:t>EDCA, </a:t>
                      </a:r>
                      <a:r>
                        <a:rPr lang="en-US" altLang="zh-CN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AC_BE</a:t>
                      </a:r>
                      <a:r>
                        <a:rPr lang="en-US" sz="1300" dirty="0" smtClean="0">
                          <a:effectLst/>
                        </a:rPr>
                        <a:t> </a:t>
                      </a:r>
                      <a:r>
                        <a:rPr lang="en-US" sz="1300" dirty="0">
                          <a:effectLst/>
                        </a:rPr>
                        <a:t>with default parameters</a:t>
                      </a:r>
                      <a:r>
                        <a:rPr lang="en-US" sz="1300" dirty="0" smtClean="0">
                          <a:effectLst/>
                        </a:rPr>
                        <a:t>]  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</a:rPr>
                        <a:t>[</a:t>
                      </a:r>
                      <a:r>
                        <a:rPr lang="en-US" sz="1300" dirty="0" err="1" smtClean="0">
                          <a:solidFill>
                            <a:schemeClr val="tx1"/>
                          </a:solidFill>
                          <a:effectLst/>
                        </a:rPr>
                        <a:t>CWmin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15, </a:t>
                      </a:r>
                      <a:r>
                        <a:rPr lang="en-US" sz="13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CWmax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1023,</a:t>
                      </a:r>
                      <a:r>
                        <a:rPr kumimoji="0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AIFSn</a:t>
                      </a:r>
                      <a:r>
                        <a:rPr kumimoji="0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=3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Queue length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2000 packets length  multiplied by the  STA number inside AP; 2000 packets length inside STA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 type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UDP CBR with rate 10^8bps.</a:t>
                      </a: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300" dirty="0" smtClean="0"/>
                        <a:t>The same traffic is attached to each STA or AP</a:t>
                      </a:r>
                      <a:r>
                        <a:rPr lang="en-US" altLang="zh-CN" sz="1300" dirty="0"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  <a:endParaRPr lang="en-US" altLang="zh-CN" sz="1300" dirty="0" smtClean="0"/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MPDU size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1530 Bytes (</a:t>
                      </a:r>
                      <a:r>
                        <a:rPr lang="en-US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1464 MSDU + 36 UDP</a:t>
                      </a:r>
                      <a:r>
                        <a:rPr lang="zh-CN" altLang="en-US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、</a:t>
                      </a:r>
                      <a:r>
                        <a:rPr lang="en-US" altLang="zh-CN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IP</a:t>
                      </a:r>
                      <a:r>
                        <a:rPr lang="zh-CN" altLang="en-US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、</a:t>
                      </a:r>
                      <a:r>
                        <a:rPr lang="en-US" altLang="zh-CN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LLC</a:t>
                      </a:r>
                      <a:r>
                        <a:rPr lang="en-US" sz="13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header + 30 MAC header)</a:t>
                      </a: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29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Aggregation 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[A-MPDU / max aggregation size / BA window size, No  </a:t>
                      </a:r>
                      <a:r>
                        <a:rPr lang="en-US" sz="1300" dirty="0" smtClean="0">
                          <a:effectLst/>
                        </a:rPr>
                        <a:t>A-MSDU </a:t>
                      </a:r>
                      <a:r>
                        <a:rPr lang="en-US" sz="1300" dirty="0">
                          <a:effectLst/>
                        </a:rPr>
                        <a:t>with immediate </a:t>
                      </a:r>
                      <a:r>
                        <a:rPr lang="en-US" sz="1300" dirty="0" smtClean="0">
                          <a:effectLst/>
                        </a:rPr>
                        <a:t>BA],</a:t>
                      </a:r>
                      <a:r>
                        <a:rPr lang="en-US" sz="1300" baseline="0" dirty="0" smtClean="0">
                          <a:effectLst/>
                        </a:rPr>
                        <a:t> Max aggregation: 64 MPDUs with 4-byte MPDU delimiter (</a:t>
                      </a:r>
                      <a:r>
                        <a:rPr lang="en-US" sz="1300" baseline="0" dirty="0" smtClean="0">
                          <a:solidFill>
                            <a:srgbClr val="FF0000"/>
                          </a:solidFill>
                          <a:effectLst/>
                        </a:rPr>
                        <a:t>with 2 bytes padding)</a:t>
                      </a: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Max number of retries 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</a:rPr>
                        <a:t>10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Beacon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Disabled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bg1"/>
                          </a:solidFill>
                          <a:effectLst/>
                        </a:rPr>
                        <a:t>RTS/CTS</a:t>
                      </a:r>
                      <a:endParaRPr lang="en-US" sz="13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OFF</a:t>
                      </a:r>
                      <a:endParaRPr lang="en-US" sz="13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</a:t>
                      </a: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direction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None/>
                      </a:pPr>
                      <a:r>
                        <a:rPr lang="en-US" altLang="zh-CN" sz="1300" dirty="0" smtClean="0"/>
                        <a:t>UL Only,</a:t>
                      </a:r>
                      <a:r>
                        <a:rPr lang="en-US" altLang="zh-CN" sz="1300" baseline="0" dirty="0" smtClean="0"/>
                        <a:t> D</a:t>
                      </a:r>
                      <a:r>
                        <a:rPr lang="en-US" altLang="zh-CN" sz="1300" dirty="0" smtClean="0"/>
                        <a:t>L only, Mixed DL &amp; UL</a:t>
                      </a: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Throughput</a:t>
                      </a: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metric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CDF or Histogram of per</a:t>
                      </a:r>
                      <a:r>
                        <a:rPr lang="en-US" sz="13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non-AP STA throughput (received bits/overall simulation time)</a:t>
                      </a:r>
                      <a:endParaRPr lang="en-US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31530</TotalTime>
  <Words>2303</Words>
  <Application>Microsoft Office PowerPoint</Application>
  <PresentationFormat>全屏显示(4:3)</PresentationFormat>
  <Paragraphs>511</Paragraphs>
  <Slides>23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4" baseType="lpstr">
      <vt:lpstr>Default Design</vt:lpstr>
      <vt:lpstr>Simulation Results of Box5</vt:lpstr>
      <vt:lpstr>Abstract</vt:lpstr>
      <vt:lpstr>Simulation settings</vt:lpstr>
      <vt:lpstr>Simulation settings (continued)</vt:lpstr>
      <vt:lpstr>Receiving Procedure</vt:lpstr>
      <vt:lpstr>Box5 Calibration Scenario</vt:lpstr>
      <vt:lpstr>11ac SS6 Traffic Flow Model</vt:lpstr>
      <vt:lpstr>Box-5 PHY Details</vt:lpstr>
      <vt:lpstr>MAC Parameters</vt:lpstr>
      <vt:lpstr>One BSS Test Result</vt:lpstr>
      <vt:lpstr>DL only</vt:lpstr>
      <vt:lpstr>UL only</vt:lpstr>
      <vt:lpstr>Three BSSs Test Result -- DL only </vt:lpstr>
      <vt:lpstr>Three BSSs Test Result -- DL only </vt:lpstr>
      <vt:lpstr>Three BSSs Test Result -- DL only </vt:lpstr>
      <vt:lpstr>Three BSSs Test Result -- UL only </vt:lpstr>
      <vt:lpstr>Three BSSs Test Result -- UL only </vt:lpstr>
      <vt:lpstr>Three BSSs Test Result -- UL only </vt:lpstr>
      <vt:lpstr>Three BSSs Test Result -- DL&amp;UL</vt:lpstr>
      <vt:lpstr>Three BSSs Test Result -- DL&amp;UL</vt:lpstr>
      <vt:lpstr>Three BSSs Test Result -- DL&amp;UL </vt:lpstr>
      <vt:lpstr>Summary</vt:lpstr>
      <vt:lpstr>References</vt:lpstr>
    </vt:vector>
  </TitlesOfParts>
  <Company>xyz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TGaj(11aj)</dc:title>
  <dc:subject>Packet Encoding Solution for 45GHz</dc:subject>
  <dc:creator>Liguang Li(ZTE Corp.)</dc:creator>
  <cp:lastModifiedBy>Administrator</cp:lastModifiedBy>
  <cp:revision>1657</cp:revision>
  <dcterms:created xsi:type="dcterms:W3CDTF">2006-02-24T01:46:22Z</dcterms:created>
  <dcterms:modified xsi:type="dcterms:W3CDTF">2015-01-13T06:52:00Z</dcterms:modified>
</cp:coreProperties>
</file>