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9"/>
  </p:notesMasterIdLst>
  <p:handoutMasterIdLst>
    <p:handoutMasterId r:id="rId10"/>
  </p:handoutMasterIdLst>
  <p:sldIdLst>
    <p:sldId id="414" r:id="rId2"/>
    <p:sldId id="417" r:id="rId3"/>
    <p:sldId id="415" r:id="rId4"/>
    <p:sldId id="418" r:id="rId5"/>
    <p:sldId id="419" r:id="rId6"/>
    <p:sldId id="416" r:id="rId7"/>
    <p:sldId id="420" r:id="rId8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82">
          <p15:clr>
            <a:srgbClr val="A4A3A4"/>
          </p15:clr>
        </p15:guide>
        <p15:guide id="2" orient="horz" pos="3747">
          <p15:clr>
            <a:srgbClr val="A4A3A4"/>
          </p15:clr>
        </p15:guide>
        <p15:guide id="3" orient="horz" pos="3977">
          <p15:clr>
            <a:srgbClr val="A4A3A4"/>
          </p15:clr>
        </p15:guide>
        <p15:guide id="4" orient="horz" pos="3507">
          <p15:clr>
            <a:srgbClr val="A4A3A4"/>
          </p15:clr>
        </p15:guide>
        <p15:guide id="5" orient="horz" pos="2272">
          <p15:clr>
            <a:srgbClr val="A4A3A4"/>
          </p15:clr>
        </p15:guide>
        <p15:guide id="6" orient="horz" pos="4203">
          <p15:clr>
            <a:srgbClr val="A4A3A4"/>
          </p15:clr>
        </p15:guide>
        <p15:guide id="7" orient="horz" pos="2498">
          <p15:clr>
            <a:srgbClr val="A4A3A4"/>
          </p15:clr>
        </p15:guide>
        <p15:guide id="8" pos="3373">
          <p15:clr>
            <a:srgbClr val="A4A3A4"/>
          </p15:clr>
        </p15:guide>
        <p15:guide id="9" pos="199">
          <p15:clr>
            <a:srgbClr val="A4A3A4"/>
          </p15:clr>
        </p15:guide>
        <p15:guide id="10" pos="4289">
          <p15:clr>
            <a:srgbClr val="A4A3A4"/>
          </p15:clr>
        </p15:guide>
        <p15:guide id="11" pos="5555">
          <p15:clr>
            <a:srgbClr val="A4A3A4"/>
          </p15:clr>
        </p15:guide>
        <p15:guide id="12" pos="882">
          <p15:clr>
            <a:srgbClr val="A4A3A4"/>
          </p15:clr>
        </p15:guide>
        <p15:guide id="13" pos="1968">
          <p15:clr>
            <a:srgbClr val="A4A3A4"/>
          </p15:clr>
        </p15:guide>
        <p15:guide id="14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7F7F7F"/>
    <a:srgbClr val="BC141A"/>
    <a:srgbClr val="8F297D"/>
    <a:srgbClr val="8F297C"/>
    <a:srgbClr val="003B66"/>
    <a:srgbClr val="008D95"/>
    <a:srgbClr val="FDF055"/>
    <a:srgbClr val="E46D20"/>
    <a:srgbClr val="EB20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7057" autoAdjust="0"/>
  </p:normalViewPr>
  <p:slideViewPr>
    <p:cSldViewPr snapToGrid="0" snapToObjects="1">
      <p:cViewPr varScale="1">
        <p:scale>
          <a:sx n="74" d="100"/>
          <a:sy n="74" d="100"/>
        </p:scale>
        <p:origin x="630" y="72"/>
      </p:cViewPr>
      <p:guideLst>
        <p:guide orient="horz" pos="4182"/>
        <p:guide orient="horz" pos="3747"/>
        <p:guide orient="horz" pos="3977"/>
        <p:guide orient="horz" pos="3507"/>
        <p:guide orient="horz" pos="2272"/>
        <p:guide orient="horz" pos="4203"/>
        <p:guide orient="horz" pos="2498"/>
        <p:guide pos="3373"/>
        <p:guide pos="199"/>
        <p:guide pos="4289"/>
        <p:guide pos="5555"/>
        <p:guide pos="882"/>
        <p:guide pos="1968"/>
        <p:guide pos="287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1/12/2015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28588" indent="-128588" algn="l" defTabSz="6858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471488" indent="-128588" algn="l" defTabSz="685800" rtl="0" eaLnBrk="1" latinLnBrk="0" hangingPunct="1">
      <a:buFont typeface="Arial" pitchFamily="34" charset="0"/>
      <a:buChar char="•"/>
      <a:defRPr sz="9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814388" indent="-128588" algn="l" defTabSz="685800" rtl="0" eaLnBrk="1" latinLnBrk="0" hangingPunct="1">
      <a:buFont typeface="Arial" pitchFamily="34" charset="0"/>
      <a:buChar char="•"/>
      <a:defRPr sz="9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59250" y="8985250"/>
            <a:ext cx="2127250" cy="295275"/>
          </a:xfrm>
          <a:prstGeom prst="rect">
            <a:avLst/>
          </a:prstGeom>
          <a:ln/>
        </p:spPr>
        <p:txBody>
          <a:bodyPr/>
          <a:lstStyle/>
          <a:p>
            <a:r>
              <a:rPr lang="en-US" altLang="zh-TW" dirty="0" err="1"/>
              <a:t>Amichai</a:t>
            </a:r>
            <a:r>
              <a:rPr lang="en-US" altLang="zh-TW" dirty="0"/>
              <a:t> </a:t>
            </a:r>
            <a:r>
              <a:rPr lang="en-US" altLang="zh-TW" dirty="0" err="1"/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prstGeom prst="rect">
            <a:avLst/>
          </a:prstGeom>
          <a:ln/>
        </p:spPr>
        <p:txBody>
          <a:bodyPr/>
          <a:lstStyle/>
          <a:p>
            <a:r>
              <a:rPr lang="en-US" altLang="zh-TW"/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8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err="1" smtClean="0"/>
              <a:t>Amichai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15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746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02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936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432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40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55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45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545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802.11</a:t>
            </a:r>
            <a:r>
              <a:rPr lang="en-US" sz="1800" b="1" dirty="0" smtClean="0">
                <a:effectLst/>
              </a:rPr>
              <a:t>-15/0069</a:t>
            </a: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r0</a:t>
            </a:r>
          </a:p>
        </p:txBody>
      </p:sp>
    </p:spTree>
    <p:extLst>
      <p:ext uri="{BB962C8B-B14F-4D97-AF65-F5344CB8AC3E}">
        <p14:creationId xmlns:p14="http://schemas.microsoft.com/office/powerpoint/2010/main" val="163368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/>
              <a:t>Amichai Sanderovich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6078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cs typeface="Times New Roman"/>
              </a:rPr>
              <a:t>MIMO option for NG60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288996"/>
              </p:ext>
            </p:extLst>
          </p:nvPr>
        </p:nvGraphicFramePr>
        <p:xfrm>
          <a:off x="506413" y="2306638"/>
          <a:ext cx="7639050" cy="343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Document" r:id="rId4" imgW="8231676" imgH="3690172" progId="Word.Document.8">
                  <p:embed/>
                </p:oleObj>
              </mc:Choice>
              <mc:Fallback>
                <p:oleObj name="Document" r:id="rId4" imgW="8231676" imgH="369017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306638"/>
                        <a:ext cx="7639050" cy="343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8079658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NG60 looks for several options to increase bitrate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MIMO allows higher bit-rate, without taking more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MIMO is a simple extension to an exiting antenna array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propose a MIMO option that works well also in LOS – based on polarization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apacity results are presented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do not go into implementation details such as coding, constellations, equalizers at this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practical array is assumed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and purpose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21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/>
              <a:t>Amichai Sanderovich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2296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Setup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42811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Single array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 dual-feed patch elements: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Each element can be used with horizontal polarization, vertical polarization, or combined.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All vertical feeds and all horizontal feeds are combined to form two spatial streams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293" y="4165781"/>
            <a:ext cx="7850320" cy="147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5740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Setup is based on an existing 802.11ad array with dual polarization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Single spatial stream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FF, for mobile devices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Element patterns were measured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These measurements are used for two spatial streams in the simulated setup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Shannon-capacity is presented, no overheads, Gaussian constellation.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devices work </a:t>
            </a:r>
            <a:r>
              <a:rPr lang="en-US" dirty="0" smtClean="0"/>
              <a:t>~5 </a:t>
            </a:r>
            <a:r>
              <a:rPr lang="en-US" dirty="0" smtClean="0"/>
              <a:t>dB from capacity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features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785" y="2689191"/>
            <a:ext cx="1501418" cy="121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63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5853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Bore-sight to bore-sight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Transmitter/receiver use calibrated sectors for transmitting with horizontal and vertical polarizations</a:t>
            </a:r>
          </a:p>
          <a:p>
            <a:r>
              <a:rPr lang="en-US" sz="2000" dirty="0" smtClean="0"/>
              <a:t>Shannon capacity: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Closed loop: 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Transmitter and receiver use singular vectors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Exact channel measurement feedback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Open loop: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Transmitter and receiver use predefined configured sectors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Transmitter sends one spatial stream from horizontal-pol and one spatial stream from vertical-pol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Double channel: uses the same setup, with double channel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SISO: use only single stream, as existing 802.11ad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features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51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4568" y="1765571"/>
            <a:ext cx="319881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Difference between horizontal and vertical antenna gains is -1.2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olarization correlation (V-H, and H-V) is -9.5,</a:t>
            </a:r>
            <a:br>
              <a:rPr lang="en-US" dirty="0" smtClean="0"/>
            </a:br>
            <a:r>
              <a:rPr lang="en-US" dirty="0" smtClean="0"/>
              <a:t>-13.5 dB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channel between streams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858" y="1751013"/>
            <a:ext cx="6184374" cy="47804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2568" y="4770685"/>
            <a:ext cx="2270812" cy="170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2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Polarization based MIMO was analyzed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provides an effective way to double bit-rate, at modest SNRs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Works also for LOS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Can be done with small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cost-effective way reaching 20Gbps MAC-SAP: double channel</a:t>
            </a:r>
            <a:r>
              <a:rPr lang="en-US" smtClean="0"/>
              <a:t>, polarization MIMO 2x2 </a:t>
            </a:r>
            <a:r>
              <a:rPr lang="en-US" dirty="0" smtClean="0"/>
              <a:t>gets 30Gbps for 15 dB SNR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34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16386</TotalTime>
  <Words>404</Words>
  <Application>Microsoft Office PowerPoint</Application>
  <PresentationFormat>On-screen Show (4:3)</PresentationFormat>
  <Paragraphs>76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 Unicode MS</vt:lpstr>
      <vt:lpstr>MS Gothic</vt:lpstr>
      <vt:lpstr>Arial</vt:lpstr>
      <vt:lpstr>Calibre Regular</vt:lpstr>
      <vt:lpstr>Qualcomm Office Regular</vt:lpstr>
      <vt:lpstr>Times New Roman</vt:lpstr>
      <vt:lpstr>Office Theme</vt:lpstr>
      <vt:lpstr>Document</vt:lpstr>
      <vt:lpstr>MIMO option for NG60</vt:lpstr>
      <vt:lpstr>Motivation and purpose</vt:lpstr>
      <vt:lpstr>Setup</vt:lpstr>
      <vt:lpstr>Setup features</vt:lpstr>
      <vt:lpstr>Simulation features</vt:lpstr>
      <vt:lpstr>Resulting channel between streams</vt:lpstr>
      <vt:lpstr>Summary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usage information</dc:title>
  <dc:creator>Sanderovich, Amichai</dc:creator>
  <cp:lastModifiedBy>Sanderovich, Amichai</cp:lastModifiedBy>
  <cp:revision>159</cp:revision>
  <dcterms:created xsi:type="dcterms:W3CDTF">2014-11-23T13:34:21Z</dcterms:created>
  <dcterms:modified xsi:type="dcterms:W3CDTF">2015-01-12T18:42:52Z</dcterms:modified>
</cp:coreProperties>
</file>