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81"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4" autoAdjust="0"/>
    <p:restoredTop sz="94660" autoAdjust="0"/>
  </p:normalViewPr>
  <p:slideViewPr>
    <p:cSldViewPr>
      <p:cViewPr>
        <p:scale>
          <a:sx n="100" d="100"/>
          <a:sy n="100" d="100"/>
        </p:scale>
        <p:origin x="-58" y="470"/>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88053248"/>
        <c:axId val="41406400"/>
      </c:lineChart>
      <c:catAx>
        <c:axId val="88053248"/>
        <c:scaling>
          <c:orientation val="minMax"/>
        </c:scaling>
        <c:delete val="0"/>
        <c:axPos val="b"/>
        <c:title>
          <c:tx>
            <c:rich>
              <a:bodyPr/>
              <a:lstStyle/>
              <a:p>
                <a:pPr>
                  <a:defRPr/>
                </a:pPr>
                <a:r>
                  <a:rPr lang="en-US"/>
                  <a:t>Seconds</a:t>
                </a:r>
              </a:p>
            </c:rich>
          </c:tx>
          <c:layout/>
          <c:overlay val="0"/>
        </c:title>
        <c:majorTickMark val="out"/>
        <c:minorTickMark val="none"/>
        <c:tickLblPos val="nextTo"/>
        <c:crossAx val="41406400"/>
        <c:crosses val="autoZero"/>
        <c:auto val="1"/>
        <c:lblAlgn val="ctr"/>
        <c:lblOffset val="100"/>
        <c:noMultiLvlLbl val="0"/>
      </c:catAx>
      <c:valAx>
        <c:axId val="41406400"/>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880532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119939584"/>
        <c:axId val="41409280"/>
      </c:lineChart>
      <c:catAx>
        <c:axId val="119939584"/>
        <c:scaling>
          <c:orientation val="minMax"/>
        </c:scaling>
        <c:delete val="0"/>
        <c:axPos val="b"/>
        <c:title>
          <c:tx>
            <c:rich>
              <a:bodyPr/>
              <a:lstStyle/>
              <a:p>
                <a:pPr>
                  <a:defRPr/>
                </a:pPr>
                <a:r>
                  <a:rPr lang="en-US"/>
                  <a:t>Seconds</a:t>
                </a:r>
              </a:p>
            </c:rich>
          </c:tx>
          <c:layout/>
          <c:overlay val="0"/>
        </c:title>
        <c:majorTickMark val="out"/>
        <c:minorTickMark val="none"/>
        <c:tickLblPos val="nextTo"/>
        <c:crossAx val="41409280"/>
        <c:crosses val="autoZero"/>
        <c:auto val="1"/>
        <c:lblAlgn val="ctr"/>
        <c:lblOffset val="100"/>
        <c:noMultiLvlLbl val="0"/>
      </c:catAx>
      <c:valAx>
        <c:axId val="41409280"/>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199395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119873536"/>
        <c:axId val="102966400"/>
      </c:lineChart>
      <c:catAx>
        <c:axId val="119873536"/>
        <c:scaling>
          <c:orientation val="minMax"/>
        </c:scaling>
        <c:delete val="0"/>
        <c:axPos val="b"/>
        <c:title>
          <c:tx>
            <c:rich>
              <a:bodyPr/>
              <a:lstStyle/>
              <a:p>
                <a:pPr>
                  <a:defRPr/>
                </a:pPr>
                <a:r>
                  <a:rPr lang="en-US"/>
                  <a:t>Seconds</a:t>
                </a:r>
              </a:p>
            </c:rich>
          </c:tx>
          <c:layout/>
          <c:overlay val="0"/>
        </c:title>
        <c:majorTickMark val="out"/>
        <c:minorTickMark val="none"/>
        <c:tickLblPos val="nextTo"/>
        <c:crossAx val="102966400"/>
        <c:crosses val="autoZero"/>
        <c:auto val="1"/>
        <c:lblAlgn val="ctr"/>
        <c:lblOffset val="100"/>
        <c:noMultiLvlLbl val="0"/>
      </c:catAx>
      <c:valAx>
        <c:axId val="102966400"/>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11987353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19876096"/>
        <c:axId val="102968704"/>
      </c:lineChart>
      <c:catAx>
        <c:axId val="119876096"/>
        <c:scaling>
          <c:orientation val="minMax"/>
        </c:scaling>
        <c:delete val="0"/>
        <c:axPos val="b"/>
        <c:title>
          <c:tx>
            <c:rich>
              <a:bodyPr/>
              <a:lstStyle/>
              <a:p>
                <a:pPr>
                  <a:defRPr/>
                </a:pPr>
                <a:r>
                  <a:rPr lang="en-US"/>
                  <a:t>Seconds</a:t>
                </a:r>
              </a:p>
            </c:rich>
          </c:tx>
          <c:layout/>
          <c:overlay val="0"/>
        </c:title>
        <c:majorTickMark val="out"/>
        <c:minorTickMark val="none"/>
        <c:tickLblPos val="nextTo"/>
        <c:crossAx val="102968704"/>
        <c:crosses val="autoZero"/>
        <c:auto val="1"/>
        <c:lblAlgn val="ctr"/>
        <c:lblOffset val="100"/>
        <c:noMultiLvlLbl val="0"/>
      </c:catAx>
      <c:valAx>
        <c:axId val="102968704"/>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19876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32986624"/>
        <c:axId val="102971008"/>
      </c:barChart>
      <c:catAx>
        <c:axId val="32986624"/>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102971008"/>
        <c:crosses val="autoZero"/>
        <c:auto val="1"/>
        <c:lblAlgn val="ctr"/>
        <c:lblOffset val="100"/>
        <c:noMultiLvlLbl val="0"/>
      </c:catAx>
      <c:valAx>
        <c:axId val="102971008"/>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3298662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120148480"/>
        <c:axId val="93331456"/>
      </c:barChart>
      <c:catAx>
        <c:axId val="120148480"/>
        <c:scaling>
          <c:orientation val="minMax"/>
        </c:scaling>
        <c:delete val="0"/>
        <c:axPos val="b"/>
        <c:majorTickMark val="out"/>
        <c:minorTickMark val="none"/>
        <c:tickLblPos val="nextTo"/>
        <c:crossAx val="93331456"/>
        <c:crosses val="autoZero"/>
        <c:auto val="1"/>
        <c:lblAlgn val="ctr"/>
        <c:lblOffset val="100"/>
        <c:noMultiLvlLbl val="0"/>
      </c:catAx>
      <c:valAx>
        <c:axId val="93331456"/>
        <c:scaling>
          <c:orientation val="minMax"/>
        </c:scaling>
        <c:delete val="0"/>
        <c:axPos val="l"/>
        <c:majorGridlines/>
        <c:numFmt formatCode="General" sourceLinked="1"/>
        <c:majorTickMark val="out"/>
        <c:minorTickMark val="none"/>
        <c:tickLblPos val="nextTo"/>
        <c:crossAx val="120148480"/>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953000"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802.11-15/0061r5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0831609"/>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48"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6950" y="2362200"/>
            <a:ext cx="46101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Straw Poll</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676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Should we add </a:t>
            </a:r>
            <a:r>
              <a:rPr lang="en-US" sz="1600" b="0" kern="0" dirty="0" smtClean="0"/>
              <a:t>the FPS network model information (</a:t>
            </a:r>
            <a:r>
              <a:rPr lang="en-US" sz="1600" b="0" kern="0" dirty="0" smtClean="0"/>
              <a:t>FPS 3 Column on Slide 16) </a:t>
            </a:r>
            <a:r>
              <a:rPr lang="en-US" sz="1600" b="0" kern="0" dirty="0" smtClean="0"/>
              <a:t>to the Simulation Scenarios document(0980 current rev) in the reference traffic profile sections? </a:t>
            </a:r>
          </a:p>
          <a:p>
            <a:r>
              <a:rPr lang="en-US" sz="1600" b="0" kern="0" dirty="0" smtClean="0"/>
              <a:t>Y:</a:t>
            </a:r>
          </a:p>
          <a:p>
            <a:r>
              <a:rPr lang="en-US" sz="1600" b="0" kern="0" dirty="0" smtClean="0"/>
              <a:t>N:</a:t>
            </a:r>
          </a:p>
          <a:p>
            <a:r>
              <a:rPr lang="en-US" sz="1600" b="0" kern="0" dirty="0" smtClean="0"/>
              <a:t>A:</a:t>
            </a:r>
            <a:endParaRPr lang="en-US" sz="1600" b="0" kern="0" dirty="0" smtClean="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884308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r>
              <a:rPr lang="en-US" sz="1400" b="0" dirty="0" smtClean="0"/>
              <a:t>.</a:t>
            </a:r>
          </a:p>
          <a:p>
            <a:r>
              <a:rPr lang="en-US" sz="1400" b="0" dirty="0"/>
              <a:t>[9] J. </a:t>
            </a:r>
            <a:r>
              <a:rPr lang="en-US" sz="1400" b="0" dirty="0" err="1"/>
              <a:t>Färber</a:t>
            </a:r>
            <a:r>
              <a:rPr lang="en-US" sz="1400" b="0" dirty="0"/>
              <a:t>, “Network game traffic modelling,” in Proceedings of </a:t>
            </a:r>
            <a:r>
              <a:rPr lang="en-US" sz="1400" b="0" dirty="0" err="1"/>
              <a:t>Netgames</a:t>
            </a:r>
            <a:r>
              <a:rPr lang="en-US" sz="1400" b="0" dirty="0"/>
              <a:t>, April 2002, pp. 53–57.</a:t>
            </a:r>
            <a:endParaRPr lang="en-US" sz="1400" b="0" dirty="0" smtClean="0"/>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into simulation scenarios.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pPr marL="457200" lvl="1" indent="0"/>
            <a:endParaRPr lang="en-US" sz="2400" baseline="30000" dirty="0" smtClean="0"/>
          </a:p>
          <a:p>
            <a:pPr marL="457200" lvl="1" indent="0"/>
            <a:r>
              <a:rPr lang="en-US" sz="2400" baseline="30000" dirty="0" smtClean="0"/>
              <a:t>The gaming industry has long understood the basic characteristics of First Person Shooter games.</a:t>
            </a:r>
          </a:p>
          <a:p>
            <a:pPr marL="800100" lvl="1" indent="-342900">
              <a:buFont typeface="Arial" panose="020B0604020202020204" pitchFamily="34" charset="0"/>
              <a:buChar char="•"/>
            </a:pPr>
            <a:r>
              <a:rPr lang="en-US" sz="2400" baseline="30000" dirty="0" smtClean="0"/>
              <a:t>"</a:t>
            </a:r>
            <a:r>
              <a:rPr lang="en-US" sz="2400" baseline="30000" dirty="0"/>
              <a:t>Client traffic is characterized by an almost constant packet and data </a:t>
            </a:r>
            <a:r>
              <a:rPr lang="en-US" sz="2400" baseline="30000" dirty="0" smtClean="0"/>
              <a:t>rate” </a:t>
            </a:r>
            <a:r>
              <a:rPr lang="en-US" sz="2400" baseline="58000" dirty="0" smtClean="0"/>
              <a:t>[</a:t>
            </a:r>
            <a:r>
              <a:rPr lang="en-US" sz="2400" baseline="58000" dirty="0"/>
              <a:t>9</a:t>
            </a:r>
            <a:r>
              <a:rPr lang="en-US" sz="2400" baseline="58000" dirty="0" smtClean="0"/>
              <a:t>]</a:t>
            </a:r>
            <a:r>
              <a:rPr lang="en-US" sz="2400" baseline="30000" dirty="0" smtClean="0"/>
              <a:t> </a:t>
            </a:r>
            <a:r>
              <a:rPr lang="en-US" sz="2400" baseline="30000" dirty="0"/>
              <a:t>(High frequency</a:t>
            </a:r>
            <a:r>
              <a:rPr lang="en-US" sz="2400" baseline="30000" dirty="0" smtClean="0"/>
              <a:t>) </a:t>
            </a:r>
            <a:endParaRPr lang="en-US" sz="2400" baseline="30000" dirty="0"/>
          </a:p>
          <a:p>
            <a:pPr marL="800100" lvl="1" indent="-342900">
              <a:buFont typeface="Arial" panose="020B0604020202020204" pitchFamily="34" charset="0"/>
              <a:buChar char="•"/>
            </a:pPr>
            <a:r>
              <a:rPr lang="en-US" sz="2400" baseline="30000" dirty="0" smtClean="0"/>
              <a:t>"</a:t>
            </a:r>
            <a:r>
              <a:rPr lang="en-US" sz="2400" baseline="30000" dirty="0"/>
              <a:t>Both, update and server </a:t>
            </a:r>
            <a:r>
              <a:rPr lang="en-US" sz="2400" baseline="30000" dirty="0" smtClean="0"/>
              <a:t>information </a:t>
            </a:r>
            <a:r>
              <a:rPr lang="en-US" sz="2400" baseline="30000" dirty="0"/>
              <a:t>packets are usually very small since they only contain movement and status information</a:t>
            </a:r>
            <a:r>
              <a:rPr lang="en-US" sz="2400" baseline="30000" dirty="0" smtClean="0"/>
              <a:t>.”</a:t>
            </a:r>
            <a:r>
              <a:rPr lang="en-US" sz="2400" baseline="58000" dirty="0" smtClean="0"/>
              <a:t>[9]</a:t>
            </a:r>
            <a:r>
              <a:rPr lang="en-US" sz="2400" baseline="30000" dirty="0" smtClean="0"/>
              <a:t> </a:t>
            </a:r>
            <a:r>
              <a:rPr lang="en-US" sz="2400" baseline="30000" dirty="0"/>
              <a:t>(Low data rate)</a:t>
            </a:r>
          </a:p>
          <a:p>
            <a:pPr marL="800100" lvl="1" indent="-342900">
              <a:buFont typeface="Arial" panose="020B0604020202020204" pitchFamily="34" charset="0"/>
              <a:buChar char="•"/>
            </a:pPr>
            <a:r>
              <a:rPr lang="en-US" sz="2400" baseline="30000" dirty="0" smtClean="0"/>
              <a:t>"</a:t>
            </a:r>
            <a:r>
              <a:rPr lang="en-US" sz="2400" baseline="30000" dirty="0"/>
              <a:t>We find that a ping below </a:t>
            </a:r>
            <a:r>
              <a:rPr lang="en-US" sz="2400" baseline="30000" dirty="0" smtClean="0"/>
              <a:t>50ms </a:t>
            </a:r>
            <a:r>
              <a:rPr lang="en-US" sz="2400" baseline="30000" dirty="0"/>
              <a:t>is associated with excellent game </a:t>
            </a:r>
            <a:r>
              <a:rPr lang="en-US" sz="2400" baseline="30000" dirty="0" smtClean="0"/>
              <a:t>play."</a:t>
            </a:r>
            <a:r>
              <a:rPr lang="en-US" sz="2400" baseline="58000" dirty="0" smtClean="0"/>
              <a:t> [9][3][6][7]</a:t>
            </a:r>
            <a:r>
              <a:rPr lang="en-US" sz="2400" baseline="30000" dirty="0" smtClean="0"/>
              <a:t> </a:t>
            </a:r>
            <a:r>
              <a:rPr lang="en-US" sz="2400" baseline="30000" dirty="0"/>
              <a:t>(Latency sensitive)</a:t>
            </a:r>
          </a:p>
          <a:p>
            <a:pPr marL="800100" lvl="1" indent="-342900">
              <a:buFont typeface="Arial" panose="020B0604020202020204" pitchFamily="34" charset="0"/>
              <a:buChar char="•"/>
            </a:pPr>
            <a:r>
              <a:rPr lang="en-US" sz="2400" baseline="30000" dirty="0" smtClean="0"/>
              <a:t>"</a:t>
            </a:r>
            <a:r>
              <a:rPr lang="en-US" sz="2400" baseline="30000" dirty="0"/>
              <a:t>In each transmit cycle the server generates a burst of packets - one packet for every active client. Consequently, the total data rate depends on the number of active clients. Thus, it makes sense to evaluate the server traffic per client instead of it’s summary traffic. This also allows to identify client specific variations</a:t>
            </a:r>
            <a:r>
              <a:rPr lang="en-US" sz="2400" baseline="30000" dirty="0" smtClean="0"/>
              <a:t>.“</a:t>
            </a:r>
            <a:r>
              <a:rPr lang="en-US" sz="2400" baseline="58000" dirty="0" smtClean="0"/>
              <a:t>[9]</a:t>
            </a:r>
            <a:r>
              <a:rPr lang="en-US" sz="2400" baseline="30000" dirty="0" smtClean="0"/>
              <a:t> (Burst traffic)</a:t>
            </a:r>
            <a:endParaRPr lang="en-US" sz="2400"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Console (Local)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30176</TotalTime>
  <Words>1339</Words>
  <Application>Microsoft Office PowerPoint</Application>
  <PresentationFormat>On-screen Show (4:3)</PresentationFormat>
  <Paragraphs>185</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IEEE Template</vt:lpstr>
      <vt:lpstr>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FPS Network Traffic Model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74</cp:revision>
  <cp:lastPrinted>2014-10-27T20:23:56Z</cp:lastPrinted>
  <dcterms:created xsi:type="dcterms:W3CDTF">2014-10-10T21:09:01Z</dcterms:created>
  <dcterms:modified xsi:type="dcterms:W3CDTF">2015-01-12T22:26:04Z</dcterms:modified>
</cp:coreProperties>
</file>