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4" autoAdjust="0"/>
    <p:restoredTop sz="94660" autoAdjust="0"/>
  </p:normalViewPr>
  <p:slideViewPr>
    <p:cSldViewPr>
      <p:cViewPr>
        <p:scale>
          <a:sx n="100" d="100"/>
          <a:sy n="100" d="100"/>
        </p:scale>
        <p:origin x="2779" y="-53"/>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145162240"/>
        <c:axId val="43195712"/>
      </c:lineChart>
      <c:catAx>
        <c:axId val="145162240"/>
        <c:scaling>
          <c:orientation val="minMax"/>
        </c:scaling>
        <c:delete val="0"/>
        <c:axPos val="b"/>
        <c:title>
          <c:tx>
            <c:rich>
              <a:bodyPr/>
              <a:lstStyle/>
              <a:p>
                <a:pPr>
                  <a:defRPr/>
                </a:pPr>
                <a:r>
                  <a:rPr lang="en-US"/>
                  <a:t>Seconds</a:t>
                </a:r>
              </a:p>
            </c:rich>
          </c:tx>
          <c:layout/>
          <c:overlay val="0"/>
        </c:title>
        <c:majorTickMark val="out"/>
        <c:minorTickMark val="none"/>
        <c:tickLblPos val="nextTo"/>
        <c:crossAx val="43195712"/>
        <c:crosses val="autoZero"/>
        <c:auto val="1"/>
        <c:lblAlgn val="ctr"/>
        <c:lblOffset val="100"/>
        <c:noMultiLvlLbl val="0"/>
      </c:catAx>
      <c:valAx>
        <c:axId val="43195712"/>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145162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89863680"/>
        <c:axId val="43191680"/>
      </c:lineChart>
      <c:catAx>
        <c:axId val="89863680"/>
        <c:scaling>
          <c:orientation val="minMax"/>
        </c:scaling>
        <c:delete val="0"/>
        <c:axPos val="b"/>
        <c:title>
          <c:tx>
            <c:rich>
              <a:bodyPr/>
              <a:lstStyle/>
              <a:p>
                <a:pPr>
                  <a:defRPr/>
                </a:pPr>
                <a:r>
                  <a:rPr lang="en-US"/>
                  <a:t>Seconds</a:t>
                </a:r>
              </a:p>
            </c:rich>
          </c:tx>
          <c:layout/>
          <c:overlay val="0"/>
        </c:title>
        <c:majorTickMark val="out"/>
        <c:minorTickMark val="none"/>
        <c:tickLblPos val="nextTo"/>
        <c:crossAx val="43191680"/>
        <c:crosses val="autoZero"/>
        <c:auto val="1"/>
        <c:lblAlgn val="ctr"/>
        <c:lblOffset val="100"/>
        <c:noMultiLvlLbl val="0"/>
      </c:catAx>
      <c:valAx>
        <c:axId val="43191680"/>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8986368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85923328"/>
        <c:axId val="37227904"/>
      </c:lineChart>
      <c:catAx>
        <c:axId val="85923328"/>
        <c:scaling>
          <c:orientation val="minMax"/>
        </c:scaling>
        <c:delete val="0"/>
        <c:axPos val="b"/>
        <c:title>
          <c:tx>
            <c:rich>
              <a:bodyPr/>
              <a:lstStyle/>
              <a:p>
                <a:pPr>
                  <a:defRPr/>
                </a:pPr>
                <a:r>
                  <a:rPr lang="en-US"/>
                  <a:t>Seconds</a:t>
                </a:r>
              </a:p>
            </c:rich>
          </c:tx>
          <c:layout/>
          <c:overlay val="0"/>
        </c:title>
        <c:majorTickMark val="out"/>
        <c:minorTickMark val="none"/>
        <c:tickLblPos val="nextTo"/>
        <c:crossAx val="37227904"/>
        <c:crosses val="autoZero"/>
        <c:auto val="1"/>
        <c:lblAlgn val="ctr"/>
        <c:lblOffset val="100"/>
        <c:noMultiLvlLbl val="0"/>
      </c:catAx>
      <c:valAx>
        <c:axId val="37227904"/>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8592332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85961216"/>
        <c:axId val="88492864"/>
      </c:lineChart>
      <c:catAx>
        <c:axId val="85961216"/>
        <c:scaling>
          <c:orientation val="minMax"/>
        </c:scaling>
        <c:delete val="0"/>
        <c:axPos val="b"/>
        <c:title>
          <c:tx>
            <c:rich>
              <a:bodyPr/>
              <a:lstStyle/>
              <a:p>
                <a:pPr>
                  <a:defRPr/>
                </a:pPr>
                <a:r>
                  <a:rPr lang="en-US"/>
                  <a:t>Seconds</a:t>
                </a:r>
              </a:p>
            </c:rich>
          </c:tx>
          <c:layout/>
          <c:overlay val="0"/>
        </c:title>
        <c:majorTickMark val="out"/>
        <c:minorTickMark val="none"/>
        <c:tickLblPos val="nextTo"/>
        <c:crossAx val="88492864"/>
        <c:crosses val="autoZero"/>
        <c:auto val="1"/>
        <c:lblAlgn val="ctr"/>
        <c:lblOffset val="100"/>
        <c:noMultiLvlLbl val="0"/>
      </c:catAx>
      <c:valAx>
        <c:axId val="88492864"/>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8596121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107048448"/>
        <c:axId val="106852864"/>
      </c:barChart>
      <c:catAx>
        <c:axId val="107048448"/>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106852864"/>
        <c:crosses val="autoZero"/>
        <c:auto val="1"/>
        <c:lblAlgn val="ctr"/>
        <c:lblOffset val="100"/>
        <c:noMultiLvlLbl val="0"/>
      </c:catAx>
      <c:valAx>
        <c:axId val="106852864"/>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1070484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107784704"/>
        <c:axId val="106855168"/>
      </c:barChart>
      <c:catAx>
        <c:axId val="107784704"/>
        <c:scaling>
          <c:orientation val="minMax"/>
        </c:scaling>
        <c:delete val="0"/>
        <c:axPos val="b"/>
        <c:majorTickMark val="out"/>
        <c:minorTickMark val="none"/>
        <c:tickLblPos val="nextTo"/>
        <c:crossAx val="106855168"/>
        <c:crosses val="autoZero"/>
        <c:auto val="1"/>
        <c:lblAlgn val="ctr"/>
        <c:lblOffset val="100"/>
        <c:noMultiLvlLbl val="0"/>
      </c:catAx>
      <c:valAx>
        <c:axId val="106855168"/>
        <c:scaling>
          <c:orientation val="minMax"/>
        </c:scaling>
        <c:delete val="0"/>
        <c:axPos val="l"/>
        <c:majorGridlines/>
        <c:numFmt formatCode="General" sourceLinked="1"/>
        <c:majorTickMark val="out"/>
        <c:minorTickMark val="none"/>
        <c:tickLblPos val="nextTo"/>
        <c:crossAx val="107784704"/>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DCN 11-15-0061-00-00ax</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a:t>
            </a:r>
            <a:r>
              <a:rPr lang="en-GB" smtClean="0"/>
              <a:t>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46924413"/>
              </p:ext>
            </p:extLst>
          </p:nvPr>
        </p:nvGraphicFramePr>
        <p:xfrm>
          <a:off x="515938" y="2281238"/>
          <a:ext cx="8075612" cy="3041650"/>
        </p:xfrm>
        <a:graphic>
          <a:graphicData uri="http://schemas.openxmlformats.org/presentationml/2006/ole">
            <mc:AlternateContent xmlns:mc="http://schemas.openxmlformats.org/markup-compatibility/2006">
              <mc:Choice xmlns:v="urn:schemas-microsoft-com:vml" Requires="v">
                <p:oleObj spid="_x0000_s3116" name="Document" r:id="rId4" imgW="8265903" imgH="3113333" progId="Word.Document.8">
                  <p:embed/>
                </p:oleObj>
              </mc:Choice>
              <mc:Fallback>
                <p:oleObj name="Document" r:id="rId4" imgW="8265903" imgH="3113333" progId="Word.Document.8">
                  <p:embed/>
                  <p:pic>
                    <p:nvPicPr>
                      <p:cNvPr id="0" name="Picture 3"/>
                      <p:cNvPicPr>
                        <a:picLocks noChangeAspect="1" noChangeArrowheads="1"/>
                      </p:cNvPicPr>
                      <p:nvPr/>
                    </p:nvPicPr>
                    <p:blipFill>
                      <a:blip r:embed="rId5"/>
                      <a:srcRect/>
                      <a:stretch>
                        <a:fillRect/>
                      </a:stretch>
                    </p:blipFill>
                    <p:spPr bwMode="auto">
                      <a:xfrm>
                        <a:off x="515938" y="2281238"/>
                        <a:ext cx="8075612" cy="30416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2130656078"/>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a:effectLst/>
                        </a:rPr>
                        <a:t>Average Client Packets/sec</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a:effectLst/>
                        </a:rPr>
                        <a:t>Average Client bits/sec</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a:effectLst/>
                        </a:rPr>
                        <a:t>Average Server Packets/sec/client</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a:effectLst/>
                        </a:rPr>
                        <a:t>Average Server bits/sec/client</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a:effectLst/>
                        </a:rPr>
                        <a:t>Average Server Aggregate Packets/sec</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a:effectLst/>
                        </a:rPr>
                        <a:t>Average Server Aggregate bits/sec</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25" y="2314575"/>
            <a:ext cx="4667250" cy="11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sp>
        <p:nvSpPr>
          <p:cNvPr id="6" name="Title 1"/>
          <p:cNvSpPr>
            <a:spLocks noGrp="1"/>
          </p:cNvSpPr>
          <p:nvPr>
            <p:ph type="title"/>
          </p:nvPr>
        </p:nvSpPr>
        <p:spPr>
          <a:xfrm>
            <a:off x="685800" y="685800"/>
            <a:ext cx="7770813" cy="1065213"/>
          </a:xfrm>
        </p:spPr>
        <p:txBody>
          <a:bodyPr/>
          <a:lstStyle/>
          <a:p>
            <a:endParaRPr lang="en-US" dirty="0"/>
          </a:p>
        </p:txBody>
      </p:sp>
      <p:graphicFrame>
        <p:nvGraphicFramePr>
          <p:cNvPr id="7" name="Chart 6"/>
          <p:cNvGraphicFramePr>
            <a:graphicFrameLocks/>
          </p:cNvGraphicFramePr>
          <p:nvPr>
            <p:extLst>
              <p:ext uri="{D42A27DB-BD31-4B8C-83A1-F6EECF244321}">
                <p14:modId xmlns:p14="http://schemas.microsoft.com/office/powerpoint/2010/main" val="921238275"/>
              </p:ext>
            </p:extLst>
          </p:nvPr>
        </p:nvGraphicFramePr>
        <p:xfrm>
          <a:off x="762000" y="1752600"/>
          <a:ext cx="7683062" cy="4629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848426301"/>
              </p:ext>
            </p:extLst>
          </p:nvPr>
        </p:nvGraphicFramePr>
        <p:xfrm>
          <a:off x="457200" y="1752600"/>
          <a:ext cx="8348662" cy="4562475"/>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le 1"/>
          <p:cNvSpPr>
            <a:spLocks noGrp="1"/>
          </p:cNvSpPr>
          <p:nvPr>
            <p:ph type="title"/>
          </p:nvPr>
        </p:nvSpPr>
        <p:spPr>
          <a:xfrm>
            <a:off x="685800" y="685800"/>
            <a:ext cx="7770813" cy="1065213"/>
          </a:xfrm>
        </p:spPr>
        <p:txBody>
          <a:bodyPr/>
          <a:lstStyle/>
          <a:p>
            <a:endParaRPr lang="en-US" dirty="0"/>
          </a:p>
        </p:txBody>
      </p:sp>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Month Year</a:t>
            </a:r>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a:t>John Doe, Some Company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 </a:t>
            </a:r>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into (Simone’s Simulation document).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Characteristics of most FPS games</a:t>
            </a:r>
          </a:p>
          <a:p>
            <a:endParaRPr lang="en-US" dirty="0"/>
          </a:p>
          <a:p>
            <a:pPr lvl="1">
              <a:buFont typeface="Arial" panose="020B0604020202020204" pitchFamily="34" charset="0"/>
              <a:buChar char="•"/>
            </a:pPr>
            <a:r>
              <a:rPr lang="en-US" dirty="0"/>
              <a:t>Low bit-rate </a:t>
            </a:r>
          </a:p>
          <a:p>
            <a:pPr lvl="1">
              <a:buFont typeface="Arial" panose="020B0604020202020204" pitchFamily="34" charset="0"/>
              <a:buChar char="•"/>
            </a:pPr>
            <a:r>
              <a:rPr lang="en-US" dirty="0" smtClean="0"/>
              <a:t>Sensitive to the impacts of delay(latency) and Jitter</a:t>
            </a:r>
            <a:r>
              <a:rPr lang="en-US" baseline="30000" dirty="0" smtClean="0"/>
              <a:t> </a:t>
            </a:r>
            <a:r>
              <a:rPr lang="en-US" baseline="30000" dirty="0"/>
              <a:t>[3] </a:t>
            </a:r>
            <a:r>
              <a:rPr lang="en-US" baseline="30000" dirty="0" smtClean="0"/>
              <a:t>[6] [7]</a:t>
            </a:r>
            <a:endParaRPr lang="en-US" dirty="0" smtClean="0"/>
          </a:p>
          <a:p>
            <a:pPr lvl="1">
              <a:buFont typeface="Arial" panose="020B0604020202020204" pitchFamily="34" charset="0"/>
              <a:buChar char="•"/>
            </a:pPr>
            <a:r>
              <a:rPr lang="en-US" dirty="0" smtClean="0"/>
              <a:t>High frequency of small packets (UDP)</a:t>
            </a:r>
          </a:p>
          <a:p>
            <a:pPr lvl="1">
              <a:buFont typeface="Arial" panose="020B0604020202020204" pitchFamily="34" charset="0"/>
              <a:buChar char="•"/>
            </a:pPr>
            <a:r>
              <a:rPr lang="en-US" dirty="0" smtClean="0"/>
              <a:t>Short Duration (matches lasting around 10 min.)</a:t>
            </a:r>
          </a:p>
          <a:p>
            <a:pPr lvl="1">
              <a:buFont typeface="Arial" panose="020B0604020202020204" pitchFamily="34" charset="0"/>
              <a:buChar char="•"/>
            </a:pPr>
            <a:r>
              <a:rPr lang="en-US" dirty="0" smtClean="0"/>
              <a:t>Client-Server Architecture</a:t>
            </a:r>
          </a:p>
          <a:p>
            <a:pPr lvl="1">
              <a:buFont typeface="Arial" panose="020B0604020202020204" pitchFamily="34" charset="0"/>
              <a:buChar char="•"/>
            </a:pPr>
            <a:r>
              <a:rPr lang="en-US" dirty="0" smtClean="0"/>
              <a:t>Sensitive to </a:t>
            </a:r>
            <a:r>
              <a:rPr lang="en-US" dirty="0" err="1" smtClean="0"/>
              <a:t>QoS</a:t>
            </a:r>
            <a:r>
              <a:rPr lang="en-US" dirty="0" smtClean="0"/>
              <a:t> requirements</a:t>
            </a:r>
            <a:r>
              <a:rPr lang="en-US" baseline="30000" dirty="0" smtClean="0"/>
              <a:t>[3][5]</a:t>
            </a:r>
          </a:p>
          <a:p>
            <a:pPr marL="457200" lvl="1" indent="0"/>
            <a:endParaRPr lang="en-US"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2514600"/>
            <a:ext cx="7000875" cy="3507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828800"/>
            <a:ext cx="7770813" cy="457199"/>
          </a:xfrm>
        </p:spPr>
        <p:txBody>
          <a:bodyPr/>
          <a:lstStyle/>
          <a:p>
            <a:r>
              <a:rPr lang="en-US" dirty="0" smtClean="0"/>
              <a:t>Architecture – Console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5" y="2445115"/>
            <a:ext cx="6981825" cy="349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Month Year</a:t>
            </a:r>
            <a:endParaRPr lang="en-GB"/>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29458</TotalTime>
  <Words>941</Words>
  <Application>Microsoft Office PowerPoint</Application>
  <PresentationFormat>On-screen Show (4:3)</PresentationFormat>
  <Paragraphs>136</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IEEE Template</vt:lpstr>
      <vt:lpstr>Document</vt:lpstr>
      <vt:lpstr>FPS Network Traffic Model</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52</cp:revision>
  <cp:lastPrinted>2014-10-27T20:23:56Z</cp:lastPrinted>
  <dcterms:created xsi:type="dcterms:W3CDTF">2014-10-10T21:09:01Z</dcterms:created>
  <dcterms:modified xsi:type="dcterms:W3CDTF">2015-01-10T02:11:20Z</dcterms:modified>
</cp:coreProperties>
</file>