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9" r:id="rId3"/>
    <p:sldId id="438" r:id="rId4"/>
    <p:sldId id="444" r:id="rId5"/>
    <p:sldId id="423" r:id="rId6"/>
    <p:sldId id="424" r:id="rId7"/>
    <p:sldId id="450" r:id="rId8"/>
    <p:sldId id="458" r:id="rId9"/>
    <p:sldId id="451" r:id="rId10"/>
    <p:sldId id="459" r:id="rId11"/>
    <p:sldId id="460" r:id="rId12"/>
    <p:sldId id="454" r:id="rId13"/>
    <p:sldId id="426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015" autoAdjust="0"/>
  </p:normalViewPr>
  <p:slideViewPr>
    <p:cSldViewPr>
      <p:cViewPr>
        <p:scale>
          <a:sx n="62" d="100"/>
          <a:sy n="62" d="100"/>
        </p:scale>
        <p:origin x="-14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DAAD83C-5872-4302-90A2-CDD94789BCB0}" type="datetime1">
              <a:rPr lang="zh-CN" altLang="en-US" smtClean="0"/>
              <a:pPr>
                <a:defRPr/>
              </a:pPr>
              <a:t>2015/3/9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7072A70-6571-4832-9600-4ADE45E87D1E}" type="datetime1">
              <a:rPr lang="zh-CN" altLang="en-US" smtClean="0"/>
              <a:pPr>
                <a:defRPr/>
              </a:pPr>
              <a:t>2015/3/9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802.11-yy/xxxxr2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2BC1346-8A2B-4BFA-88D2-BCF929F21E56}" type="datetime1">
              <a:rPr lang="zh-CN" altLang="en-US" smtClean="0"/>
              <a:pPr>
                <a:defRPr/>
              </a:pPr>
              <a:t>2015/3/9</a:t>
            </a:fld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802.11-yy/xxxxr2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CE1B639-D8E9-444C-9874-16F924AB9561}" type="datetime1">
              <a:rPr lang="zh-CN" altLang="en-US" smtClean="0"/>
              <a:pPr>
                <a:defRPr/>
              </a:pPr>
              <a:t>2015/3/9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802.11-yy/xxxxr2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253B8A10-50E7-4E60-A78C-3662CD11D05F}" type="datetime1">
              <a:rPr lang="zh-CN" altLang="en-US" smtClean="0"/>
              <a:pPr>
                <a:defRPr/>
              </a:pPr>
              <a:t>2015/3/9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802.11-15/0053r2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Mar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Box5 Results of 11ac SS6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6719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graphicFrame>
        <p:nvGraphicFramePr>
          <p:cNvPr id="1967" name="Object 943"/>
          <p:cNvGraphicFramePr>
            <a:graphicFrameLocks noChangeAspect="1"/>
          </p:cNvGraphicFramePr>
          <p:nvPr/>
        </p:nvGraphicFramePr>
        <p:xfrm>
          <a:off x="1293813" y="2681288"/>
          <a:ext cx="7223125" cy="4100512"/>
        </p:xfrm>
        <a:graphic>
          <a:graphicData uri="http://schemas.openxmlformats.org/presentationml/2006/ole">
            <p:oleObj spid="_x0000_s1967" name="Document" r:id="rId4" imgW="10385011" imgH="58821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092632"/>
            <a:ext cx="6324600" cy="233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8275" y="3471327"/>
            <a:ext cx="6486525" cy="2319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3-BSS Test (2/2)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14600" y="1447800"/>
            <a:ext cx="220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15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.73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61.42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90.79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= </a:t>
            </a:r>
            <a:r>
              <a:rPr lang="en-US" altLang="zh-CN" dirty="0" smtClean="0">
                <a:solidFill>
                  <a:srgbClr val="1F497D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167.94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4600" y="3810000"/>
            <a:ext cx="350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2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DL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宋体" pitchFamily="2" charset="-122"/>
                <a:ea typeface="宋体" pitchFamily="2" charset="-122"/>
                <a:cs typeface="Calibri" pitchFamily="34" charset="0"/>
              </a:rPr>
              <a:t>：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5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.18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33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.62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14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.09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DL TOTAL = </a:t>
            </a:r>
            <a:r>
              <a:rPr lang="en-US" altLang="zh-CN" dirty="0" smtClean="0">
                <a:solidFill>
                  <a:srgbClr val="1F497D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52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.89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rgbClr val="1F497D"/>
              </a:solidFill>
              <a:effectLst/>
              <a:latin typeface="Calibri" pitchFamily="34" charset="0"/>
              <a:ea typeface="宋体" pitchFamily="2" charset="-122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UL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宋体" pitchFamily="2" charset="-122"/>
                <a:ea typeface="宋体" pitchFamily="2" charset="-122"/>
                <a:cs typeface="Calibri" pitchFamily="34" charset="0"/>
              </a:rPr>
              <a:t>：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10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.04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30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.39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56.40 Mbps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UL TOTAL =  </a:t>
            </a:r>
            <a:r>
              <a:rPr lang="en-US" altLang="zh-CN" dirty="0" smtClean="0">
                <a:solidFill>
                  <a:srgbClr val="1F497D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96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.83 Mbps</a:t>
            </a:r>
          </a:p>
        </p:txBody>
      </p:sp>
      <p:sp>
        <p:nvSpPr>
          <p:cNvPr id="11" name="矩形 10"/>
          <p:cNvSpPr/>
          <p:nvPr/>
        </p:nvSpPr>
        <p:spPr>
          <a:xfrm>
            <a:off x="2514600" y="4724400"/>
            <a:ext cx="21053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DL &amp; UL </a:t>
            </a:r>
            <a:r>
              <a:rPr lang="en-US" altLang="zh-CN" b="1" dirty="0" err="1" smtClean="0"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lang="en-US" altLang="zh-CN" b="1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=  149.72 Mbps </a:t>
            </a:r>
            <a:endParaRPr lang="zh-CN" altLang="en-U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19200" y="5715000"/>
            <a:ext cx="7010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Previous observations of uniform DL rate and distance-related UL rate still hold true.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But it is hard to justify</a:t>
            </a: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 whether the throughput ratio among BSSs is correct or not.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baseline="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More analysis and comparison are </a:t>
            </a:r>
            <a:r>
              <a:rPr lang="en-US" altLang="zh-CN" sz="1400" dirty="0" smtClean="0">
                <a:solidFill>
                  <a:srgbClr val="00B0F0"/>
                </a:solidFill>
                <a:latin typeface="Arial" pitchFamily="34" charset="0"/>
                <a:ea typeface="宋体" pitchFamily="2" charset="-122"/>
                <a:cs typeface="宋体" pitchFamily="2" charset="-122"/>
              </a:rPr>
              <a:t>required by companies.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Much different results were observed by increasing CCA thresholds by 6dB from -82dBm/-62dBm to -76dBm/-62dBm on 80MHz for the 3-BSS case.</a:t>
            </a:r>
          </a:p>
          <a:p>
            <a:pPr lvl="1"/>
            <a:r>
              <a:rPr lang="en-US" altLang="zh-CN" dirty="0" smtClean="0"/>
              <a:t>More collision and less reuse</a:t>
            </a:r>
            <a:endParaRPr lang="en-US" altLang="zh-CN" dirty="0" smtClean="0"/>
          </a:p>
          <a:p>
            <a:pPr lvl="0"/>
            <a:r>
              <a:rPr lang="en-US" altLang="zh-CN" b="0" dirty="0" smtClean="0">
                <a:solidFill>
                  <a:srgbClr val="000000"/>
                </a:solidFill>
              </a:rPr>
              <a:t>Companies still have not got align 3-BSS results.</a:t>
            </a:r>
            <a:endParaRPr lang="en-US" altLang="zh-CN" b="0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ko-KR" sz="2000" b="0" dirty="0" smtClean="0"/>
              <a:t>[1] 11-15/</a:t>
            </a:r>
            <a:r>
              <a:rPr lang="en-US" altLang="ko-KR" sz="2000" b="0" dirty="0" smtClean="0"/>
              <a:t>0053r1 </a:t>
            </a:r>
            <a:r>
              <a:rPr lang="en-US" altLang="ko-KR" sz="2000" b="0" dirty="0" smtClean="0"/>
              <a:t>Box5 Calibration Results</a:t>
            </a:r>
          </a:p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</a:t>
            </a:r>
            <a:r>
              <a:rPr lang="en-US" altLang="zh-CN" sz="2000" b="0" dirty="0" smtClean="0">
                <a:ea typeface="宋体" charset="-122"/>
              </a:rPr>
              <a:t>2</a:t>
            </a:r>
            <a:r>
              <a:rPr lang="en-US" altLang="zh-CN" sz="2000" b="0" dirty="0" smtClean="0">
                <a:ea typeface="宋体" charset="-122"/>
              </a:rPr>
              <a:t>] 11-14/0571r7 </a:t>
            </a:r>
            <a:r>
              <a:rPr lang="en-US" altLang="zh-CN" sz="2000" b="0" dirty="0" smtClean="0">
                <a:ea typeface="宋体" charset="-122"/>
              </a:rPr>
              <a:t>Evaluation </a:t>
            </a:r>
            <a:r>
              <a:rPr lang="en-US" altLang="zh-CN" sz="2000" b="0" dirty="0" smtClean="0">
                <a:ea typeface="宋体" charset="-122"/>
              </a:rPr>
              <a:t>Methodology</a:t>
            </a:r>
          </a:p>
          <a:p>
            <a:pPr>
              <a:buNone/>
            </a:pPr>
            <a:r>
              <a:rPr lang="en-US" altLang="zh-CN" sz="2000" b="0" dirty="0" smtClean="0">
                <a:ea typeface="宋体" charset="-122"/>
              </a:rPr>
              <a:t>[3] 11-15/0308r0 Simulation Results for Box5</a:t>
            </a:r>
            <a:endParaRPr lang="en-US" altLang="zh-CN" sz="2000" b="0" dirty="0" smtClean="0">
              <a:ea typeface="宋体" charset="-122"/>
            </a:endParaRPr>
          </a:p>
          <a:p>
            <a:pPr>
              <a:buNone/>
            </a:pPr>
            <a:r>
              <a:rPr lang="en-US" altLang="zh-CN" sz="2000" b="0" dirty="0" smtClean="0"/>
              <a:t>[4] </a:t>
            </a:r>
            <a:r>
              <a:rPr lang="en-US" altLang="zh-CN" sz="2000" b="0" dirty="0" smtClean="0"/>
              <a:t>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</a:t>
            </a:r>
            <a:r>
              <a:rPr lang="en-GB" altLang="zh-CN" sz="2000" b="0" dirty="0" smtClean="0"/>
              <a:t>Methodology</a:t>
            </a:r>
            <a:endParaRPr lang="en-US" altLang="ko-KR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 typeface="Wingdings" pitchFamily="2" charset="2"/>
              <a:buChar char="n"/>
            </a:pPr>
            <a:r>
              <a:rPr lang="en-US" altLang="zh-CN" sz="2400" dirty="0" smtClean="0"/>
              <a:t>The submission provides updated simulation results </a:t>
            </a:r>
            <a:r>
              <a:rPr lang="en-US" altLang="zh-CN" sz="2400" dirty="0" smtClean="0"/>
              <a:t>[1] for </a:t>
            </a:r>
            <a:r>
              <a:rPr lang="en-US" altLang="zh-CN" sz="2400" dirty="0" smtClean="0"/>
              <a:t>Box-5 calibration  [1] </a:t>
            </a:r>
            <a:r>
              <a:rPr lang="en-US" altLang="zh-CN" sz="2400" dirty="0" smtClean="0"/>
              <a:t>based on the latest EMD [2].</a:t>
            </a:r>
          </a:p>
          <a:p>
            <a:pPr marL="685800" lvl="2" indent="-342900" algn="just">
              <a:buFont typeface="Arial" pitchFamily="34" charset="0"/>
              <a:buChar char="•"/>
            </a:pPr>
            <a:r>
              <a:rPr lang="en-US" altLang="zh-CN" sz="2200" dirty="0" smtClean="0"/>
              <a:t>Besides, CCA thresholds are modified from -82dBm/-62dBm [1] to -76dm/-56dBm on 80MHz.</a:t>
            </a:r>
          </a:p>
          <a:p>
            <a:pPr marL="342900" lvl="1" indent="-342900" algn="just">
              <a:buFont typeface="Wingdings" pitchFamily="2" charset="2"/>
              <a:buChar char="n"/>
            </a:pPr>
            <a:r>
              <a:rPr lang="en-US" altLang="zh-CN" sz="2400" dirty="0" smtClean="0">
                <a:solidFill>
                  <a:srgbClr val="000000"/>
                </a:solidFill>
              </a:rPr>
              <a:t>Similar results are found for 1-BSS case.</a:t>
            </a:r>
          </a:p>
          <a:p>
            <a:pPr marL="342900" lvl="1" indent="-342900" algn="just">
              <a:buFont typeface="Wingdings" pitchFamily="2" charset="2"/>
              <a:buChar char="n"/>
            </a:pPr>
            <a:r>
              <a:rPr lang="en-US" altLang="zh-CN" sz="2400" dirty="0" smtClean="0">
                <a:solidFill>
                  <a:srgbClr val="000000"/>
                </a:solidFill>
              </a:rPr>
              <a:t>Much different results are observed for 3-BSS case.</a:t>
            </a:r>
          </a:p>
          <a:p>
            <a:pPr marL="342900" lvl="1" indent="-342900" algn="just">
              <a:buFont typeface="Wingdings" pitchFamily="2" charset="2"/>
              <a:buChar char="n"/>
            </a:pPr>
            <a:r>
              <a:rPr lang="en-US" altLang="zh-CN" sz="2400" dirty="0" smtClean="0">
                <a:solidFill>
                  <a:srgbClr val="000000"/>
                </a:solidFill>
              </a:rPr>
              <a:t>Companies have not got aligned 3-BSS results [3].</a:t>
            </a:r>
            <a:endParaRPr lang="en-US" altLang="zh-CN" sz="2400" dirty="0" smtClean="0">
              <a:solidFill>
                <a:srgbClr val="00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Mar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Calibration Scenario - 11ac Scenario 6 </a:t>
            </a:r>
            <a:r>
              <a:rPr lang="en-US" altLang="zh-CN" sz="2800" dirty="0" smtClean="0"/>
              <a:t>[4]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PHY Parameters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1930585"/>
              </p:ext>
            </p:extLst>
          </p:nvPr>
        </p:nvGraphicFramePr>
        <p:xfrm>
          <a:off x="771525" y="1676400"/>
          <a:ext cx="7381875" cy="4488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CCA-ED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-56dBm/80MHz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(measured  after 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sensitivity/CCA-SD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-76dBm/80MHz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Same as defined in the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used channel model</a:t>
                      </a:r>
                      <a:endParaRPr lang="en-US" altLang="zh-CN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MAC Parameters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7506586"/>
              </p:ext>
            </p:extLst>
          </p:nvPr>
        </p:nvGraphicFramePr>
        <p:xfrm>
          <a:off x="762000" y="19812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AIFSn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=3 ]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queue for each traffic link 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DL Only,</a:t>
                      </a:r>
                      <a:r>
                        <a:rPr lang="en-US" altLang="zh-CN" sz="1100" baseline="0" dirty="0" smtClean="0"/>
                        <a:t> U</a:t>
                      </a:r>
                      <a:r>
                        <a:rPr lang="en-US" altLang="zh-CN" sz="1100" dirty="0" smtClean="0"/>
                        <a:t>L only and mixed DL&amp;UL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</a:t>
            </a:r>
            <a:r>
              <a:rPr lang="en-US" altLang="zh-CN" dirty="0" smtClean="0"/>
              <a:t>[4]</a:t>
            </a:r>
            <a:endParaRPr lang="en-US" altLang="zh-CN" dirty="0" smtClean="0"/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only, UL only and mixed DL&amp;UL (STA rate in Mbps)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11" name="矩形 10"/>
          <p:cNvSpPr/>
          <p:nvPr/>
        </p:nvSpPr>
        <p:spPr>
          <a:xfrm>
            <a:off x="803502" y="5943600"/>
            <a:ext cx="19396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rgbClr val="C00000"/>
                </a:solidFill>
              </a:rPr>
              <a:t>DL </a:t>
            </a:r>
            <a:r>
              <a:rPr lang="en-US" altLang="zh-CN" sz="1400" dirty="0" err="1" smtClean="0">
                <a:solidFill>
                  <a:srgbClr val="C00000"/>
                </a:solidFill>
              </a:rPr>
              <a:t>thrpt</a:t>
            </a:r>
            <a:r>
              <a:rPr lang="en-US" altLang="zh-CN" sz="1400" dirty="0" smtClean="0">
                <a:solidFill>
                  <a:srgbClr val="C00000"/>
                </a:solidFill>
              </a:rPr>
              <a:t> = 256.04 Mbps</a:t>
            </a:r>
            <a:endParaRPr lang="zh-CN" altLang="zh-CN" sz="1400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00600" y="5943600"/>
            <a:ext cx="16889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</a:rPr>
              <a:t>UL </a:t>
            </a:r>
            <a:r>
              <a:rPr lang="en-US" altLang="zh-CN" dirty="0" err="1" smtClean="0">
                <a:solidFill>
                  <a:srgbClr val="C00000"/>
                </a:solidFill>
              </a:rPr>
              <a:t>thrpt</a:t>
            </a:r>
            <a:r>
              <a:rPr lang="en-US" altLang="zh-CN" dirty="0" smtClean="0">
                <a:solidFill>
                  <a:srgbClr val="C00000"/>
                </a:solidFill>
              </a:rPr>
              <a:t> = 202.09 Mbps</a:t>
            </a:r>
            <a:endParaRPr lang="zh-CN" altLang="zh-CN" dirty="0">
              <a:solidFill>
                <a:srgbClr val="C00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323609"/>
            <a:ext cx="4114800" cy="261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834" y="3276600"/>
            <a:ext cx="387379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 (2/2)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9" name="矩形 8"/>
          <p:cNvSpPr/>
          <p:nvPr/>
        </p:nvSpPr>
        <p:spPr>
          <a:xfrm>
            <a:off x="6629400" y="3124200"/>
            <a:ext cx="2133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solidFill>
                  <a:srgbClr val="00B0F0"/>
                </a:solidFill>
              </a:rPr>
              <a:t>DL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43.95 Mbps</a:t>
            </a:r>
            <a:endParaRPr lang="zh-CN" altLang="zh-CN" sz="1400" dirty="0" smtClean="0">
              <a:solidFill>
                <a:srgbClr val="00B0F0"/>
              </a:solidFill>
            </a:endParaRPr>
          </a:p>
          <a:p>
            <a:r>
              <a:rPr lang="en-US" altLang="zh-CN" sz="1400" dirty="0" smtClean="0">
                <a:solidFill>
                  <a:srgbClr val="00B0F0"/>
                </a:solidFill>
              </a:rPr>
              <a:t>UL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162.48 Mbps</a:t>
            </a:r>
            <a:endParaRPr lang="zh-CN" altLang="zh-CN" sz="1400" dirty="0" smtClean="0">
              <a:solidFill>
                <a:srgbClr val="00B0F0"/>
              </a:solidFill>
            </a:endParaRPr>
          </a:p>
          <a:p>
            <a:r>
              <a:rPr lang="en-US" altLang="zh-CN" sz="1400" dirty="0" smtClean="0">
                <a:solidFill>
                  <a:srgbClr val="00B0F0"/>
                </a:solidFill>
              </a:rPr>
              <a:t>Total </a:t>
            </a:r>
            <a:r>
              <a:rPr lang="en-US" altLang="zh-CN" sz="1400" dirty="0" err="1" smtClean="0">
                <a:solidFill>
                  <a:srgbClr val="00B0F0"/>
                </a:solidFill>
              </a:rPr>
              <a:t>thrpt</a:t>
            </a:r>
            <a:r>
              <a:rPr lang="en-US" altLang="zh-CN" sz="1400" dirty="0" smtClean="0">
                <a:solidFill>
                  <a:srgbClr val="00B0F0"/>
                </a:solidFill>
              </a:rPr>
              <a:t> = 206.43 Mbps </a:t>
            </a:r>
            <a:endParaRPr lang="zh-CN" altLang="en-US" sz="1400" dirty="0">
              <a:solidFill>
                <a:srgbClr val="00B0F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24000" y="5294293"/>
            <a:ext cx="3797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DL still has uniform rate distribution among STAs</a:t>
            </a:r>
          </a:p>
          <a:p>
            <a:r>
              <a:rPr lang="en-US" altLang="zh-CN" sz="1400" dirty="0" smtClean="0"/>
              <a:t>UL still has similar trend as that in UL-only </a:t>
            </a:r>
            <a:r>
              <a:rPr lang="en-US" altLang="zh-CN" sz="1400" dirty="0" smtClean="0"/>
              <a:t>case</a:t>
            </a:r>
            <a:endParaRPr lang="en-US" altLang="zh-CN" sz="1400" dirty="0" smtClean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56940"/>
            <a:ext cx="4953000" cy="352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05000"/>
            <a:ext cx="8382000" cy="2979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3-BSS Test (1/2)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2015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4008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371600" y="25146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BSSA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27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.71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BSSB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90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.55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BSSC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=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宋体" pitchFamily="2" charset="-122"/>
                <a:cs typeface="Calibri" pitchFamily="34" charset="0"/>
              </a:rPr>
              <a:t> </a:t>
            </a: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70.68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Mbps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= </a:t>
            </a:r>
            <a:r>
              <a:rPr lang="en-US" altLang="zh-CN" sz="1400" dirty="0" smtClean="0">
                <a:solidFill>
                  <a:srgbClr val="1F497D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188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.94 Mbps 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143000" y="4953000"/>
            <a:ext cx="70104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600" dirty="0" smtClean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Calibri" pitchFamily="34" charset="0"/>
              </a:rPr>
              <a:t>Each BSS has uniform STA rate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BSS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 and BSS C have similar 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throughput 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much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higher 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than  BSS A has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AP A can hear both AP B and AP C in the most of time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AP B and AP C cannot always hear each other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latin typeface="Calibri" pitchFamily="34" charset="0"/>
                <a:ea typeface="宋体" pitchFamily="2" charset="-122"/>
                <a:cs typeface="Calibri" pitchFamily="34" charset="0"/>
              </a:rPr>
              <a:t> If 3 APs could always hear each other, each AP should have equal access probability and each BSS should have similar DL throughput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</a:t>
            </a:r>
            <a:endParaRPr kumimoji="0" lang="en-US" altLang="zh-CN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206853</TotalTime>
  <Words>1123</Words>
  <Application>Microsoft Office PowerPoint</Application>
  <PresentationFormat>全屏显示(4:3)</PresentationFormat>
  <Paragraphs>335</Paragraphs>
  <Slides>12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Document</vt:lpstr>
      <vt:lpstr>Box5 Results of 11ac SS6</vt:lpstr>
      <vt:lpstr>Abstract</vt:lpstr>
      <vt:lpstr>Calibration Scenario - 11ac Scenario 6 [4]</vt:lpstr>
      <vt:lpstr>PHY Parameters</vt:lpstr>
      <vt:lpstr>MAC Parameters</vt:lpstr>
      <vt:lpstr>Traffic Flow Model</vt:lpstr>
      <vt:lpstr>One BSS Test (1/2)</vt:lpstr>
      <vt:lpstr>One BSS Test (2/2)</vt:lpstr>
      <vt:lpstr>3-BSS Test (1/2)</vt:lpstr>
      <vt:lpstr>3-BSS Test (2/2)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p00265026</cp:lastModifiedBy>
  <cp:revision>2119</cp:revision>
  <cp:lastPrinted>1998-02-10T13:28:06Z</cp:lastPrinted>
  <dcterms:created xsi:type="dcterms:W3CDTF">2007-05-21T21:00:37Z</dcterms:created>
  <dcterms:modified xsi:type="dcterms:W3CDTF">2015-03-08T19:21:40Z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new_ms_pID_72543">
    <vt:lpwstr>(3)/XI4JarCrkCZJu0/llTg2jLiiIWO+vAl0V72uRlNkOOmz6yq5cyP+wKClPlNbG0FYRUbrNaD
dj37oPPPP0tjQqtMvUzrrwe15tnF/HEqThTGFrKzO4RarnXux60I39sEpKWF8WIW1RkvCz7I
nj8ZI8uggY4eOKuxzYMHA5I0dXFVk5ektPG5OmW/z7NusL2u1XKZ1LceiXk3R3pt/ud2rKAp
PcijQRIOM/OpbzEjTt</vt:lpwstr>
  </property>
  <property fmtid="{D5CDD505-2E9C-101B-9397-08002B2CF9AE}" pid="4" name="_new_ms_pID_725431">
    <vt:lpwstr>zgdYqk1cPZ8g4ycI2XCTolA3g1jykzHSPxTfgJeutnu3cluKHtoGbr
ltgNGXh9Ycf4d2Wl9aH9UymaNbXXoRliSfL7zaqY73lUc1ew+prBziUP5NwiMsR4o6jCQAS8
2fj64w3qN2ilfg6b3uLrlVYYE8QzbNDuNpCB7F+wJ+QeFfWdRtgttKJ4sstj876P09ER92An
L1rm+eGuPZVOc/lx6z/EtdlgoquGQ/K5xirK</vt:lpwstr>
  </property>
  <property fmtid="{D5CDD505-2E9C-101B-9397-08002B2CF9AE}" pid="5" name="_new_ms_pID_725432">
    <vt:lpwstr>KujA1FCofa8kgqi47KoQioOch0mcsVysTEHD
oVsVznZas0pxzj1KhbnQJi8ZaqWoBdBhUz+1rNo/HojHpoIaH2Y=</vt:lpwstr>
  </property>
  <property fmtid="{D5CDD505-2E9C-101B-9397-08002B2CF9AE}" pid="6" name="sflag">
    <vt:lpwstr>1424048570</vt:lpwstr>
  </property>
</Properties>
</file>