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69" r:id="rId3"/>
    <p:sldId id="438" r:id="rId4"/>
    <p:sldId id="444" r:id="rId5"/>
    <p:sldId id="423" r:id="rId6"/>
    <p:sldId id="424" r:id="rId7"/>
    <p:sldId id="450" r:id="rId8"/>
    <p:sldId id="458" r:id="rId9"/>
    <p:sldId id="451" r:id="rId10"/>
    <p:sldId id="459" r:id="rId11"/>
    <p:sldId id="460" r:id="rId12"/>
    <p:sldId id="454" r:id="rId13"/>
    <p:sldId id="426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015" autoAdjust="0"/>
  </p:normalViewPr>
  <p:slideViewPr>
    <p:cSldViewPr>
      <p:cViewPr>
        <p:scale>
          <a:sx n="73" d="100"/>
          <a:sy n="73" d="100"/>
        </p:scale>
        <p:origin x="-119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Sept 2014</a:t>
            </a:r>
            <a:endParaRPr lang="en-US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02228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31065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128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802.11-15/0053r0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Box5 Results of 11ac SS6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2015-01-12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76719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graphicFrame>
        <p:nvGraphicFramePr>
          <p:cNvPr id="1967" name="Object 943"/>
          <p:cNvGraphicFramePr>
            <a:graphicFrameLocks noChangeAspect="1"/>
          </p:cNvGraphicFramePr>
          <p:nvPr/>
        </p:nvGraphicFramePr>
        <p:xfrm>
          <a:off x="1293813" y="2681288"/>
          <a:ext cx="7223125" cy="4100512"/>
        </p:xfrm>
        <a:graphic>
          <a:graphicData uri="http://schemas.openxmlformats.org/presentationml/2006/ole">
            <p:oleObj spid="_x0000_s1967" name="Document" r:id="rId4" imgW="10385011" imgH="588218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3-BSS Test (2/2)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31746" name="图片 39" descr="image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676400"/>
            <a:ext cx="6324600" cy="1946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590800" y="1828800"/>
            <a:ext cx="2209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BSSA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80.45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BSSB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81.96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BSSC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123.21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= 285.62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pic>
        <p:nvPicPr>
          <p:cNvPr id="9" name="图片 16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733800"/>
            <a:ext cx="6324600" cy="1972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667000" y="3886200"/>
            <a:ext cx="3505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2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DL</a:t>
            </a: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宋体" pitchFamily="2" charset="-122"/>
                <a:ea typeface="宋体" pitchFamily="2" charset="-122"/>
                <a:cs typeface="Calibri" pitchFamily="34" charset="0"/>
              </a:rPr>
              <a:t>：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BSSA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7.19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BSSB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42.96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BSSC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29.91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DL TOTAL = 80.06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rgbClr val="1F497D"/>
              </a:solidFill>
              <a:effectLst/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UL</a:t>
            </a: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宋体" pitchFamily="2" charset="-122"/>
                <a:ea typeface="宋体" pitchFamily="2" charset="-122"/>
                <a:cs typeface="Calibri" pitchFamily="34" charset="0"/>
              </a:rPr>
              <a:t>：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BSSA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43.48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BSSB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57.57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BSSC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87.50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UL TOTAL = 188.55 Mbps</a:t>
            </a:r>
          </a:p>
        </p:txBody>
      </p:sp>
      <p:sp>
        <p:nvSpPr>
          <p:cNvPr id="11" name="矩形 10"/>
          <p:cNvSpPr/>
          <p:nvPr/>
        </p:nvSpPr>
        <p:spPr>
          <a:xfrm>
            <a:off x="2590800" y="5029200"/>
            <a:ext cx="20700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DL &amp; UL </a:t>
            </a:r>
            <a:r>
              <a:rPr lang="en-US" altLang="zh-CN" b="1" dirty="0" err="1" smtClean="0"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lang="en-US" altLang="zh-CN" b="1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 = 268.61 Mbps </a:t>
            </a:r>
            <a:endParaRPr lang="zh-CN" altLang="en-US" dirty="0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219200" y="5715000"/>
            <a:ext cx="70104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 smtClean="0">
                <a:solidFill>
                  <a:srgbClr val="00B0F0"/>
                </a:solidFill>
                <a:latin typeface="Arial" pitchFamily="34" charset="0"/>
                <a:ea typeface="宋体" pitchFamily="2" charset="-122"/>
                <a:cs typeface="宋体" pitchFamily="2" charset="-122"/>
              </a:rPr>
              <a:t>Previous observations of uniform DL rate and distance-related UL rate still hold true.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But it is hard to justify</a:t>
            </a:r>
            <a:r>
              <a:rPr kumimoji="0" lang="en-US" altLang="zh-CN" sz="1400" b="0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 whether the throughput ratio among BSSs is correct or not.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baseline="0" dirty="0" smtClean="0">
                <a:solidFill>
                  <a:srgbClr val="00B0F0"/>
                </a:solidFill>
                <a:latin typeface="Arial" pitchFamily="34" charset="0"/>
                <a:ea typeface="宋体" pitchFamily="2" charset="-122"/>
                <a:cs typeface="宋体" pitchFamily="2" charset="-122"/>
              </a:rPr>
              <a:t>More analysis and comparison are </a:t>
            </a:r>
            <a:r>
              <a:rPr lang="en-US" altLang="zh-CN" sz="1400" dirty="0" smtClean="0">
                <a:solidFill>
                  <a:srgbClr val="00B0F0"/>
                </a:solidFill>
                <a:latin typeface="Arial" pitchFamily="34" charset="0"/>
                <a:ea typeface="宋体" pitchFamily="2" charset="-122"/>
                <a:cs typeface="宋体" pitchFamily="2" charset="-122"/>
              </a:rPr>
              <a:t>required by companies.</a:t>
            </a:r>
            <a:endParaRPr kumimoji="0" lang="en-US" altLang="zh-CN" sz="14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Four companies have been already able to provide aligned Box5 results of the simplified 1-BSS case of 11ac SS6.</a:t>
            </a:r>
          </a:p>
          <a:p>
            <a:r>
              <a:rPr lang="en-US" altLang="zh-CN" b="0" dirty="0" smtClean="0"/>
              <a:t>However, for the 3-BSS case different results were observed by those companies.</a:t>
            </a:r>
          </a:p>
          <a:p>
            <a:r>
              <a:rPr lang="en-US" altLang="zh-CN" b="0" dirty="0" smtClean="0"/>
              <a:t>We showed our 3-BSS results for comparison and we hope more companies could prepare their results so that we can have more sources for calibration.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altLang="ko-KR" sz="2000" b="0" dirty="0" smtClean="0"/>
              <a:t>[1] 11-15/</a:t>
            </a:r>
            <a:r>
              <a:rPr lang="en-US" altLang="ko-KR" sz="2000" b="0" dirty="0" smtClean="0"/>
              <a:t>0051r0 Box5 Calibration Results</a:t>
            </a:r>
          </a:p>
          <a:p>
            <a:pPr>
              <a:buNone/>
            </a:pPr>
            <a:r>
              <a:rPr lang="en-US" altLang="zh-CN" sz="2000" b="0" dirty="0" smtClean="0"/>
              <a:t>[2] 11-09/0451r16 </a:t>
            </a:r>
            <a:r>
              <a:rPr lang="en-GB" altLang="zh-CN" sz="2000" b="0" dirty="0" err="1" smtClean="0"/>
              <a:t>TGac</a:t>
            </a:r>
            <a:r>
              <a:rPr lang="en-GB" altLang="zh-CN" sz="2000" b="0" dirty="0" smtClean="0"/>
              <a:t> Functional Requirements and Evaluation Methodology</a:t>
            </a:r>
            <a:endParaRPr lang="en-US" altLang="ko-KR" sz="2000" b="0" dirty="0" smtClean="0"/>
          </a:p>
          <a:p>
            <a:pPr>
              <a:buNone/>
            </a:pPr>
            <a:r>
              <a:rPr lang="en-US" altLang="zh-CN" sz="2000" b="0" dirty="0" smtClean="0">
                <a:ea typeface="宋体" charset="-122"/>
              </a:rPr>
              <a:t>[3</a:t>
            </a:r>
            <a:r>
              <a:rPr lang="en-US" altLang="zh-CN" sz="2000" b="0" smtClean="0">
                <a:ea typeface="宋体" charset="-122"/>
              </a:rPr>
              <a:t>] </a:t>
            </a:r>
            <a:r>
              <a:rPr lang="en-US" altLang="zh-CN" sz="2000" b="0" smtClean="0">
                <a:ea typeface="宋体" charset="-122"/>
              </a:rPr>
              <a:t>11-14/0571r6 </a:t>
            </a:r>
            <a:r>
              <a:rPr lang="en-US" altLang="zh-CN" sz="2000" b="0" dirty="0" smtClean="0">
                <a:ea typeface="宋体" charset="-122"/>
              </a:rPr>
              <a:t>Evaluation Methodology</a:t>
            </a:r>
          </a:p>
          <a:p>
            <a:pPr>
              <a:buNone/>
            </a:pPr>
            <a:r>
              <a:rPr lang="en-US" altLang="zh-CN" sz="2000" b="0" dirty="0" smtClean="0"/>
              <a:t>[4] 11-14/1176r0 PHY Abstraction Tables for 11ax System Level Simulation</a:t>
            </a:r>
          </a:p>
          <a:p>
            <a:pPr>
              <a:buNone/>
            </a:pPr>
            <a:r>
              <a:rPr lang="en-GB" altLang="ko-KR" sz="2000" b="0" dirty="0" smtClean="0"/>
              <a:t>[5] 11-14/</a:t>
            </a:r>
            <a:r>
              <a:rPr lang="en-US" altLang="ko-KR" sz="2000" b="0" dirty="0" smtClean="0"/>
              <a:t>1523r3 Offline Discussion Minutes of SLS Calibration</a:t>
            </a:r>
          </a:p>
          <a:p>
            <a:pPr>
              <a:buNone/>
            </a:pPr>
            <a:r>
              <a:rPr lang="en-US" altLang="ko-KR" sz="2000" b="0" dirty="0" smtClean="0"/>
              <a:t>[6] 11-14/1392r2 Simulation Results for Box5 Calibration</a:t>
            </a:r>
          </a:p>
          <a:p>
            <a:pPr>
              <a:buNone/>
            </a:pPr>
            <a:endParaRPr lang="en-US" altLang="zh-CN" sz="2000" b="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n"/>
            </a:pPr>
            <a:r>
              <a:rPr lang="en-US" altLang="zh-CN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simplified 1-BSS case of 11ac SS6 has been well calibrated by four companies [1].</a:t>
            </a:r>
          </a:p>
          <a:p>
            <a:pPr algn="just">
              <a:buFont typeface="Wingdings" pitchFamily="2" charset="2"/>
              <a:buChar char="n"/>
            </a:pPr>
            <a:r>
              <a:rPr lang="en-US" altLang="zh-CN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presentation further shows our complete 3-BSS case of 11ac SS6.</a:t>
            </a:r>
          </a:p>
          <a:p>
            <a:pPr algn="just">
              <a:buFont typeface="Wingdings" pitchFamily="2" charset="2"/>
              <a:buChar char="n"/>
            </a:pPr>
            <a:endParaRPr lang="en-US" altLang="zh-CN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Calibration Scenario - 11ac Scenario 6 [2]</a:t>
            </a:r>
            <a:endParaRPr lang="zh-CN" altLang="en-US" sz="2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7" name="图片 6"/>
          <p:cNvPicPr/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457200" y="1905000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762000" y="51816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2514600" y="5181600"/>
          <a:ext cx="1841500" cy="9525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4648200" y="5181600"/>
          <a:ext cx="1841500" cy="9525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6705600" y="2286000"/>
          <a:ext cx="1371600" cy="38100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562600" y="1905000"/>
            <a:ext cx="2514600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PHY Parameters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1930585"/>
              </p:ext>
            </p:extLst>
          </p:nvPr>
        </p:nvGraphicFramePr>
        <p:xfrm>
          <a:off x="771525" y="1676400"/>
          <a:ext cx="7381875" cy="4488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4638675"/>
              </a:tblGrid>
              <a:tr h="9471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PHY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All BSSs </a:t>
                      </a:r>
                      <a:r>
                        <a:rPr lang="en-US" sz="1100" dirty="0" smtClean="0">
                          <a:effectLst/>
                        </a:rPr>
                        <a:t>at 5GHz  </a:t>
                      </a:r>
                      <a:r>
                        <a:rPr lang="en-GB" sz="1100" dirty="0" smtClean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80 MHz,</a:t>
                      </a:r>
                      <a:r>
                        <a:rPr lang="en-US" sz="1100" baseline="0" dirty="0" smtClean="0">
                          <a:effectLst/>
                        </a:rPr>
                        <a:t> no dynamic bandwidth</a:t>
                      </a:r>
                      <a:r>
                        <a:rPr lang="en-GB" sz="1100" dirty="0" smtClean="0">
                          <a:effectLst/>
                        </a:rPr>
                        <a:t>]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TGac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NLOS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 link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Shadow fading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iid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log-normal shadowing (5 dB standard deviation)  per link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Data Preamble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</a:rPr>
                        <a:t>[5GHz</a:t>
                      </a:r>
                      <a:r>
                        <a:rPr lang="en-GB" sz="1000" dirty="0">
                          <a:effectLst/>
                        </a:rPr>
                        <a:t>, 11ac</a:t>
                      </a:r>
                      <a:r>
                        <a:rPr lang="en-GB" sz="1000" dirty="0" smtClean="0">
                          <a:effectLst/>
                        </a:rPr>
                        <a:t>],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uration is considered.</a:t>
                      </a:r>
                      <a:endParaRPr lang="en-US" altLang="zh-CN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15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per antenna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20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r>
                        <a:rPr lang="en-GB" sz="1100" dirty="0">
                          <a:effectLst/>
                        </a:rPr>
                        <a:t>per 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</a:t>
                      </a:r>
                      <a:r>
                        <a:rPr lang="en-GB" sz="1100" dirty="0" smtClean="0">
                          <a:effectLst/>
                        </a:rPr>
                        <a:t>TX/RX </a:t>
                      </a:r>
                      <a:r>
                        <a:rPr lang="en-GB" sz="1100" dirty="0">
                          <a:effectLst/>
                        </a:rPr>
                        <a:t>antennas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TX </a:t>
                      </a:r>
                      <a:r>
                        <a:rPr lang="en-GB" sz="1100" dirty="0" smtClean="0">
                          <a:effectLst/>
                        </a:rPr>
                        <a:t>/RX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smtClean="0">
                          <a:effectLst/>
                        </a:rPr>
                        <a:t>antennas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0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-2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Noise Figure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>
                          <a:effectLst/>
                        </a:rPr>
                        <a:t>7dB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CCA threshold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-70dBm/80MHz (measured  after 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large-scale fading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 sensitivity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-82dBm/80MHz (a packet with lower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power is dropped)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Link Adaption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Fixed MCS =7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estimation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ideal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PHY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abstraction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RBIR,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BCC [3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4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correlation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Same as defined in the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used channel model</a:t>
                      </a:r>
                      <a:endParaRPr lang="en-US" alt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059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MAC Parameters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85800" y="2767241"/>
            <a:ext cx="24237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"/>
              </a:rPr>
              <a:t>[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7506586"/>
              </p:ext>
            </p:extLst>
          </p:nvPr>
        </p:nvGraphicFramePr>
        <p:xfrm>
          <a:off x="762000" y="1981200"/>
          <a:ext cx="7772400" cy="3086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5715000"/>
              </a:tblGrid>
              <a:tr h="0">
                <a:tc gridSpan="2"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MAC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Access </a:t>
                      </a:r>
                      <a:r>
                        <a:rPr lang="en-US" sz="1100" dirty="0" smtClean="0">
                          <a:effectLst/>
                        </a:rPr>
                        <a:t>protocol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EDCA,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AC_BE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r>
                        <a:rPr lang="en-US" sz="1100" dirty="0">
                          <a:effectLst/>
                        </a:rPr>
                        <a:t>with default parameters</a:t>
                      </a:r>
                      <a:r>
                        <a:rPr lang="en-US" sz="1100" dirty="0" smtClean="0">
                          <a:effectLst/>
                        </a:rPr>
                        <a:t>] 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[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</a:rPr>
                        <a:t>CWmin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15,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CWmax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1023,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AIFSn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=3 ]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Queue length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single queue for each traffic link is set inside AP/STA sized of 2000 packets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UDP CBR with rate 10^8bps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MPDU size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1540 Bytes (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1472 Data + 28 IP header + 40 MAC header)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29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Aggregation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[A-MPDU / max aggregation size / BA window size, No  A-MSDU, with immediate BA</a:t>
                      </a:r>
                      <a:r>
                        <a:rPr lang="en-US" sz="1100" dirty="0" smtClean="0">
                          <a:effectLst/>
                        </a:rPr>
                        <a:t>],</a:t>
                      </a:r>
                      <a:r>
                        <a:rPr lang="en-US" sz="1100" baseline="0" dirty="0" smtClean="0">
                          <a:effectLst/>
                        </a:rPr>
                        <a:t> Max aggregation: 64 MPDUs with 4-byte MPDU delimiter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Max number of retries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Beacon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Disabled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</a:rPr>
                        <a:t>RTS/CTS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OFF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direction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US" altLang="zh-CN" sz="1100" dirty="0" smtClean="0"/>
                        <a:t>DL Only,</a:t>
                      </a:r>
                      <a:r>
                        <a:rPr lang="en-US" altLang="zh-CN" sz="1100" baseline="0" dirty="0" smtClean="0"/>
                        <a:t> U</a:t>
                      </a:r>
                      <a:r>
                        <a:rPr lang="en-US" altLang="zh-CN" sz="1100" dirty="0" smtClean="0"/>
                        <a:t>L only and mixed DL&amp;UL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Throughput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metric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Histogram of per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non-AP STA throughput (received bits/overall simulation time)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54102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*Please refer to [5] for more info about how to model these parameters. 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94857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Traffic Flow Model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914400" y="2362200"/>
          <a:ext cx="7391400" cy="35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1748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STA23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STA25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STA26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STA28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STA29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14400" y="6200001"/>
            <a:ext cx="739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“y” means having DL/UL traffic flow; “no” means not having DL/UL traffic flow</a:t>
            </a:r>
            <a:endParaRPr lang="zh-CN" altLang="en-US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lvl="0"/>
            <a:r>
              <a:rPr lang="en-US" altLang="zh-CN" dirty="0" smtClean="0"/>
              <a:t>DL/UL traffic assigned for each STA [2]</a:t>
            </a:r>
          </a:p>
          <a:p>
            <a:pPr lvl="2"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One BSS Test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Upright corner BSS B (STAs 3, 9 ,15, 21, 27)</a:t>
            </a:r>
          </a:p>
          <a:p>
            <a:pPr lvl="1"/>
            <a:r>
              <a:rPr lang="en-US" altLang="zh-CN" dirty="0" smtClean="0"/>
              <a:t>DL only, UL only and mixed DL&amp;UL (STA rate in Mbps)</a:t>
            </a:r>
          </a:p>
          <a:p>
            <a:pPr lvl="1"/>
            <a:r>
              <a:rPr lang="en-US" altLang="zh-CN" dirty="0" smtClean="0"/>
              <a:t>The same traffic is attached to each STA</a:t>
            </a:r>
          </a:p>
          <a:p>
            <a:pPr lvl="1">
              <a:buNone/>
            </a:pP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pic>
        <p:nvPicPr>
          <p:cNvPr id="29700" name="图片 12" descr="image00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443423"/>
            <a:ext cx="4191000" cy="2576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图片 6" descr="image00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429000"/>
            <a:ext cx="4343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矩形 10"/>
          <p:cNvSpPr/>
          <p:nvPr/>
        </p:nvSpPr>
        <p:spPr>
          <a:xfrm>
            <a:off x="609600" y="6096000"/>
            <a:ext cx="19396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>
                <a:solidFill>
                  <a:srgbClr val="C00000"/>
                </a:solidFill>
              </a:rPr>
              <a:t>DL </a:t>
            </a:r>
            <a:r>
              <a:rPr lang="en-US" altLang="zh-CN" sz="1400" dirty="0" err="1" smtClean="0">
                <a:solidFill>
                  <a:srgbClr val="C00000"/>
                </a:solidFill>
              </a:rPr>
              <a:t>thrpt</a:t>
            </a:r>
            <a:r>
              <a:rPr lang="en-US" altLang="zh-CN" sz="1400" dirty="0" smtClean="0">
                <a:solidFill>
                  <a:srgbClr val="C00000"/>
                </a:solidFill>
              </a:rPr>
              <a:t> = 256.48 Mbps</a:t>
            </a:r>
            <a:endParaRPr lang="zh-CN" altLang="zh-CN" sz="1400" dirty="0">
              <a:solidFill>
                <a:srgbClr val="C0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953000" y="6096000"/>
            <a:ext cx="16889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C00000"/>
                </a:solidFill>
              </a:rPr>
              <a:t>UL </a:t>
            </a:r>
            <a:r>
              <a:rPr lang="en-US" altLang="zh-CN" dirty="0" err="1" smtClean="0">
                <a:solidFill>
                  <a:srgbClr val="C00000"/>
                </a:solidFill>
              </a:rPr>
              <a:t>thrpt</a:t>
            </a:r>
            <a:r>
              <a:rPr lang="en-US" altLang="zh-CN" dirty="0" smtClean="0">
                <a:solidFill>
                  <a:srgbClr val="C00000"/>
                </a:solidFill>
              </a:rPr>
              <a:t> = 222.01 Mbps</a:t>
            </a:r>
            <a:endParaRPr lang="zh-CN" altLang="zh-C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One BSS Test (2/2)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pic>
        <p:nvPicPr>
          <p:cNvPr id="3073" name="图片 15" descr="image009"/>
          <p:cNvPicPr>
            <a:picLocks noChangeAspect="1" noChangeArrowheads="1"/>
          </p:cNvPicPr>
          <p:nvPr/>
        </p:nvPicPr>
        <p:blipFill>
          <a:blip r:embed="rId2" cstate="print"/>
          <a:srcRect b="1266"/>
          <a:stretch>
            <a:fillRect/>
          </a:stretch>
        </p:blipFill>
        <p:spPr bwMode="auto">
          <a:xfrm>
            <a:off x="990600" y="1981200"/>
            <a:ext cx="5562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>
          <a:xfrm>
            <a:off x="6629400" y="3124200"/>
            <a:ext cx="2133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>
                <a:solidFill>
                  <a:srgbClr val="00B0F0"/>
                </a:solidFill>
              </a:rPr>
              <a:t>DL </a:t>
            </a:r>
            <a:r>
              <a:rPr lang="en-US" altLang="zh-CN" sz="1400" dirty="0" err="1" smtClean="0">
                <a:solidFill>
                  <a:srgbClr val="00B0F0"/>
                </a:solidFill>
              </a:rPr>
              <a:t>thrpt</a:t>
            </a:r>
            <a:r>
              <a:rPr lang="en-US" altLang="zh-CN" sz="1400" dirty="0" smtClean="0">
                <a:solidFill>
                  <a:srgbClr val="00B0F0"/>
                </a:solidFill>
              </a:rPr>
              <a:t> = 49.37 Mbps</a:t>
            </a:r>
            <a:endParaRPr lang="zh-CN" altLang="zh-CN" sz="1400" dirty="0" smtClean="0">
              <a:solidFill>
                <a:srgbClr val="00B0F0"/>
              </a:solidFill>
            </a:endParaRPr>
          </a:p>
          <a:p>
            <a:r>
              <a:rPr lang="en-US" altLang="zh-CN" sz="1400" dirty="0" smtClean="0">
                <a:solidFill>
                  <a:srgbClr val="00B0F0"/>
                </a:solidFill>
              </a:rPr>
              <a:t>UL </a:t>
            </a:r>
            <a:r>
              <a:rPr lang="en-US" altLang="zh-CN" sz="1400" dirty="0" err="1" smtClean="0">
                <a:solidFill>
                  <a:srgbClr val="00B0F0"/>
                </a:solidFill>
              </a:rPr>
              <a:t>thrpt</a:t>
            </a:r>
            <a:r>
              <a:rPr lang="en-US" altLang="zh-CN" sz="1400" dirty="0" smtClean="0">
                <a:solidFill>
                  <a:srgbClr val="00B0F0"/>
                </a:solidFill>
              </a:rPr>
              <a:t> = 168.99 Mbps</a:t>
            </a:r>
            <a:endParaRPr lang="zh-CN" altLang="zh-CN" sz="1400" dirty="0" smtClean="0">
              <a:solidFill>
                <a:srgbClr val="00B0F0"/>
              </a:solidFill>
            </a:endParaRPr>
          </a:p>
          <a:p>
            <a:r>
              <a:rPr lang="en-US" altLang="zh-CN" sz="1400" dirty="0" smtClean="0">
                <a:solidFill>
                  <a:srgbClr val="00B0F0"/>
                </a:solidFill>
              </a:rPr>
              <a:t>Total </a:t>
            </a:r>
            <a:r>
              <a:rPr lang="en-US" altLang="zh-CN" sz="1400" dirty="0" err="1" smtClean="0">
                <a:solidFill>
                  <a:srgbClr val="00B0F0"/>
                </a:solidFill>
              </a:rPr>
              <a:t>thrpt</a:t>
            </a:r>
            <a:r>
              <a:rPr lang="en-US" altLang="zh-CN" sz="1400" dirty="0" smtClean="0">
                <a:solidFill>
                  <a:srgbClr val="00B0F0"/>
                </a:solidFill>
              </a:rPr>
              <a:t> = 218.36 Mbps </a:t>
            </a:r>
            <a:endParaRPr lang="zh-CN" altLang="en-US" sz="1400" dirty="0">
              <a:solidFill>
                <a:srgbClr val="00B0F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219200" y="5181600"/>
            <a:ext cx="379764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/>
              <a:t>DL still has uniform rate distribution among STAs</a:t>
            </a:r>
          </a:p>
          <a:p>
            <a:r>
              <a:rPr lang="en-US" altLang="zh-CN" sz="1400" dirty="0" smtClean="0"/>
              <a:t>UL still has similar trend as that in UL-only case</a:t>
            </a:r>
          </a:p>
          <a:p>
            <a:endParaRPr lang="en-US" altLang="zh-CN" sz="1400" dirty="0" smtClean="0"/>
          </a:p>
          <a:p>
            <a:r>
              <a:rPr lang="en-US" altLang="zh-CN" sz="1400" dirty="0" smtClean="0"/>
              <a:t>Similar observation was made in [6]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3-BSS Test (1/2)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30724" name="图片 24" descr="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905000"/>
            <a:ext cx="7315200" cy="3041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371600" y="2514600"/>
            <a:ext cx="2209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BSSA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70.60 Mbps</a:t>
            </a:r>
            <a:endParaRPr kumimoji="0" lang="en-US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BSSB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107.10 Mbps</a:t>
            </a:r>
            <a:endParaRPr kumimoji="0" lang="en-US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BSSC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118.40 Mbps</a:t>
            </a:r>
            <a:endParaRPr kumimoji="0" lang="en-US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= 296.10 Mbps </a:t>
            </a:r>
            <a:endParaRPr kumimoji="0" lang="en-US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143000" y="4953000"/>
            <a:ext cx="70104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600" dirty="0" smtClean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Each BSS has uniform STA rate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</a:t>
            </a:r>
            <a:r>
              <a:rPr kumimoji="0" lang="en-US" altLang="zh-CN" sz="1600" b="0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 and BSS C have similar  throughput higher than  BSS A has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 AP A can hear both AP B and AP C in the most of time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 AP B and AP C cannot always hear each other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 If 3 APs could always hear each other, each AP should have equal access probability and each BSS should have similar DL throughput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endParaRPr kumimoji="0" lang="en-US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204081</TotalTime>
  <Words>1155</Words>
  <Application>Microsoft Office PowerPoint</Application>
  <PresentationFormat>全屏显示(4:3)</PresentationFormat>
  <Paragraphs>337</Paragraphs>
  <Slides>12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5" baseType="lpstr">
      <vt:lpstr>802-11-Submission</vt:lpstr>
      <vt:lpstr>Custom Design</vt:lpstr>
      <vt:lpstr>Document</vt:lpstr>
      <vt:lpstr>Box5 Results of 11ac SS6</vt:lpstr>
      <vt:lpstr>Abstract</vt:lpstr>
      <vt:lpstr>Calibration Scenario - 11ac Scenario 6 [2]</vt:lpstr>
      <vt:lpstr>PHY Parameters</vt:lpstr>
      <vt:lpstr>MAC Parameters</vt:lpstr>
      <vt:lpstr>Traffic Flow Model</vt:lpstr>
      <vt:lpstr>One BSS Test (1/2)</vt:lpstr>
      <vt:lpstr>One BSS Test (2/2)</vt:lpstr>
      <vt:lpstr>3-BSS Test (1/2)</vt:lpstr>
      <vt:lpstr>3-BSS Test (2/2)</vt:lpstr>
      <vt:lpstr>Summary</vt:lpstr>
      <vt:lpstr>Reference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Jiyong Pang</cp:lastModifiedBy>
  <cp:revision>1833</cp:revision>
  <cp:lastPrinted>1998-02-10T13:28:06Z</cp:lastPrinted>
  <dcterms:created xsi:type="dcterms:W3CDTF">2007-05-21T21:00:37Z</dcterms:created>
  <dcterms:modified xsi:type="dcterms:W3CDTF">2015-01-10T09:39:48Z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sflag">
    <vt:lpwstr>1420882591</vt:lpwstr>
  </property>
</Properties>
</file>