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emf" ContentType="image/x-emf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bookmarkIdSeed="2">
  <p:sldMasterIdLst>
    <p:sldMasterId id="2147483648" r:id="rId1"/>
    <p:sldMasterId id="2147483660" r:id="rId2"/>
  </p:sldMasterIdLst>
  <p:notesMasterIdLst>
    <p:notesMasterId r:id="rId14"/>
  </p:notesMasterIdLst>
  <p:handoutMasterIdLst>
    <p:handoutMasterId r:id="rId15"/>
  </p:handoutMasterIdLst>
  <p:sldIdLst>
    <p:sldId id="269" r:id="rId3"/>
    <p:sldId id="438" r:id="rId4"/>
    <p:sldId id="444" r:id="rId5"/>
    <p:sldId id="423" r:id="rId6"/>
    <p:sldId id="424" r:id="rId7"/>
    <p:sldId id="450" r:id="rId8"/>
    <p:sldId id="458" r:id="rId9"/>
    <p:sldId id="451" r:id="rId10"/>
    <p:sldId id="459" r:id="rId11"/>
    <p:sldId id="454" r:id="rId12"/>
    <p:sldId id="426" r:id="rId13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27" autoAdjust="0"/>
    <p:restoredTop sz="94015" autoAdjust="0"/>
  </p:normalViewPr>
  <p:slideViewPr>
    <p:cSldViewPr>
      <p:cViewPr>
        <p:scale>
          <a:sx n="73" d="100"/>
          <a:sy n="73" d="100"/>
        </p:scale>
        <p:origin x="-1194" y="-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2940" y="-78"/>
      </p:cViewPr>
      <p:guideLst>
        <p:guide orient="horz" pos="2923"/>
        <p:guide pos="218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p00265026\Desktop\15Jan&#20250;&#35758;&#20934;&#22791;\&#26032;&#24314;%20Microsoft%20Office%20Excel%20&#24037;&#20316;&#34920;.xlsx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p00265026\Desktop\15Jan&#20250;&#35758;&#20934;&#22791;\&#26032;&#24314;%20Microsoft%20Office%20Excel%20&#24037;&#20316;&#34920;.xlsx" TargetMode="External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zh-CN"/>
  <c:clrMapOvr bg1="lt1" tx1="dk1" bg2="lt2" tx2="dk2" accent1="accent1" accent2="accent2" accent3="accent3" accent4="accent4" accent5="accent5" accent6="accent6" hlink="hlink" folHlink="folHlink"/>
  <c:chart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Huawei</c:v>
                </c:pt>
              </c:strCache>
            </c:strRef>
          </c:tx>
          <c:cat>
            <c:numRef>
              <c:f>Sheet1!$A$2:$A$6</c:f>
              <c:numCache>
                <c:formatCode>General</c:formatCode>
                <c:ptCount val="5"/>
                <c:pt idx="0">
                  <c:v>3</c:v>
                </c:pt>
                <c:pt idx="1">
                  <c:v>9</c:v>
                </c:pt>
                <c:pt idx="2">
                  <c:v>15</c:v>
                </c:pt>
                <c:pt idx="3">
                  <c:v>21</c:v>
                </c:pt>
                <c:pt idx="4">
                  <c:v>27</c:v>
                </c:pt>
              </c:numCache>
            </c:numRef>
          </c:cat>
          <c:val>
            <c:numRef>
              <c:f>Sheet1!$B$2:$B$6</c:f>
              <c:numCache>
                <c:formatCode>General</c:formatCode>
                <c:ptCount val="5"/>
                <c:pt idx="0">
                  <c:v>51.09</c:v>
                </c:pt>
                <c:pt idx="1">
                  <c:v>51.55</c:v>
                </c:pt>
                <c:pt idx="2">
                  <c:v>51.05</c:v>
                </c:pt>
                <c:pt idx="3">
                  <c:v>51.42</c:v>
                </c:pt>
                <c:pt idx="4">
                  <c:v>51.37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LG</c:v>
                </c:pt>
              </c:strCache>
            </c:strRef>
          </c:tx>
          <c:cat>
            <c:numRef>
              <c:f>Sheet1!$A$2:$A$6</c:f>
              <c:numCache>
                <c:formatCode>General</c:formatCode>
                <c:ptCount val="5"/>
                <c:pt idx="0">
                  <c:v>3</c:v>
                </c:pt>
                <c:pt idx="1">
                  <c:v>9</c:v>
                </c:pt>
                <c:pt idx="2">
                  <c:v>15</c:v>
                </c:pt>
                <c:pt idx="3">
                  <c:v>21</c:v>
                </c:pt>
                <c:pt idx="4">
                  <c:v>27</c:v>
                </c:pt>
              </c:numCache>
            </c:numRef>
          </c:cat>
          <c:val>
            <c:numRef>
              <c:f>Sheet1!$C$2:$C$6</c:f>
              <c:numCache>
                <c:formatCode>General</c:formatCode>
                <c:ptCount val="5"/>
                <c:pt idx="0">
                  <c:v>51.05</c:v>
                </c:pt>
                <c:pt idx="1">
                  <c:v>50.97</c:v>
                </c:pt>
                <c:pt idx="2">
                  <c:v>51.11</c:v>
                </c:pt>
                <c:pt idx="3">
                  <c:v>50.7</c:v>
                </c:pt>
                <c:pt idx="4">
                  <c:v>51.1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MRVL</c:v>
                </c:pt>
              </c:strCache>
            </c:strRef>
          </c:tx>
          <c:cat>
            <c:numRef>
              <c:f>Sheet1!$A$2:$A$6</c:f>
              <c:numCache>
                <c:formatCode>General</c:formatCode>
                <c:ptCount val="5"/>
                <c:pt idx="0">
                  <c:v>3</c:v>
                </c:pt>
                <c:pt idx="1">
                  <c:v>9</c:v>
                </c:pt>
                <c:pt idx="2">
                  <c:v>15</c:v>
                </c:pt>
                <c:pt idx="3">
                  <c:v>21</c:v>
                </c:pt>
                <c:pt idx="4">
                  <c:v>27</c:v>
                </c:pt>
              </c:numCache>
            </c:numRef>
          </c:cat>
          <c:val>
            <c:numRef>
              <c:f>Sheet1!$D$2:$D$6</c:f>
              <c:numCache>
                <c:formatCode>General</c:formatCode>
                <c:ptCount val="5"/>
                <c:pt idx="0">
                  <c:v>52</c:v>
                </c:pt>
                <c:pt idx="1">
                  <c:v>52.68</c:v>
                </c:pt>
                <c:pt idx="2">
                  <c:v>52.86</c:v>
                </c:pt>
                <c:pt idx="3">
                  <c:v>52.51</c:v>
                </c:pt>
                <c:pt idx="4">
                  <c:v>52.809999999999995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NTT</c:v>
                </c:pt>
              </c:strCache>
            </c:strRef>
          </c:tx>
          <c:cat>
            <c:numRef>
              <c:f>Sheet1!$A$2:$A$6</c:f>
              <c:numCache>
                <c:formatCode>General</c:formatCode>
                <c:ptCount val="5"/>
                <c:pt idx="0">
                  <c:v>3</c:v>
                </c:pt>
                <c:pt idx="1">
                  <c:v>9</c:v>
                </c:pt>
                <c:pt idx="2">
                  <c:v>15</c:v>
                </c:pt>
                <c:pt idx="3">
                  <c:v>21</c:v>
                </c:pt>
                <c:pt idx="4">
                  <c:v>27</c:v>
                </c:pt>
              </c:numCache>
            </c:numRef>
          </c:cat>
          <c:val>
            <c:numRef>
              <c:f>Sheet1!$E$2:$E$6</c:f>
              <c:numCache>
                <c:formatCode>General</c:formatCode>
                <c:ptCount val="5"/>
                <c:pt idx="0">
                  <c:v>49.92</c:v>
                </c:pt>
                <c:pt idx="1">
                  <c:v>50.08</c:v>
                </c:pt>
                <c:pt idx="2">
                  <c:v>49.949999999999996</c:v>
                </c:pt>
                <c:pt idx="3">
                  <c:v>50.04</c:v>
                </c:pt>
                <c:pt idx="4">
                  <c:v>50.24</c:v>
                </c:pt>
              </c:numCache>
            </c:numRef>
          </c:val>
        </c:ser>
        <c:axId val="82361728"/>
        <c:axId val="82642432"/>
      </c:barChart>
      <c:catAx>
        <c:axId val="82361728"/>
        <c:scaling>
          <c:orientation val="minMax"/>
        </c:scaling>
        <c:axPos val="b"/>
        <c:numFmt formatCode="General" sourceLinked="1"/>
        <c:tickLblPos val="nextTo"/>
        <c:crossAx val="82642432"/>
        <c:crosses val="autoZero"/>
        <c:auto val="1"/>
        <c:lblAlgn val="ctr"/>
        <c:lblOffset val="100"/>
      </c:catAx>
      <c:valAx>
        <c:axId val="82642432"/>
        <c:scaling>
          <c:orientation val="minMax"/>
          <c:max val="55"/>
          <c:min val="30"/>
        </c:scaling>
        <c:axPos val="l"/>
        <c:majorGridlines/>
        <c:numFmt formatCode="General" sourceLinked="1"/>
        <c:tickLblPos val="nextTo"/>
        <c:crossAx val="82361728"/>
        <c:crosses val="autoZero"/>
        <c:crossBetween val="between"/>
      </c:valAx>
    </c:plotArea>
    <c:legend>
      <c:legendPos val="r"/>
      <c:layout/>
    </c:legend>
    <c:plotVisOnly val="1"/>
  </c:chart>
  <c:externalData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zh-CN"/>
  <c:clrMapOvr bg1="lt1" tx1="dk1" bg2="lt2" tx2="dk2" accent1="accent1" accent2="accent2" accent3="accent3" accent4="accent4" accent5="accent5" accent6="accent6" hlink="hlink" folHlink="folHlink"/>
  <c:chart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Huawei</c:v>
                </c:pt>
              </c:strCache>
            </c:strRef>
          </c:tx>
          <c:cat>
            <c:numRef>
              <c:f>Sheet1!$A$2:$A$6</c:f>
              <c:numCache>
                <c:formatCode>General</c:formatCode>
                <c:ptCount val="5"/>
                <c:pt idx="0">
                  <c:v>3</c:v>
                </c:pt>
                <c:pt idx="1">
                  <c:v>9</c:v>
                </c:pt>
                <c:pt idx="2">
                  <c:v>15</c:v>
                </c:pt>
                <c:pt idx="3">
                  <c:v>21</c:v>
                </c:pt>
                <c:pt idx="4">
                  <c:v>27</c:v>
                </c:pt>
              </c:numCache>
            </c:numRef>
          </c:cat>
          <c:val>
            <c:numRef>
              <c:f>Sheet1!$B$9:$B$13</c:f>
              <c:numCache>
                <c:formatCode>General</c:formatCode>
                <c:ptCount val="5"/>
                <c:pt idx="0">
                  <c:v>40.83</c:v>
                </c:pt>
                <c:pt idx="1">
                  <c:v>45.4</c:v>
                </c:pt>
                <c:pt idx="2">
                  <c:v>48.49</c:v>
                </c:pt>
                <c:pt idx="3">
                  <c:v>43.290000000000013</c:v>
                </c:pt>
                <c:pt idx="4">
                  <c:v>44.06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LG</c:v>
                </c:pt>
              </c:strCache>
            </c:strRef>
          </c:tx>
          <c:cat>
            <c:numRef>
              <c:f>Sheet1!$A$2:$A$6</c:f>
              <c:numCache>
                <c:formatCode>General</c:formatCode>
                <c:ptCount val="5"/>
                <c:pt idx="0">
                  <c:v>3</c:v>
                </c:pt>
                <c:pt idx="1">
                  <c:v>9</c:v>
                </c:pt>
                <c:pt idx="2">
                  <c:v>15</c:v>
                </c:pt>
                <c:pt idx="3">
                  <c:v>21</c:v>
                </c:pt>
                <c:pt idx="4">
                  <c:v>27</c:v>
                </c:pt>
              </c:numCache>
            </c:numRef>
          </c:cat>
          <c:val>
            <c:numRef>
              <c:f>Sheet1!$C$9:$C$13</c:f>
              <c:numCache>
                <c:formatCode>General</c:formatCode>
                <c:ptCount val="5"/>
                <c:pt idx="0">
                  <c:v>36.83</c:v>
                </c:pt>
                <c:pt idx="1">
                  <c:v>39.86</c:v>
                </c:pt>
                <c:pt idx="2">
                  <c:v>48.949999999999996</c:v>
                </c:pt>
                <c:pt idx="3">
                  <c:v>42</c:v>
                </c:pt>
                <c:pt idx="4">
                  <c:v>39.01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MRVL</c:v>
                </c:pt>
              </c:strCache>
            </c:strRef>
          </c:tx>
          <c:cat>
            <c:numRef>
              <c:f>Sheet1!$A$2:$A$6</c:f>
              <c:numCache>
                <c:formatCode>General</c:formatCode>
                <c:ptCount val="5"/>
                <c:pt idx="0">
                  <c:v>3</c:v>
                </c:pt>
                <c:pt idx="1">
                  <c:v>9</c:v>
                </c:pt>
                <c:pt idx="2">
                  <c:v>15</c:v>
                </c:pt>
                <c:pt idx="3">
                  <c:v>21</c:v>
                </c:pt>
                <c:pt idx="4">
                  <c:v>27</c:v>
                </c:pt>
              </c:numCache>
            </c:numRef>
          </c:cat>
          <c:val>
            <c:numRef>
              <c:f>Sheet1!$D$9:$D$13</c:f>
              <c:numCache>
                <c:formatCode>General</c:formatCode>
                <c:ptCount val="5"/>
                <c:pt idx="0">
                  <c:v>37.74</c:v>
                </c:pt>
                <c:pt idx="1">
                  <c:v>41.15</c:v>
                </c:pt>
                <c:pt idx="2">
                  <c:v>51.52</c:v>
                </c:pt>
                <c:pt idx="3">
                  <c:v>46.6</c:v>
                </c:pt>
                <c:pt idx="4">
                  <c:v>44.83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NTT</c:v>
                </c:pt>
              </c:strCache>
            </c:strRef>
          </c:tx>
          <c:cat>
            <c:numRef>
              <c:f>Sheet1!$A$2:$A$6</c:f>
              <c:numCache>
                <c:formatCode>General</c:formatCode>
                <c:ptCount val="5"/>
                <c:pt idx="0">
                  <c:v>3</c:v>
                </c:pt>
                <c:pt idx="1">
                  <c:v>9</c:v>
                </c:pt>
                <c:pt idx="2">
                  <c:v>15</c:v>
                </c:pt>
                <c:pt idx="3">
                  <c:v>21</c:v>
                </c:pt>
                <c:pt idx="4">
                  <c:v>27</c:v>
                </c:pt>
              </c:numCache>
            </c:numRef>
          </c:cat>
          <c:val>
            <c:numRef>
              <c:f>Sheet1!$E$9:$E$13</c:f>
              <c:numCache>
                <c:formatCode>General</c:formatCode>
                <c:ptCount val="5"/>
                <c:pt idx="0">
                  <c:v>42.790000000000013</c:v>
                </c:pt>
                <c:pt idx="1">
                  <c:v>44.86</c:v>
                </c:pt>
                <c:pt idx="2">
                  <c:v>48.92</c:v>
                </c:pt>
                <c:pt idx="3">
                  <c:v>40.4</c:v>
                </c:pt>
                <c:pt idx="4">
                  <c:v>42.21</c:v>
                </c:pt>
              </c:numCache>
            </c:numRef>
          </c:val>
        </c:ser>
        <c:axId val="84044032"/>
        <c:axId val="80879616"/>
      </c:barChart>
      <c:catAx>
        <c:axId val="84044032"/>
        <c:scaling>
          <c:orientation val="minMax"/>
        </c:scaling>
        <c:axPos val="b"/>
        <c:numFmt formatCode="General" sourceLinked="1"/>
        <c:tickLblPos val="nextTo"/>
        <c:crossAx val="80879616"/>
        <c:crosses val="autoZero"/>
        <c:auto val="1"/>
        <c:lblAlgn val="ctr"/>
        <c:lblOffset val="100"/>
      </c:catAx>
      <c:valAx>
        <c:axId val="80879616"/>
        <c:scaling>
          <c:orientation val="minMax"/>
          <c:max val="55"/>
          <c:min val="10"/>
        </c:scaling>
        <c:axPos val="l"/>
        <c:majorGridlines/>
        <c:numFmt formatCode="General" sourceLinked="1"/>
        <c:tickLblPos val="nextTo"/>
        <c:crossAx val="84044032"/>
        <c:crosses val="autoZero"/>
        <c:crossBetween val="between"/>
      </c:valAx>
    </c:plotArea>
    <c:legend>
      <c:legendPos val="r"/>
      <c:layout/>
    </c:legend>
    <c:plotVisOnly val="1"/>
  </c:chart>
  <c:externalData r:id="rId2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doc.: IEEE 802.11-yy/xxxxr1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altLang="zh-CN" smtClean="0"/>
              <a:t>Sept 2014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doc.: IEEE 802.11-yy/xxxxr1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altLang="zh-CN" smtClean="0"/>
              <a:t>Sept 2014</a:t>
            </a:r>
            <a:endParaRPr lang="en-US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802.11-yy/xxxxr1</a:t>
            </a:r>
            <a:endParaRPr lang="en-US" dirty="0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Sept 2014</a:t>
            </a:r>
            <a:endParaRPr lang="en-US" dirty="0" smtClean="0"/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dirty="0" smtClean="0"/>
              <a:t>John Doe, Some Company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dirty="0" smtClean="0">
                <a:cs typeface="Arial" charset="0"/>
              </a:rPr>
              <a:t>Page </a:t>
            </a:r>
            <a:fld id="{B376B859-F927-4FFC-938A-1E85F81B0C78}" type="slidenum">
              <a:rPr lang="en-US" smtClean="0">
                <a:cs typeface="Arial" charset="0"/>
              </a:rPr>
              <a:pPr/>
              <a:t>1</a:t>
            </a:fld>
            <a:endParaRPr lang="en-US" dirty="0" smtClean="0">
              <a:cs typeface="Arial" charset="0"/>
            </a:endParaRPr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18022282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802.11-yy/xxxxr1</a:t>
            </a:r>
            <a:endParaRPr lang="en-US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Sept 2014</a:t>
            </a:r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802.11-yy/xxxxr1</a:t>
            </a:r>
            <a:endParaRPr lang="en-US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Sept 2014</a:t>
            </a:r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5539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Jan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HUAWEI-LG-MRVL-NTT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5539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Jan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HUAWEI-LG-MRVL-NTT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Jan 2015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HUAWEI-LG-MRVL-NTT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Jan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HUAWEI-LG-MRVL-NTT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B8102-1C59-4682-B359-B7C4630A8D0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703422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Jan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HUAWEI-LG-MRVL-NTT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B8102-1C59-4682-B359-B7C4630A8D0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915949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Jan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HUAWEI-LG-MRVL-NTT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B8102-1C59-4682-B359-B7C4630A8D0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587314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Jan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HUAWEI-LG-MRVL-NTT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B8102-1C59-4682-B359-B7C4630A8D0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272733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Jan 2015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HUAWEI-LG-MRVL-NTT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B8102-1C59-4682-B359-B7C4630A8D0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0160530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Jan 2015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HUAWEI-LG-MRVL-NTT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B8102-1C59-4682-B359-B7C4630A8D0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5055147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Jan 2015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HUAWEI-LG-MRVL-NTT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B8102-1C59-4682-B359-B7C4630A8D0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7387946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Jan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HUAWEI-LG-MRVL-NTT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B8102-1C59-4682-B359-B7C4630A8D0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926897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55390" cy="276999"/>
          </a:xfrm>
        </p:spPr>
        <p:txBody>
          <a:bodyPr/>
          <a:lstStyle/>
          <a:p>
            <a:pPr>
              <a:defRPr/>
            </a:pPr>
            <a:r>
              <a:rPr lang="en-US" altLang="zh-CN" smtClean="0"/>
              <a:t>Jan 2015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7231065" y="6475413"/>
            <a:ext cx="1312860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HUAWEI-LG-MRVL-NTT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Jan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HUAWEI-LG-MRVL-NTT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B8102-1C59-4682-B359-B7C4630A8D0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4328248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Jan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HUAWEI-LG-MRVL-NTT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B8102-1C59-4682-B359-B7C4630A8D0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7775089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Jan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HUAWEI-LG-MRVL-NTT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B8102-1C59-4682-B359-B7C4630A8D0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701561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5539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Jan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065956" y="6475413"/>
            <a:ext cx="1477969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HUAWEI-LG-MRVL-NTT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5539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Jan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HUAWEI-LG-MRVL-NTT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5539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Jan 2015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HUAWEI-LG-MRVL-NTT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5539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Jan 2015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HUAWEI-LG-MRVL-NTT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5539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Jan 2015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HUAWEI-LG-MRVL-NTT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5539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Jan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HUAWEI-LG-MRVL-NTT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5539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Jan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HUAWEI-LG-MRVL-NTT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87844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altLang="zh-CN" smtClean="0"/>
              <a:t>Jan 2015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4075" y="6475413"/>
            <a:ext cx="131286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HUAWEI-LG-MRVL-NTT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doc.: IEEE </a:t>
            </a:r>
            <a:r>
              <a:rPr lang="en-US" sz="1800" b="1" dirty="0" smtClean="0">
                <a:cs typeface="+mn-cs"/>
              </a:rPr>
              <a:t>802.11-15/0051r1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zh-CN" smtClean="0"/>
              <a:t>Jan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HUAWEI-LG-MRVL-NTT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9B8102-1C59-4682-B359-B7C4630A8D0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917689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__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066800"/>
          </a:xfrm>
        </p:spPr>
        <p:txBody>
          <a:bodyPr/>
          <a:lstStyle/>
          <a:p>
            <a:r>
              <a:rPr lang="en-US" dirty="0" smtClean="0"/>
              <a:t>Box5 Calibration Results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</a:t>
            </a:r>
            <a:r>
              <a:rPr lang="en-US" sz="2000" smtClean="0"/>
              <a:t>:</a:t>
            </a:r>
            <a:r>
              <a:rPr lang="en-US" sz="2000" b="0" smtClean="0"/>
              <a:t> 2015-01-12</a:t>
            </a:r>
            <a:endParaRPr lang="en-US" sz="2000" b="0" dirty="0" smtClean="0"/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533400" y="2133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55390" cy="276999"/>
          </a:xfrm>
        </p:spPr>
        <p:txBody>
          <a:bodyPr/>
          <a:lstStyle/>
          <a:p>
            <a:pPr>
              <a:defRPr/>
            </a:pPr>
            <a:r>
              <a:rPr lang="en-US" altLang="zh-CN" smtClean="0"/>
              <a:t>Jan 2015</a:t>
            </a:r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33919" y="6475413"/>
            <a:ext cx="1776681" cy="153987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HUAWEI-LG-MRVL-NTT</a:t>
            </a:r>
            <a:endParaRPr lang="en-US" dirty="0"/>
          </a:p>
        </p:txBody>
      </p:sp>
      <p:graphicFrame>
        <p:nvGraphicFramePr>
          <p:cNvPr id="1967" name="Object 943"/>
          <p:cNvGraphicFramePr>
            <a:graphicFrameLocks noChangeAspect="1"/>
          </p:cNvGraphicFramePr>
          <p:nvPr/>
        </p:nvGraphicFramePr>
        <p:xfrm>
          <a:off x="1295400" y="2667000"/>
          <a:ext cx="7327900" cy="3810000"/>
        </p:xfrm>
        <a:graphic>
          <a:graphicData uri="http://schemas.openxmlformats.org/presentationml/2006/ole">
            <p:oleObj spid="_x0000_s1967" name="Document" r:id="rId4" imgW="10336930" imgH="5874250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Summary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b="0" dirty="0" smtClean="0"/>
              <a:t>1-BSS DL-only and UL-only results from four companies showed similar trend and aligned within a acceptable range.</a:t>
            </a:r>
          </a:p>
          <a:p>
            <a:r>
              <a:rPr lang="en-US" altLang="zh-CN" b="0" dirty="0" smtClean="0"/>
              <a:t>Next we will continue to minimize the difference in UL-only case and align our 3-BSS results.</a:t>
            </a:r>
          </a:p>
          <a:p>
            <a:r>
              <a:rPr lang="en-US" altLang="zh-CN" b="0" dirty="0" smtClean="0"/>
              <a:t>We welcome more companies to join the calibration.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Jan 2015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33919" y="6475413"/>
            <a:ext cx="1776681" cy="153987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HUAWEI-LG-MRVL-NTT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Reference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altLang="ko-KR" sz="2000" b="0" dirty="0" smtClean="0"/>
              <a:t>[1] 11-14/</a:t>
            </a:r>
            <a:r>
              <a:rPr lang="en-US" altLang="ko-KR" sz="2000" b="0" smtClean="0"/>
              <a:t>1523r4 </a:t>
            </a:r>
            <a:r>
              <a:rPr lang="en-US" altLang="ko-KR" sz="2000" b="0" dirty="0" smtClean="0"/>
              <a:t>Offline Discussion Minutes of SLS Calibration</a:t>
            </a:r>
          </a:p>
          <a:p>
            <a:pPr>
              <a:buNone/>
            </a:pPr>
            <a:r>
              <a:rPr lang="en-US" altLang="zh-CN" sz="2000" b="0" dirty="0" smtClean="0"/>
              <a:t>[2] 11-09/0451r16 </a:t>
            </a:r>
            <a:r>
              <a:rPr lang="en-GB" altLang="zh-CN" sz="2000" b="0" dirty="0" err="1" smtClean="0"/>
              <a:t>TGac</a:t>
            </a:r>
            <a:r>
              <a:rPr lang="en-GB" altLang="zh-CN" sz="2000" b="0" dirty="0" smtClean="0"/>
              <a:t> Functional Requirements and Evaluation Methodology</a:t>
            </a:r>
            <a:endParaRPr lang="en-US" altLang="ko-KR" sz="2000" b="0" dirty="0" smtClean="0"/>
          </a:p>
          <a:p>
            <a:pPr>
              <a:buNone/>
            </a:pPr>
            <a:r>
              <a:rPr lang="en-US" altLang="zh-CN" sz="2000" b="0" dirty="0" smtClean="0">
                <a:ea typeface="宋体" charset="-122"/>
              </a:rPr>
              <a:t>[3] 11-14/0571r6 Evaluation Methodology</a:t>
            </a:r>
          </a:p>
          <a:p>
            <a:pPr>
              <a:buNone/>
            </a:pPr>
            <a:r>
              <a:rPr lang="en-US" altLang="zh-CN" sz="2000" b="0" dirty="0" smtClean="0"/>
              <a:t>[4] 11-14/1176r0 PHY Abstraction Tables for 11ax System Level Simulation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Jan 2015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33919" y="6475413"/>
            <a:ext cx="1776681" cy="153987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HUAWEI-LG-MRVL-NTT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Abstract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itchFamily="2" charset="2"/>
              <a:buChar char="n"/>
            </a:pPr>
            <a:r>
              <a:rPr lang="en-US" altLang="zh-CN" b="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This presentation shows the aligned Box5 results of the simplest one-BSS case got individually by four companies based on the agreements in [1].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Jan 2015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33919" y="6475413"/>
            <a:ext cx="1776681" cy="153987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HUAWEI-LG-MRVL-NTT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2800" dirty="0" smtClean="0"/>
              <a:t>Calibration Scenario - 11ac Scenario 6 [2]</a:t>
            </a:r>
            <a:endParaRPr lang="zh-CN" altLang="en-US" sz="2800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Jan 2015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pic>
        <p:nvPicPr>
          <p:cNvPr id="7" name="图片 6"/>
          <p:cNvPicPr/>
          <p:nvPr/>
        </p:nvPicPr>
        <p:blipFill>
          <a:blip r:embed="rId2" cstate="print"/>
          <a:srcRect l="7692" t="10417" r="7692" b="11546"/>
          <a:stretch>
            <a:fillRect/>
          </a:stretch>
        </p:blipFill>
        <p:spPr bwMode="auto">
          <a:xfrm>
            <a:off x="457200" y="1905000"/>
            <a:ext cx="4991100" cy="307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8" name="表格 7"/>
          <p:cNvGraphicFramePr>
            <a:graphicFrameLocks noGrp="1"/>
          </p:cNvGraphicFramePr>
          <p:nvPr/>
        </p:nvGraphicFramePr>
        <p:xfrm>
          <a:off x="762000" y="5181600"/>
          <a:ext cx="1371600" cy="571500"/>
        </p:xfrm>
        <a:graphic>
          <a:graphicData uri="http://schemas.openxmlformats.org/drawingml/2006/table">
            <a:tbl>
              <a:tblPr/>
              <a:tblGrid>
                <a:gridCol w="685800"/>
                <a:gridCol w="68580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AP A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(0,0)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AP B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(40,20)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AP C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(-40,-20)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表格 8"/>
          <p:cNvGraphicFramePr>
            <a:graphicFrameLocks noGrp="1"/>
          </p:cNvGraphicFramePr>
          <p:nvPr/>
        </p:nvGraphicFramePr>
        <p:xfrm>
          <a:off x="2514600" y="5181600"/>
          <a:ext cx="1841500" cy="952500"/>
        </p:xfrm>
        <a:graphic>
          <a:graphicData uri="http://schemas.openxmlformats.org/drawingml/2006/table">
            <a:tbl>
              <a:tblPr/>
              <a:tblGrid>
                <a:gridCol w="698500"/>
                <a:gridCol w="114300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(7.5+xb, ‑9.5+yb)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(7+xb, -7.5+yb)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STA15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(3+xb, -0.5+yb)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(-6.5+xb, -3+yb)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STA27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(‑6+xb, 2.5+yb)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0" name="表格 9"/>
          <p:cNvGraphicFramePr>
            <a:graphicFrameLocks noGrp="1"/>
          </p:cNvGraphicFramePr>
          <p:nvPr/>
        </p:nvGraphicFramePr>
        <p:xfrm>
          <a:off x="4648200" y="5181600"/>
          <a:ext cx="1841500" cy="952500"/>
        </p:xfrm>
        <a:graphic>
          <a:graphicData uri="http://schemas.openxmlformats.org/drawingml/2006/table">
            <a:tbl>
              <a:tblPr/>
              <a:tblGrid>
                <a:gridCol w="685800"/>
                <a:gridCol w="115570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(-5.5+xc,4.5+yc)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STA12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(7+xc,7+yc)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STA18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(10+xc,0.5+yc)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STA24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(3+xc,2.5+yc)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STA30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(9.5+xc,3.5+yc)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1" name="表格 10"/>
          <p:cNvGraphicFramePr>
            <a:graphicFrameLocks noGrp="1"/>
          </p:cNvGraphicFramePr>
          <p:nvPr/>
        </p:nvGraphicFramePr>
        <p:xfrm>
          <a:off x="6705600" y="2286000"/>
          <a:ext cx="1371600" cy="3810000"/>
        </p:xfrm>
        <a:graphic>
          <a:graphicData uri="http://schemas.openxmlformats.org/drawingml/2006/table">
            <a:tbl>
              <a:tblPr/>
              <a:tblGrid>
                <a:gridCol w="685800"/>
                <a:gridCol w="68580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(5,-9.5)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(3.5,7.5)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(-4.5,0.5)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(-1.5,6)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(-9,-5)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(-8.5,8.5)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STA10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(-3,0.5)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STA11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(-0.5,8)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STA13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(-4,-4)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STA14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(7.5,-1)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STA16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(8,-6)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STA17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(0,-7.5)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STA19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(-2.5,-4.5)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STA20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(0.5,-2)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STA22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(0,-4.5)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STA23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(-1.5,7)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STA25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(3.5,-5)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STA26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(9,9.5)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STA28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(-8,-5.5)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STA29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(1.5,3.5)</a:t>
                      </a:r>
                      <a:endParaRPr lang="en-US" altLang="zh-CN" sz="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5562600" y="1905000"/>
            <a:ext cx="2514600" cy="27699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zh-CN" b="1" dirty="0" smtClean="0">
                <a:solidFill>
                  <a:schemeClr val="bg1"/>
                </a:solidFill>
              </a:rPr>
              <a:t>Fixed Location and Association</a:t>
            </a:r>
            <a:endParaRPr lang="zh-CN" altLang="en-US" b="1" dirty="0">
              <a:solidFill>
                <a:schemeClr val="bg1"/>
              </a:solidFill>
            </a:endParaRPr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33919" y="6475413"/>
            <a:ext cx="1776681" cy="153987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HUAWEI-LG-MRVL-NTT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PHY Parameters</a:t>
            </a:r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55390" cy="276999"/>
          </a:xfrm>
        </p:spPr>
        <p:txBody>
          <a:bodyPr/>
          <a:lstStyle/>
          <a:p>
            <a:pPr>
              <a:defRPr/>
            </a:pPr>
            <a:r>
              <a:rPr lang="en-US" altLang="zh-CN" smtClean="0"/>
              <a:t>Jan 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761930585"/>
              </p:ext>
            </p:extLst>
          </p:nvPr>
        </p:nvGraphicFramePr>
        <p:xfrm>
          <a:off x="771525" y="1676400"/>
          <a:ext cx="7381875" cy="44881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43200"/>
                <a:gridCol w="4638675"/>
              </a:tblGrid>
              <a:tr h="94710"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PHY parameters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11622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BW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All BSSs </a:t>
                      </a:r>
                      <a:r>
                        <a:rPr lang="en-US" sz="1100" dirty="0" smtClean="0">
                          <a:effectLst/>
                        </a:rPr>
                        <a:t>at 5GHz  </a:t>
                      </a:r>
                      <a:r>
                        <a:rPr lang="en-GB" sz="1100" dirty="0" smtClean="0">
                          <a:effectLst/>
                        </a:rPr>
                        <a:t>[</a:t>
                      </a:r>
                      <a:r>
                        <a:rPr lang="en-US" sz="1100" dirty="0" smtClean="0">
                          <a:effectLst/>
                        </a:rPr>
                        <a:t>80 MHz,</a:t>
                      </a:r>
                      <a:r>
                        <a:rPr lang="en-US" sz="1100" baseline="0" dirty="0" smtClean="0">
                          <a:effectLst/>
                        </a:rPr>
                        <a:t> no dynamic bandwidth</a:t>
                      </a:r>
                      <a:r>
                        <a:rPr lang="en-GB" sz="1100" dirty="0" smtClean="0">
                          <a:effectLst/>
                        </a:rPr>
                        <a:t>] 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11622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Channel model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err="1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TGac</a:t>
                      </a: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D </a:t>
                      </a:r>
                      <a:r>
                        <a:rPr lang="en-US" altLang="zh-CN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NLOS</a:t>
                      </a:r>
                      <a:r>
                        <a:rPr lang="en-US" altLang="zh-CN" sz="11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altLang="zh-CN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per link</a:t>
                      </a:r>
                    </a:p>
                  </a:txBody>
                  <a:tcPr marL="68580" marR="68580" marT="0" marB="0" anchor="ctr"/>
                </a:tc>
              </a:tr>
              <a:tr h="111622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Shadow fading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err="1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iid</a:t>
                      </a:r>
                      <a:r>
                        <a:rPr lang="en-US" altLang="zh-CN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log-normal shadowing (5 dB standard deviation)  per link</a:t>
                      </a:r>
                    </a:p>
                  </a:txBody>
                  <a:tcPr marL="68580" marR="68580" marT="0" marB="0" anchor="ctr"/>
                </a:tc>
              </a:tr>
              <a:tr h="111622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Data Preamble Type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effectLst/>
                        </a:rPr>
                        <a:t>[5GHz</a:t>
                      </a:r>
                      <a:r>
                        <a:rPr lang="en-GB" sz="1000" dirty="0">
                          <a:effectLst/>
                        </a:rPr>
                        <a:t>, 11ac</a:t>
                      </a:r>
                      <a:r>
                        <a:rPr lang="en-GB" sz="1000" dirty="0" smtClean="0">
                          <a:effectLst/>
                        </a:rPr>
                        <a:t>],</a:t>
                      </a:r>
                      <a:r>
                        <a:rPr lang="en-US" altLang="zh-CN" sz="10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altLang="zh-CN" sz="1000" baseline="0" dirty="0" smtClean="0">
                          <a:effectLst/>
                          <a:latin typeface="Times New Roman" panose="02020603050405020304" pitchFamily="18" charset="0"/>
                        </a:rPr>
                        <a:t>d</a:t>
                      </a:r>
                      <a:r>
                        <a:rPr lang="en-US" altLang="zh-CN" sz="10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uration is considered.</a:t>
                      </a:r>
                      <a:endParaRPr lang="en-US" altLang="zh-CN" sz="10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11622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STA TX Power 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</a:rPr>
                        <a:t>15 </a:t>
                      </a:r>
                      <a:r>
                        <a:rPr lang="en-GB" sz="1100" dirty="0" err="1">
                          <a:effectLst/>
                        </a:rPr>
                        <a:t>dBm</a:t>
                      </a:r>
                      <a:r>
                        <a:rPr lang="en-GB" sz="1100" dirty="0">
                          <a:effectLst/>
                        </a:rPr>
                        <a:t> per antenna</a:t>
                      </a:r>
                      <a:r>
                        <a:rPr lang="en-GB" sz="8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11622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AP TX Power 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</a:rPr>
                        <a:t>20 </a:t>
                      </a:r>
                      <a:r>
                        <a:rPr lang="en-GB" sz="1100" dirty="0" err="1">
                          <a:effectLst/>
                        </a:rPr>
                        <a:t>dBm</a:t>
                      </a:r>
                      <a:r>
                        <a:rPr lang="en-GB" sz="1100" dirty="0">
                          <a:effectLst/>
                        </a:rPr>
                        <a:t> </a:t>
                      </a:r>
                      <a:r>
                        <a:rPr lang="en-GB" sz="800" dirty="0">
                          <a:effectLst/>
                        </a:rPr>
                        <a:t> </a:t>
                      </a:r>
                      <a:r>
                        <a:rPr lang="en-GB" sz="1100" dirty="0">
                          <a:effectLst/>
                        </a:rPr>
                        <a:t>per antenna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11622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AP  </a:t>
                      </a:r>
                      <a:r>
                        <a:rPr lang="en-GB" sz="1100" dirty="0" smtClean="0">
                          <a:effectLst/>
                        </a:rPr>
                        <a:t>number </a:t>
                      </a:r>
                      <a:r>
                        <a:rPr lang="en-GB" sz="1100" dirty="0">
                          <a:effectLst/>
                        </a:rPr>
                        <a:t>of </a:t>
                      </a:r>
                      <a:r>
                        <a:rPr lang="en-GB" sz="1100" dirty="0" smtClean="0">
                          <a:effectLst/>
                        </a:rPr>
                        <a:t>TX/RX </a:t>
                      </a:r>
                      <a:r>
                        <a:rPr lang="en-GB" sz="1100" dirty="0">
                          <a:effectLst/>
                        </a:rPr>
                        <a:t>antennas 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</a:rPr>
                        <a:t>1/1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11622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STA </a:t>
                      </a:r>
                      <a:r>
                        <a:rPr lang="en-GB" sz="1100" dirty="0" smtClean="0">
                          <a:effectLst/>
                        </a:rPr>
                        <a:t>number </a:t>
                      </a:r>
                      <a:r>
                        <a:rPr lang="en-GB" sz="1100" dirty="0">
                          <a:effectLst/>
                        </a:rPr>
                        <a:t>of TX </a:t>
                      </a:r>
                      <a:r>
                        <a:rPr lang="en-GB" sz="1100" dirty="0" smtClean="0">
                          <a:effectLst/>
                        </a:rPr>
                        <a:t>/RX</a:t>
                      </a:r>
                      <a:r>
                        <a:rPr lang="en-GB" sz="1100" baseline="0" dirty="0" smtClean="0">
                          <a:effectLst/>
                        </a:rPr>
                        <a:t> </a:t>
                      </a:r>
                      <a:r>
                        <a:rPr lang="en-GB" sz="1100" dirty="0" smtClean="0">
                          <a:effectLst/>
                        </a:rPr>
                        <a:t>antennas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51610" algn="ctr"/>
                        </a:tabLst>
                      </a:pPr>
                      <a:r>
                        <a:rPr lang="en-GB" sz="1100" dirty="0" smtClean="0">
                          <a:effectLst/>
                        </a:rPr>
                        <a:t>1/1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11622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AP antenna gain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51610" algn="ctr"/>
                        </a:tabLst>
                      </a:pPr>
                      <a:r>
                        <a:rPr lang="en-GB" sz="1100" dirty="0" smtClean="0">
                          <a:effectLst/>
                        </a:rPr>
                        <a:t>0 </a:t>
                      </a:r>
                      <a:r>
                        <a:rPr lang="en-GB" sz="1100" dirty="0" err="1" smtClean="0">
                          <a:effectLst/>
                        </a:rPr>
                        <a:t>dBi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11622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STA antenna gain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51610" algn="ctr"/>
                        </a:tabLst>
                      </a:pPr>
                      <a:r>
                        <a:rPr lang="en-GB" sz="1100" dirty="0" smtClean="0">
                          <a:effectLst/>
                        </a:rPr>
                        <a:t>-2</a:t>
                      </a:r>
                      <a:r>
                        <a:rPr lang="en-GB" sz="1100" baseline="0" dirty="0" smtClean="0">
                          <a:effectLst/>
                        </a:rPr>
                        <a:t> </a:t>
                      </a:r>
                      <a:r>
                        <a:rPr lang="en-GB" sz="1100" dirty="0" err="1" smtClean="0">
                          <a:effectLst/>
                        </a:rPr>
                        <a:t>dBi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11622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Noise Figure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51610" algn="ctr"/>
                        </a:tabLst>
                      </a:pPr>
                      <a:r>
                        <a:rPr lang="en-GB" sz="1100" dirty="0">
                          <a:effectLst/>
                        </a:rPr>
                        <a:t>7dB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11622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CCA threshold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451610" algn="ctr"/>
                        </a:tabLst>
                        <a:defRPr/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-70dBm/80MHz (measured  after </a:t>
                      </a:r>
                      <a:r>
                        <a:rPr lang="en-US" sz="11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large-scale fading</a:t>
                      </a: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)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11622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Rx sensitivity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451610" algn="ctr"/>
                        </a:tabLst>
                        <a:defRPr/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-82dBm/80MHz (a packet with lower</a:t>
                      </a:r>
                      <a:r>
                        <a:rPr lang="en-US" sz="11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100" baseline="0" dirty="0" err="1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rx</a:t>
                      </a:r>
                      <a:r>
                        <a:rPr lang="en-US" sz="11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power is dropped)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11622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Link Adaption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51610" algn="ctr"/>
                        </a:tabLst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Fixed MCS =7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11622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Channel estimation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51610" algn="ctr"/>
                        </a:tabLst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ideal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11622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PHY</a:t>
                      </a:r>
                      <a:r>
                        <a:rPr lang="en-US" sz="11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abstraction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451610" algn="ctr"/>
                        </a:tabLst>
                        <a:defRPr/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RBIR, </a:t>
                      </a:r>
                      <a:r>
                        <a:rPr lang="en-US" altLang="zh-CN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BCC [3</a:t>
                      </a:r>
                      <a:r>
                        <a:rPr lang="en-US" altLang="zh-CN" sz="11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 4</a:t>
                      </a:r>
                      <a:r>
                        <a:rPr lang="en-US" altLang="zh-CN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]</a:t>
                      </a:r>
                    </a:p>
                  </a:txBody>
                  <a:tcPr marL="68580" marR="68580" marT="0" marB="0" anchor="ctr"/>
                </a:tc>
              </a:tr>
              <a:tr h="111622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Channel</a:t>
                      </a:r>
                      <a:r>
                        <a:rPr lang="en-US" sz="11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correlation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51610" algn="ctr"/>
                        </a:tabLst>
                      </a:pPr>
                      <a:r>
                        <a:rPr lang="en-US" altLang="zh-CN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Same as defined in the</a:t>
                      </a:r>
                      <a:r>
                        <a:rPr lang="en-US" altLang="zh-CN" sz="11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 used channel model</a:t>
                      </a:r>
                      <a:endParaRPr lang="en-US" altLang="zh-CN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33919" y="6475413"/>
            <a:ext cx="1776681" cy="153987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HUAWEI-LG-MRVL-NTT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880590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MAC Parameters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685800" y="2767241"/>
            <a:ext cx="24237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r>
              <a:rPr kumimoji="0" lang="en-GB" alt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hlinkClick r:id=""/>
              </a:rPr>
              <a:t>[</a:t>
            </a:r>
            <a:endParaRPr kumimoji="0" lang="en-GB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567506586"/>
              </p:ext>
            </p:extLst>
          </p:nvPr>
        </p:nvGraphicFramePr>
        <p:xfrm>
          <a:off x="762000" y="1981200"/>
          <a:ext cx="7772400" cy="30861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57400"/>
                <a:gridCol w="5715000"/>
              </a:tblGrid>
              <a:tr h="0">
                <a:tc gridSpan="2">
                  <a:txBody>
                    <a:bodyPr/>
                    <a:lstStyle/>
                    <a:p>
                      <a:pPr marL="457200" marR="0" lvl="1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MAC parameters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Access </a:t>
                      </a:r>
                      <a:r>
                        <a:rPr lang="en-US" sz="1100" dirty="0" smtClean="0">
                          <a:effectLst/>
                        </a:rPr>
                        <a:t>protocol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effectLst/>
                        </a:rPr>
                        <a:t>[</a:t>
                      </a:r>
                      <a:r>
                        <a:rPr lang="en-US" sz="1100" dirty="0" smtClean="0">
                          <a:effectLst/>
                        </a:rPr>
                        <a:t>EDCA, </a:t>
                      </a:r>
                      <a:r>
                        <a:rPr lang="en-US" altLang="zh-CN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AC_BE</a:t>
                      </a:r>
                      <a:r>
                        <a:rPr lang="en-US" altLang="zh-CN" sz="11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100" dirty="0" smtClean="0">
                          <a:effectLst/>
                        </a:rPr>
                        <a:t> </a:t>
                      </a:r>
                      <a:r>
                        <a:rPr lang="en-US" sz="1100" dirty="0">
                          <a:effectLst/>
                        </a:rPr>
                        <a:t>with default parameters</a:t>
                      </a:r>
                      <a:r>
                        <a:rPr lang="en-US" sz="1100" dirty="0" smtClean="0">
                          <a:effectLst/>
                        </a:rPr>
                        <a:t>]  </a:t>
                      </a:r>
                      <a:r>
                        <a:rPr lang="en-US" sz="1100" dirty="0" smtClean="0">
                          <a:solidFill>
                            <a:schemeClr val="tx1"/>
                          </a:solidFill>
                          <a:effectLst/>
                        </a:rPr>
                        <a:t>[</a:t>
                      </a:r>
                      <a:r>
                        <a:rPr lang="en-US" sz="1100" dirty="0" err="1" smtClean="0">
                          <a:solidFill>
                            <a:schemeClr val="tx1"/>
                          </a:solidFill>
                          <a:effectLst/>
                        </a:rPr>
                        <a:t>CWmin</a:t>
                      </a:r>
                      <a:r>
                        <a:rPr lang="en-US" sz="110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effectLst/>
                        </a:rPr>
                        <a:t> = 15, </a:t>
                      </a:r>
                      <a:r>
                        <a:rPr lang="en-US" sz="1100" baseline="0" dirty="0" err="1" smtClean="0">
                          <a:solidFill>
                            <a:schemeClr val="tx1"/>
                          </a:solidFill>
                          <a:effectLst/>
                        </a:rPr>
                        <a:t>CWmax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effectLst/>
                        </a:rPr>
                        <a:t> = 1023, </a:t>
                      </a:r>
                      <a:r>
                        <a:rPr lang="en-US" sz="1100" baseline="0" dirty="0" err="1" smtClean="0">
                          <a:solidFill>
                            <a:schemeClr val="tx1"/>
                          </a:solidFill>
                          <a:effectLst/>
                        </a:rPr>
                        <a:t>AIFSn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effectLst/>
                        </a:rPr>
                        <a:t>=3 ]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Queue length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 single queue for each traffic link is set inside AP/STA sized of 2000 packets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Traffic type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UDP CBR with rate 10^8bps 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MPDU size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1540 Bytes (</a:t>
                      </a:r>
                      <a:r>
                        <a:rPr lang="en-US" sz="11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1472 Data + 28 IP header + 40 MAC header)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2829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Aggregation 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[A-MPDU / max aggregation size / BA window size, No  A-MSDU, with immediate BA</a:t>
                      </a:r>
                      <a:r>
                        <a:rPr lang="en-US" sz="1100" dirty="0" smtClean="0">
                          <a:effectLst/>
                        </a:rPr>
                        <a:t>],</a:t>
                      </a:r>
                      <a:r>
                        <a:rPr lang="en-US" sz="1100" baseline="0" dirty="0" smtClean="0">
                          <a:effectLst/>
                        </a:rPr>
                        <a:t> Max aggregation: 64 MPDUs with 4-byte MPDU delimiter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Max number of retries 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10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Beacon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Disabled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bg1"/>
                          </a:solidFill>
                          <a:effectLst/>
                        </a:rPr>
                        <a:t>RTS/CTS</a:t>
                      </a:r>
                      <a:endParaRPr lang="en-US" sz="1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OFF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Traffic</a:t>
                      </a:r>
                      <a:r>
                        <a:rPr lang="en-US" sz="11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direction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lvl="1">
                        <a:buFont typeface="Arial" pitchFamily="34" charset="0"/>
                        <a:buNone/>
                      </a:pPr>
                      <a:r>
                        <a:rPr lang="en-US" altLang="zh-CN" sz="1100" dirty="0" smtClean="0"/>
                        <a:t>DL Only,</a:t>
                      </a:r>
                      <a:r>
                        <a:rPr lang="en-US" altLang="zh-CN" sz="1100" baseline="0" dirty="0" smtClean="0"/>
                        <a:t> U</a:t>
                      </a:r>
                      <a:r>
                        <a:rPr lang="en-US" altLang="zh-CN" sz="1100" dirty="0" smtClean="0"/>
                        <a:t>L only</a:t>
                      </a: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Throughput</a:t>
                      </a:r>
                      <a:r>
                        <a:rPr lang="en-US" sz="11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metric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Histogram of per</a:t>
                      </a:r>
                      <a:r>
                        <a:rPr lang="en-US" sz="11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non-AP STA throughput (received bits/overall simulation time)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55390" cy="276999"/>
          </a:xfrm>
        </p:spPr>
        <p:txBody>
          <a:bodyPr/>
          <a:lstStyle/>
          <a:p>
            <a:pPr>
              <a:defRPr/>
            </a:pPr>
            <a:r>
              <a:rPr lang="en-US" altLang="zh-CN" smtClean="0"/>
              <a:t>Jan 2015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838200" y="5410200"/>
            <a:ext cx="7772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 smtClean="0"/>
              <a:t>*Please refer to [1] for more info about how to model these parameters. </a:t>
            </a:r>
            <a:endParaRPr lang="zh-CN" altLang="en-US" sz="1400" dirty="0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33919" y="6475413"/>
            <a:ext cx="1776681" cy="153987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HUAWEI-LG-MRVL-NTT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948570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Traffic Flow Model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Jan 2015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graphicFrame>
        <p:nvGraphicFramePr>
          <p:cNvPr id="7" name="表格 6"/>
          <p:cNvGraphicFramePr>
            <a:graphicFrameLocks noGrp="1"/>
          </p:cNvGraphicFramePr>
          <p:nvPr/>
        </p:nvGraphicFramePr>
        <p:xfrm>
          <a:off x="914400" y="2362200"/>
          <a:ext cx="7391400" cy="3536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31900"/>
                <a:gridCol w="1231900"/>
                <a:gridCol w="1231900"/>
                <a:gridCol w="1231900"/>
                <a:gridCol w="1231900"/>
                <a:gridCol w="1231900"/>
              </a:tblGrid>
              <a:tr h="217488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STA</a:t>
                      </a:r>
                      <a:endParaRPr lang="zh-CN" alt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DL</a:t>
                      </a:r>
                      <a:endParaRPr lang="zh-CN" alt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UL</a:t>
                      </a:r>
                      <a:endParaRPr lang="zh-CN" alt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STA</a:t>
                      </a:r>
                      <a:endParaRPr lang="zh-CN" alt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DL</a:t>
                      </a:r>
                      <a:endParaRPr lang="zh-CN" alt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UL</a:t>
                      </a:r>
                      <a:endParaRPr lang="zh-CN" altLang="en-US" dirty="0"/>
                    </a:p>
                  </a:txBody>
                  <a:tcPr marL="0" marR="0" marT="0" marB="0" anchor="ctr"/>
                </a:tc>
              </a:tr>
              <a:tr h="2174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70C0"/>
                          </a:solidFill>
                          <a:latin typeface="Times New Roman"/>
                        </a:rPr>
                        <a:t>STA1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70C0"/>
                          </a:solidFill>
                          <a:latin typeface="Times New Roman"/>
                        </a:rPr>
                        <a:t>STA23</a:t>
                      </a:r>
                      <a:endParaRPr lang="en-US" sz="1200" b="0" i="0" u="none" strike="noStrike" dirty="0">
                        <a:solidFill>
                          <a:srgbClr val="0070C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rgbClr val="FF0000"/>
                          </a:solidFill>
                        </a:rPr>
                        <a:t>n</a:t>
                      </a:r>
                      <a:endParaRPr lang="zh-CN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</a:tr>
              <a:tr h="2174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70C0"/>
                          </a:solidFill>
                          <a:latin typeface="Times New Roman"/>
                        </a:rPr>
                        <a:t>STA2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70C0"/>
                          </a:solidFill>
                          <a:latin typeface="Times New Roman"/>
                        </a:rPr>
                        <a:t>STA25</a:t>
                      </a:r>
                      <a:endParaRPr lang="en-US" sz="1200" b="0" i="0" u="none" strike="noStrike" dirty="0">
                        <a:solidFill>
                          <a:srgbClr val="0070C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</a:tr>
              <a:tr h="2174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70C0"/>
                          </a:solidFill>
                          <a:latin typeface="Times New Roman"/>
                        </a:rPr>
                        <a:t>STA4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70C0"/>
                          </a:solidFill>
                          <a:latin typeface="Times New Roman"/>
                        </a:rPr>
                        <a:t>STA26</a:t>
                      </a:r>
                      <a:endParaRPr lang="en-US" sz="1200" b="0" i="0" u="none" strike="noStrike" dirty="0">
                        <a:solidFill>
                          <a:srgbClr val="0070C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</a:tr>
              <a:tr h="2174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70C0"/>
                          </a:solidFill>
                          <a:latin typeface="Times New Roman"/>
                        </a:rPr>
                        <a:t>STA5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70C0"/>
                          </a:solidFill>
                          <a:latin typeface="Times New Roman"/>
                        </a:rPr>
                        <a:t>STA28</a:t>
                      </a:r>
                      <a:endParaRPr lang="en-US" sz="1200" b="0" i="0" u="none" strike="noStrike" dirty="0">
                        <a:solidFill>
                          <a:srgbClr val="0070C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</a:tr>
              <a:tr h="2174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70C0"/>
                          </a:solidFill>
                          <a:latin typeface="Times New Roman"/>
                        </a:rPr>
                        <a:t>STA7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70C0"/>
                          </a:solidFill>
                          <a:latin typeface="Times New Roman"/>
                        </a:rPr>
                        <a:t>STA29</a:t>
                      </a:r>
                      <a:endParaRPr lang="en-US" sz="1200" b="0" i="0" u="none" strike="noStrike" dirty="0">
                        <a:solidFill>
                          <a:srgbClr val="0070C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</a:tr>
              <a:tr h="2174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70C0"/>
                          </a:solidFill>
                          <a:latin typeface="Times New Roman"/>
                        </a:rPr>
                        <a:t>STA8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chemeClr val="tx1"/>
                          </a:solidFill>
                        </a:rPr>
                        <a:t>y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/>
                </a:tc>
              </a:tr>
              <a:tr h="2174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70C0"/>
                          </a:solidFill>
                          <a:latin typeface="Times New Roman"/>
                        </a:rPr>
                        <a:t>STA10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rgbClr val="FF0000"/>
                          </a:solidFill>
                        </a:rPr>
                        <a:t>n</a:t>
                      </a:r>
                      <a:endParaRPr lang="zh-CN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rgbClr val="FF0000"/>
                          </a:solidFill>
                        </a:rPr>
                        <a:t>n</a:t>
                      </a:r>
                      <a:endParaRPr lang="zh-CN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/>
                </a:tc>
              </a:tr>
              <a:tr h="2174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70C0"/>
                          </a:solidFill>
                          <a:latin typeface="Times New Roman"/>
                        </a:rPr>
                        <a:t>STA11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rgbClr val="FF0000"/>
                          </a:solidFill>
                        </a:rPr>
                        <a:t>n</a:t>
                      </a:r>
                      <a:endParaRPr lang="zh-CN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STA15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rgbClr val="FF0000"/>
                          </a:solidFill>
                        </a:rPr>
                        <a:t>n</a:t>
                      </a:r>
                      <a:endParaRPr lang="zh-CN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/>
                </a:tc>
              </a:tr>
              <a:tr h="2174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70C0"/>
                          </a:solidFill>
                          <a:latin typeface="Times New Roman"/>
                        </a:rPr>
                        <a:t>STA13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rgbClr val="FF0000"/>
                          </a:solidFill>
                        </a:rPr>
                        <a:t>n</a:t>
                      </a:r>
                      <a:endParaRPr lang="zh-CN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STA21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rgbClr val="FF0000"/>
                          </a:solidFill>
                        </a:rPr>
                        <a:t>n</a:t>
                      </a:r>
                      <a:endParaRPr lang="zh-CN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</a:tr>
              <a:tr h="2174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70C0"/>
                          </a:solidFill>
                          <a:latin typeface="Times New Roman"/>
                        </a:rPr>
                        <a:t>STA14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rgbClr val="FF0000"/>
                          </a:solidFill>
                        </a:rPr>
                        <a:t>n</a:t>
                      </a:r>
                      <a:endParaRPr lang="zh-CN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STA27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</a:tr>
              <a:tr h="2174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70C0"/>
                          </a:solidFill>
                          <a:latin typeface="Times New Roman"/>
                        </a:rPr>
                        <a:t>STA16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rgbClr val="FF0000"/>
                          </a:solidFill>
                        </a:rPr>
                        <a:t>n</a:t>
                      </a:r>
                      <a:endParaRPr lang="zh-CN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C00000"/>
                          </a:solidFill>
                          <a:latin typeface="Times New Roman"/>
                        </a:rPr>
                        <a:t>STA6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</a:tr>
              <a:tr h="2174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70C0"/>
                          </a:solidFill>
                          <a:latin typeface="Times New Roman"/>
                        </a:rPr>
                        <a:t>STA17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rgbClr val="FF0000"/>
                          </a:solidFill>
                        </a:rPr>
                        <a:t>n</a:t>
                      </a:r>
                      <a:endParaRPr lang="zh-CN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C00000"/>
                          </a:solidFill>
                          <a:latin typeface="Times New Roman"/>
                        </a:rPr>
                        <a:t>STA12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rgbClr val="FF0000"/>
                          </a:solidFill>
                        </a:rPr>
                        <a:t>n</a:t>
                      </a:r>
                      <a:endParaRPr lang="zh-CN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/>
                </a:tc>
              </a:tr>
              <a:tr h="2174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70C0"/>
                          </a:solidFill>
                          <a:latin typeface="Times New Roman"/>
                        </a:rPr>
                        <a:t>STA19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rgbClr val="FF0000"/>
                          </a:solidFill>
                        </a:rPr>
                        <a:t>n</a:t>
                      </a:r>
                      <a:endParaRPr lang="zh-CN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C00000"/>
                          </a:solidFill>
                          <a:latin typeface="Times New Roman"/>
                        </a:rPr>
                        <a:t>STA18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rgbClr val="FF0000"/>
                          </a:solidFill>
                        </a:rPr>
                        <a:t>n</a:t>
                      </a:r>
                      <a:endParaRPr lang="zh-CN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/>
                </a:tc>
              </a:tr>
              <a:tr h="2174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70C0"/>
                          </a:solidFill>
                          <a:latin typeface="Times New Roman"/>
                        </a:rPr>
                        <a:t>STA20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rgbClr val="FF0000"/>
                          </a:solidFill>
                        </a:rPr>
                        <a:t>n</a:t>
                      </a:r>
                      <a:endParaRPr lang="zh-CN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C00000"/>
                          </a:solidFill>
                          <a:latin typeface="Times New Roman"/>
                        </a:rPr>
                        <a:t>STA24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rgbClr val="FF0000"/>
                          </a:solidFill>
                        </a:rPr>
                        <a:t>n</a:t>
                      </a:r>
                      <a:endParaRPr lang="zh-CN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</a:tr>
              <a:tr h="2174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70C0"/>
                          </a:solidFill>
                          <a:latin typeface="Times New Roman"/>
                        </a:rPr>
                        <a:t>STA22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rgbClr val="FF0000"/>
                          </a:solidFill>
                        </a:rPr>
                        <a:t>n</a:t>
                      </a:r>
                      <a:endParaRPr lang="zh-CN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C00000"/>
                          </a:solidFill>
                          <a:latin typeface="Times New Roman"/>
                        </a:rPr>
                        <a:t>STA30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914400" y="6200001"/>
            <a:ext cx="7391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“y” means having DL/UL traffic flow; “no” means not having DL/UL traffic flow</a:t>
            </a:r>
            <a:endParaRPr lang="zh-CN" altLang="en-US" dirty="0"/>
          </a:p>
        </p:txBody>
      </p:sp>
      <p:sp>
        <p:nvSpPr>
          <p:cNvPr id="9" name="内容占位符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pPr lvl="0"/>
            <a:r>
              <a:rPr lang="en-US" altLang="zh-CN" dirty="0" smtClean="0"/>
              <a:t>DL/UL traffic assigned for each STA [2]</a:t>
            </a:r>
          </a:p>
          <a:p>
            <a:pPr lvl="2">
              <a:buNone/>
            </a:pPr>
            <a:endParaRPr lang="en-US" altLang="zh-CN" dirty="0" smtClean="0"/>
          </a:p>
          <a:p>
            <a:pPr>
              <a:buNone/>
            </a:pPr>
            <a:endParaRPr lang="zh-CN" alt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33919" y="6475413"/>
            <a:ext cx="1776681" cy="153987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HUAWEI-LG-MRVL-NTT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One BSS Test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Upright corner BSS B (STAs 3, 9 ,15, 21, 27)</a:t>
            </a:r>
          </a:p>
          <a:p>
            <a:pPr lvl="1"/>
            <a:r>
              <a:rPr lang="en-US" altLang="zh-CN" dirty="0" smtClean="0"/>
              <a:t>DL only &amp; UL only (STA rate in Mbps)</a:t>
            </a:r>
          </a:p>
          <a:p>
            <a:pPr lvl="1"/>
            <a:r>
              <a:rPr lang="en-US" altLang="zh-CN" dirty="0" smtClean="0"/>
              <a:t>The same traffic is attached to each STA</a:t>
            </a:r>
          </a:p>
          <a:p>
            <a:pPr lvl="1">
              <a:buNone/>
            </a:pPr>
            <a:endParaRPr lang="en-US" altLang="zh-CN" dirty="0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Jan 2015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pic>
        <p:nvPicPr>
          <p:cNvPr id="7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0400" y="3505200"/>
            <a:ext cx="2543175" cy="2543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33919" y="6475413"/>
            <a:ext cx="1776681" cy="153987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HUAWEI-LG-MRVL-NTT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DL only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Jan 2015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graphicFrame>
        <p:nvGraphicFramePr>
          <p:cNvPr id="34" name="图表 33"/>
          <p:cNvGraphicFramePr/>
          <p:nvPr/>
        </p:nvGraphicFramePr>
        <p:xfrm>
          <a:off x="1828800" y="2209800"/>
          <a:ext cx="5791200" cy="3276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6" name="TextBox 35"/>
          <p:cNvSpPr txBox="1"/>
          <p:nvPr/>
        </p:nvSpPr>
        <p:spPr>
          <a:xfrm>
            <a:off x="838200" y="5562600"/>
            <a:ext cx="7696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b="1" dirty="0" smtClean="0"/>
              <a:t>DL case is well aligned</a:t>
            </a:r>
          </a:p>
          <a:p>
            <a:pPr>
              <a:buFont typeface="Arial" pitchFamily="34" charset="0"/>
              <a:buChar char="•"/>
            </a:pPr>
            <a:r>
              <a:rPr lang="en-US" altLang="zh-CN" sz="1600" dirty="0" smtClean="0"/>
              <a:t> Each STA has almost equal rate (MCS 7 is supported by each AP-&gt;STA link) </a:t>
            </a:r>
            <a:endParaRPr lang="zh-CN" altLang="en-US" sz="1600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33919" y="6475413"/>
            <a:ext cx="1776681" cy="153987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HUAWEI-LG-MRVL-NTT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UL only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Jan 2015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graphicFrame>
        <p:nvGraphicFramePr>
          <p:cNvPr id="8" name="图表 7"/>
          <p:cNvGraphicFramePr/>
          <p:nvPr/>
        </p:nvGraphicFramePr>
        <p:xfrm>
          <a:off x="1676400" y="2057400"/>
          <a:ext cx="5791200" cy="3276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762000" y="5430560"/>
            <a:ext cx="76962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b="1" dirty="0" smtClean="0"/>
              <a:t>UL case is also align but not as well as the DL case</a:t>
            </a:r>
          </a:p>
          <a:p>
            <a:pPr>
              <a:buFont typeface="Arial" pitchFamily="34" charset="0"/>
              <a:buChar char="•"/>
            </a:pPr>
            <a:r>
              <a:rPr lang="en-US" altLang="zh-CN" sz="1400" dirty="0" smtClean="0"/>
              <a:t> STA rate is related to its distance from AP</a:t>
            </a: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33919" y="6475413"/>
            <a:ext cx="1776681" cy="153987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HUAWEI-LG-MRVL-NTT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204071</TotalTime>
  <Words>896</Words>
  <Application>Microsoft Office PowerPoint</Application>
  <PresentationFormat>全屏显示(4:3)</PresentationFormat>
  <Paragraphs>296</Paragraphs>
  <Slides>11</Slides>
  <Notes>3</Notes>
  <HiddenSlides>0</HiddenSlides>
  <MMClips>0</MMClips>
  <ScaleCrop>false</ScaleCrop>
  <HeadingPairs>
    <vt:vector size="6" baseType="variant">
      <vt:variant>
        <vt:lpstr>主题</vt:lpstr>
      </vt:variant>
      <vt:variant>
        <vt:i4>2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4" baseType="lpstr">
      <vt:lpstr>802-11-Submission</vt:lpstr>
      <vt:lpstr>Custom Design</vt:lpstr>
      <vt:lpstr>Document</vt:lpstr>
      <vt:lpstr>Box5 Calibration Results</vt:lpstr>
      <vt:lpstr>Abstract</vt:lpstr>
      <vt:lpstr>Calibration Scenario - 11ac Scenario 6 [2]</vt:lpstr>
      <vt:lpstr>PHY Parameters</vt:lpstr>
      <vt:lpstr>MAC Parameters</vt:lpstr>
      <vt:lpstr>Traffic Flow Model</vt:lpstr>
      <vt:lpstr>One BSS Test</vt:lpstr>
      <vt:lpstr>DL only</vt:lpstr>
      <vt:lpstr>UL only</vt:lpstr>
      <vt:lpstr>Summary</vt:lpstr>
      <vt:lpstr>Reference</vt:lpstr>
    </vt:vector>
  </TitlesOfParts>
  <Company>AT&amp;T Labs Research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Ron Porat</dc:creator>
  <cp:lastModifiedBy>Jiyong Pang</cp:lastModifiedBy>
  <cp:revision>1814</cp:revision>
  <cp:lastPrinted>1998-02-10T13:28:06Z</cp:lastPrinted>
  <dcterms:created xsi:type="dcterms:W3CDTF">2007-05-21T21:00:37Z</dcterms:created>
  <dcterms:modified xsi:type="dcterms:W3CDTF">2015-01-12T23:08:05Z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_new_ms_pID_72543">
    <vt:lpwstr>(3)1U4Otie3kZTxUtU2goa1a0brF6lt3mNj4vqHKlB6ns5Y7WaO5XotSemrDz4KZDdLFKia5CvO
PhfJ7fMqf/Toud8biQg8KuTtMvEkrXm1fIUok33A1N1sPDT9pdyenp7suGfR2L7MzEh9Jxnb
foIEX7gq0T4wAtoJMQMIoknEKvTN3LlQhRFRRGyQHWH4JEIoM1SAIM8psDWhssVOML+LrqWV
r5yIFXIsl2U4HbszWz</vt:lpwstr>
  </property>
  <property fmtid="{D5CDD505-2E9C-101B-9397-08002B2CF9AE}" pid="4" name="_new_ms_pID_725431">
    <vt:lpwstr>zLEst65lQr9snV4kGg8hxNPHQIhVaWndRzft60ejEPsU2j0QgZnmM5
Qf+I2m4AtjQXnaL0oooatf2OMKwY86A93v7I4tCVvrS+Jg+SZiwGw0aqA/Il3dRouuywi2ZT
ng0PiDjy8bmuEgOQ4TEgglxKVad86RDgu4T2xgZlVeDdUoeYqhl/WjhFkNleHh/BtyQbszhU
iqFzRZs7+0bG6RYxWk5Azg3VpJWBPr/fAnze</vt:lpwstr>
  </property>
  <property fmtid="{D5CDD505-2E9C-101B-9397-08002B2CF9AE}" pid="5" name="_new_ms_pID_725432">
    <vt:lpwstr>gDe2hc0noiauPBaBkg52smEFREdBNZsNZYrE
eXRpKMH+scBEAxy52/4HGDAbjJTShQ==</vt:lpwstr>
  </property>
  <property fmtid="{D5CDD505-2E9C-101B-9397-08002B2CF9AE}" pid="6" name="sflag">
    <vt:lpwstr>1421102712</vt:lpwstr>
  </property>
</Properties>
</file>