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69" r:id="rId3"/>
    <p:sldId id="438" r:id="rId4"/>
    <p:sldId id="444" r:id="rId5"/>
    <p:sldId id="423" r:id="rId6"/>
    <p:sldId id="424" r:id="rId7"/>
    <p:sldId id="450" r:id="rId8"/>
    <p:sldId id="458" r:id="rId9"/>
    <p:sldId id="451" r:id="rId10"/>
    <p:sldId id="459" r:id="rId11"/>
    <p:sldId id="454" r:id="rId12"/>
    <p:sldId id="426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015" autoAdjust="0"/>
  </p:normalViewPr>
  <p:slideViewPr>
    <p:cSldViewPr>
      <p:cViewPr>
        <p:scale>
          <a:sx n="73" d="100"/>
          <a:sy n="73" d="100"/>
        </p:scale>
        <p:origin x="-119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00265026\Desktop\15Jan&#20250;&#35758;&#20934;&#22791;\&#26032;&#24314;%20Microsoft%20Office%20Excel%20&#24037;&#20316;&#34920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00265026\Desktop\15Jan&#20250;&#35758;&#20934;&#22791;\&#26032;&#24314;%20Microsoft%20Office%20Excel%20&#24037;&#20316;&#34920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Huawei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51.09</c:v>
                </c:pt>
                <c:pt idx="1">
                  <c:v>51.55</c:v>
                </c:pt>
                <c:pt idx="2">
                  <c:v>51.05</c:v>
                </c:pt>
                <c:pt idx="3">
                  <c:v>51.42</c:v>
                </c:pt>
                <c:pt idx="4">
                  <c:v>51.37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51.05</c:v>
                </c:pt>
                <c:pt idx="1">
                  <c:v>50.97</c:v>
                </c:pt>
                <c:pt idx="2">
                  <c:v>51.11</c:v>
                </c:pt>
                <c:pt idx="3">
                  <c:v>50.7</c:v>
                </c:pt>
                <c:pt idx="4">
                  <c:v>51.1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MRVL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52</c:v>
                </c:pt>
                <c:pt idx="1">
                  <c:v>52.68</c:v>
                </c:pt>
                <c:pt idx="2">
                  <c:v>52.86</c:v>
                </c:pt>
                <c:pt idx="3">
                  <c:v>52.51</c:v>
                </c:pt>
                <c:pt idx="4">
                  <c:v>52.809999999999995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NTT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49.92</c:v>
                </c:pt>
                <c:pt idx="1">
                  <c:v>50.08</c:v>
                </c:pt>
                <c:pt idx="2">
                  <c:v>49.949999999999996</c:v>
                </c:pt>
                <c:pt idx="3">
                  <c:v>50.04</c:v>
                </c:pt>
                <c:pt idx="4">
                  <c:v>50.24</c:v>
                </c:pt>
              </c:numCache>
            </c:numRef>
          </c:val>
        </c:ser>
        <c:axId val="151171456"/>
        <c:axId val="151172992"/>
      </c:barChart>
      <c:catAx>
        <c:axId val="151171456"/>
        <c:scaling>
          <c:orientation val="minMax"/>
        </c:scaling>
        <c:axPos val="b"/>
        <c:numFmt formatCode="General" sourceLinked="1"/>
        <c:tickLblPos val="nextTo"/>
        <c:crossAx val="151172992"/>
        <c:crosses val="autoZero"/>
        <c:auto val="1"/>
        <c:lblAlgn val="ctr"/>
        <c:lblOffset val="100"/>
      </c:catAx>
      <c:valAx>
        <c:axId val="151172992"/>
        <c:scaling>
          <c:orientation val="minMax"/>
          <c:max val="55"/>
          <c:min val="30"/>
        </c:scaling>
        <c:axPos val="l"/>
        <c:majorGridlines/>
        <c:numFmt formatCode="General" sourceLinked="1"/>
        <c:tickLblPos val="nextTo"/>
        <c:crossAx val="151171456"/>
        <c:crosses val="autoZero"/>
        <c:crossBetween val="between"/>
      </c:valAx>
    </c:plotArea>
    <c:legend>
      <c:legendPos val="r"/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Huawei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Sheet1!$B$9:$B$13</c:f>
              <c:numCache>
                <c:formatCode>General</c:formatCode>
                <c:ptCount val="5"/>
                <c:pt idx="0">
                  <c:v>40.83</c:v>
                </c:pt>
                <c:pt idx="1">
                  <c:v>45.4</c:v>
                </c:pt>
                <c:pt idx="2">
                  <c:v>48.49</c:v>
                </c:pt>
                <c:pt idx="3">
                  <c:v>43.290000000000013</c:v>
                </c:pt>
                <c:pt idx="4">
                  <c:v>44.06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Sheet1!$C$9:$C$13</c:f>
              <c:numCache>
                <c:formatCode>General</c:formatCode>
                <c:ptCount val="5"/>
                <c:pt idx="0">
                  <c:v>36.83</c:v>
                </c:pt>
                <c:pt idx="1">
                  <c:v>39.86</c:v>
                </c:pt>
                <c:pt idx="2">
                  <c:v>48.949999999999996</c:v>
                </c:pt>
                <c:pt idx="3">
                  <c:v>42</c:v>
                </c:pt>
                <c:pt idx="4">
                  <c:v>39.01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MRVL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Sheet1!$D$9:$D$13</c:f>
              <c:numCache>
                <c:formatCode>General</c:formatCode>
                <c:ptCount val="5"/>
                <c:pt idx="0">
                  <c:v>37.74</c:v>
                </c:pt>
                <c:pt idx="1">
                  <c:v>41.15</c:v>
                </c:pt>
                <c:pt idx="2">
                  <c:v>51.52</c:v>
                </c:pt>
                <c:pt idx="3">
                  <c:v>46.6</c:v>
                </c:pt>
                <c:pt idx="4">
                  <c:v>44.83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NTT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Sheet1!$E$9:$E$13</c:f>
              <c:numCache>
                <c:formatCode>General</c:formatCode>
                <c:ptCount val="5"/>
                <c:pt idx="0">
                  <c:v>42.790000000000013</c:v>
                </c:pt>
                <c:pt idx="1">
                  <c:v>44.86</c:v>
                </c:pt>
                <c:pt idx="2">
                  <c:v>48.92</c:v>
                </c:pt>
                <c:pt idx="3">
                  <c:v>40.4</c:v>
                </c:pt>
                <c:pt idx="4">
                  <c:v>42.21</c:v>
                </c:pt>
              </c:numCache>
            </c:numRef>
          </c:val>
        </c:ser>
        <c:axId val="45912064"/>
        <c:axId val="45913600"/>
      </c:barChart>
      <c:catAx>
        <c:axId val="45912064"/>
        <c:scaling>
          <c:orientation val="minMax"/>
        </c:scaling>
        <c:axPos val="b"/>
        <c:numFmt formatCode="General" sourceLinked="1"/>
        <c:tickLblPos val="nextTo"/>
        <c:crossAx val="45913600"/>
        <c:crosses val="autoZero"/>
        <c:auto val="1"/>
        <c:lblAlgn val="ctr"/>
        <c:lblOffset val="100"/>
      </c:catAx>
      <c:valAx>
        <c:axId val="45913600"/>
        <c:scaling>
          <c:orientation val="minMax"/>
          <c:max val="55"/>
          <c:min val="10"/>
        </c:scaling>
        <c:axPos val="l"/>
        <c:majorGridlines/>
        <c:numFmt formatCode="General" sourceLinked="1"/>
        <c:tickLblPos val="nextTo"/>
        <c:crossAx val="45912064"/>
        <c:crosses val="autoZero"/>
        <c:crossBetween val="between"/>
      </c:valAx>
    </c:plotArea>
    <c:legend>
      <c:legendPos val="r"/>
      <c:layout/>
    </c:legend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222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802.11-15/0051r0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Box5 Calibration Results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2015-01-12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  <p:graphicFrame>
        <p:nvGraphicFramePr>
          <p:cNvPr id="1967" name="Object 943"/>
          <p:cNvGraphicFramePr>
            <a:graphicFrameLocks noChangeAspect="1"/>
          </p:cNvGraphicFramePr>
          <p:nvPr/>
        </p:nvGraphicFramePr>
        <p:xfrm>
          <a:off x="1295400" y="2667000"/>
          <a:ext cx="7327900" cy="3810000"/>
        </p:xfrm>
        <a:graphic>
          <a:graphicData uri="http://schemas.openxmlformats.org/presentationml/2006/ole">
            <p:oleObj spid="_x0000_s1967" name="Document" r:id="rId4" imgW="10336930" imgH="587425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1-BSS DL-only and UL-only results from four companies showed similar trend and aligned within a acceptable range.</a:t>
            </a:r>
          </a:p>
          <a:p>
            <a:r>
              <a:rPr lang="en-US" altLang="zh-CN" b="0" dirty="0" smtClean="0"/>
              <a:t>Next we will continue to minimize the difference in UL-only case and align our 3-BSS results.</a:t>
            </a:r>
          </a:p>
          <a:p>
            <a:r>
              <a:rPr lang="en-US" altLang="zh-CN" b="0" dirty="0" smtClean="0"/>
              <a:t>We welcome more companies to join the calibration.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ko-KR" sz="2000" b="0" dirty="0" smtClean="0"/>
              <a:t>[1] 11-14/</a:t>
            </a:r>
            <a:r>
              <a:rPr lang="en-US" altLang="ko-KR" sz="2000" b="0" dirty="0" smtClean="0"/>
              <a:t>1523r3 Offline Discussion Minutes of SLS Calibration</a:t>
            </a:r>
          </a:p>
          <a:p>
            <a:pPr>
              <a:buNone/>
            </a:pPr>
            <a:r>
              <a:rPr lang="en-US" altLang="zh-CN" sz="2000" b="0" dirty="0" smtClean="0"/>
              <a:t>[2] 11-09/0451r16 </a:t>
            </a:r>
            <a:r>
              <a:rPr lang="en-GB" altLang="zh-CN" sz="2000" b="0" dirty="0" err="1" smtClean="0"/>
              <a:t>TGac</a:t>
            </a:r>
            <a:r>
              <a:rPr lang="en-GB" altLang="zh-CN" sz="2000" b="0" dirty="0" smtClean="0"/>
              <a:t> Functional Requirements and Evaluation Methodology</a:t>
            </a:r>
            <a:endParaRPr lang="en-US" altLang="ko-KR" sz="2000" b="0" dirty="0" smtClean="0"/>
          </a:p>
          <a:p>
            <a:pPr>
              <a:buNone/>
            </a:pPr>
            <a:r>
              <a:rPr lang="en-US" altLang="zh-CN" sz="2000" b="0" dirty="0" smtClean="0">
                <a:ea typeface="宋体" charset="-122"/>
              </a:rPr>
              <a:t>[3</a:t>
            </a:r>
            <a:r>
              <a:rPr lang="en-US" altLang="zh-CN" sz="2000" b="0" smtClean="0">
                <a:ea typeface="宋体" charset="-122"/>
              </a:rPr>
              <a:t>] </a:t>
            </a:r>
            <a:r>
              <a:rPr lang="en-US" altLang="zh-CN" sz="2000" b="0" smtClean="0">
                <a:ea typeface="宋体" charset="-122"/>
              </a:rPr>
              <a:t>11-14/0571r6 </a:t>
            </a:r>
            <a:r>
              <a:rPr lang="en-US" altLang="zh-CN" sz="2000" b="0" dirty="0" smtClean="0">
                <a:ea typeface="宋体" charset="-122"/>
              </a:rPr>
              <a:t>Evaluation Methodology</a:t>
            </a:r>
          </a:p>
          <a:p>
            <a:pPr>
              <a:buNone/>
            </a:pPr>
            <a:r>
              <a:rPr lang="en-US" altLang="zh-CN" sz="2000" b="0" dirty="0" smtClean="0"/>
              <a:t>[4] 11-14/1176r0 PHY Abstraction Tables for 11ax System Level Simulation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presentation shows the aligned Box5 results of the simplest one-BSS case got individually by four companies based on the agreements in [1].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Calibration Scenario - 11ac Scenario 6 [2]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19050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62000" y="51816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5146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482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705600" y="22860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62600" y="1905000"/>
            <a:ext cx="251460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PHY Parameters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1930585"/>
              </p:ext>
            </p:extLst>
          </p:nvPr>
        </p:nvGraphicFramePr>
        <p:xfrm>
          <a:off x="771525" y="1676400"/>
          <a:ext cx="7381875" cy="448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38675"/>
              </a:tblGrid>
              <a:tr h="947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-70dBm/80MHz (measured  after 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-82dBm/80MHz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[3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4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Same as defined in the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used channel model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805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MAC Parameters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85800" y="2767241"/>
            <a:ext cx="24237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"/>
              </a:rPr>
              <a:t>[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7506586"/>
              </p:ext>
            </p:extLst>
          </p:nvPr>
        </p:nvGraphicFramePr>
        <p:xfrm>
          <a:off x="762000" y="1981200"/>
          <a:ext cx="7772400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7150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Access </a:t>
                      </a:r>
                      <a:r>
                        <a:rPr lang="en-US" sz="1100" dirty="0" smtClean="0">
                          <a:effectLst/>
                        </a:rPr>
                        <a:t>protocol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EDCA,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with default parameters</a:t>
                      </a:r>
                      <a:r>
                        <a:rPr lang="en-US" sz="1100" dirty="0" smtClean="0">
                          <a:effectLst/>
                        </a:rPr>
                        <a:t>]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AIFSn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=3 ]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queue for each traffic link is set inside AP/STA sized of 2000 packets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1540 Bytes (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Aggregation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100" dirty="0" smtClean="0">
                          <a:effectLst/>
                        </a:rPr>
                        <a:t>],</a:t>
                      </a:r>
                      <a:r>
                        <a:rPr lang="en-US" sz="1100" baseline="0" dirty="0" smtClean="0">
                          <a:effectLst/>
                        </a:rPr>
                        <a:t> Max aggregation: 64 MPDUs with 4-byte MPDU delimiter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 number of retries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DL Only,</a:t>
                      </a:r>
                      <a:r>
                        <a:rPr lang="en-US" altLang="zh-CN" sz="1100" baseline="0" dirty="0" smtClean="0"/>
                        <a:t> U</a:t>
                      </a:r>
                      <a:r>
                        <a:rPr lang="en-US" altLang="zh-CN" sz="1100" dirty="0" smtClean="0"/>
                        <a:t>L only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Histogram of per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54102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*Please refer to [1] for more info about how to model these parameters. </a:t>
            </a:r>
            <a:endParaRPr lang="zh-CN" altLang="en-US" sz="1400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85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Traffic Flow Model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14400" y="2362200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6200001"/>
            <a:ext cx="739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“y” means having DL/UL traffic flow; “no” means not having DL/UL traffic flow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0"/>
            <a:r>
              <a:rPr lang="en-US" altLang="zh-CN" dirty="0" smtClean="0"/>
              <a:t>DL/UL traffic assigned for each STA [2]</a:t>
            </a:r>
          </a:p>
          <a:p>
            <a:pPr lvl="2"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BSS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Upright corner BSS B (STAs 3, 9 ,15, 21, 27)</a:t>
            </a:r>
          </a:p>
          <a:p>
            <a:pPr lvl="1"/>
            <a:r>
              <a:rPr lang="en-US" altLang="zh-CN" dirty="0" smtClean="0"/>
              <a:t>DL only &amp; UL only (STA rate in Mbps)</a:t>
            </a:r>
          </a:p>
          <a:p>
            <a:pPr lvl="1"/>
            <a:r>
              <a:rPr lang="en-US" altLang="zh-CN" dirty="0" smtClean="0"/>
              <a:t>The same traffic is attached to each STA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505200"/>
            <a:ext cx="25431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only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34" name="图表 33"/>
          <p:cNvGraphicFramePr/>
          <p:nvPr/>
        </p:nvGraphicFramePr>
        <p:xfrm>
          <a:off x="1828800" y="2209800"/>
          <a:ext cx="5791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838200" y="55626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DL case is well aligned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dirty="0" smtClean="0"/>
              <a:t> Each STA has almost equal rate (MCS 7 is supported by each AP-&gt;STA link) </a:t>
            </a:r>
            <a:endParaRPr lang="zh-CN" altLang="en-US" sz="16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only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图表 7"/>
          <p:cNvGraphicFramePr/>
          <p:nvPr/>
        </p:nvGraphicFramePr>
        <p:xfrm>
          <a:off x="1676400" y="2057400"/>
          <a:ext cx="5791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" y="5430560"/>
            <a:ext cx="7696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UL case is also align but not as well as the DL case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/>
              <a:t> STA rate is related to its distance from AP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919" y="6475413"/>
            <a:ext cx="1776681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HUAWEI-LG-MRVL-NTT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204071</TotalTime>
  <Words>896</Words>
  <Application>Microsoft Office PowerPoint</Application>
  <PresentationFormat>全屏显示(4:3)</PresentationFormat>
  <Paragraphs>296</Paragraphs>
  <Slides>11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802-11-Submission</vt:lpstr>
      <vt:lpstr>Custom Design</vt:lpstr>
      <vt:lpstr>Document</vt:lpstr>
      <vt:lpstr>Box5 Calibration Results</vt:lpstr>
      <vt:lpstr>Abstract</vt:lpstr>
      <vt:lpstr>Calibration Scenario - 11ac Scenario 6 [2]</vt:lpstr>
      <vt:lpstr>PHY Parameters</vt:lpstr>
      <vt:lpstr>MAC Parameters</vt:lpstr>
      <vt:lpstr>Traffic Flow Model</vt:lpstr>
      <vt:lpstr>One BSS Test</vt:lpstr>
      <vt:lpstr>DL only</vt:lpstr>
      <vt:lpstr>UL only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Jiyong Pang</cp:lastModifiedBy>
  <cp:revision>1812</cp:revision>
  <cp:lastPrinted>1998-02-10T13:28:06Z</cp:lastPrinted>
  <dcterms:created xsi:type="dcterms:W3CDTF">2007-05-21T21:00:37Z</dcterms:created>
  <dcterms:modified xsi:type="dcterms:W3CDTF">2015-01-10T09:39:35Z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sflag">
    <vt:lpwstr>1420882591</vt:lpwstr>
  </property>
</Properties>
</file>