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3" r:id="rId3"/>
    <p:sldId id="337" r:id="rId4"/>
    <p:sldId id="328" r:id="rId5"/>
    <p:sldId id="321" r:id="rId6"/>
    <p:sldId id="334" r:id="rId7"/>
    <p:sldId id="338" r:id="rId8"/>
    <p:sldId id="339" r:id="rId9"/>
    <p:sldId id="332" r:id="rId10"/>
    <p:sldId id="326" r:id="rId11"/>
    <p:sldId id="285" r:id="rId12"/>
    <p:sldId id="336" r:id="rId13"/>
    <p:sldId id="32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80" d="100"/>
          <a:sy n="80" d="100"/>
        </p:scale>
        <p:origin x="-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802.11-15/0046r0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11aa GCR-BA Performance in OBSS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2015/0</a:t>
            </a:r>
            <a:r>
              <a:rPr lang="en-US" altLang="ja-JP" sz="2000" dirty="0" smtClean="0"/>
              <a:t>1</a:t>
            </a:r>
            <a:r>
              <a:rPr lang="en-US" sz="2000" dirty="0" smtClean="0"/>
              <a:t>/12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362362"/>
              </p:ext>
            </p:extLst>
          </p:nvPr>
        </p:nvGraphicFramePr>
        <p:xfrm>
          <a:off x="1139825" y="2708275"/>
          <a:ext cx="6983413" cy="233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6" name="Document" r:id="rId4" imgW="8236552" imgH="2768858" progId="Word.Document.8">
                  <p:embed/>
                </p:oleObj>
              </mc:Choice>
              <mc:Fallback>
                <p:oleObj name="Document" r:id="rId4" imgW="8236552" imgH="276885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708275"/>
                        <a:ext cx="6983413" cy="233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dirty="0" smtClean="0"/>
              <a:t>Eisuke Sakai, Sony, 11-14-</a:t>
            </a:r>
            <a:r>
              <a:rPr lang="en-US" altLang="ja-JP" dirty="0"/>
              <a:t>1404-00 11aa GCR-BA Performance in </a:t>
            </a:r>
            <a:r>
              <a:rPr lang="en-US" altLang="ja-JP" dirty="0" smtClean="0"/>
              <a:t>OBSS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Simone </a:t>
            </a:r>
            <a:r>
              <a:rPr lang="en-US" altLang="ja-JP" dirty="0"/>
              <a:t>Merlin, Qualcomm, </a:t>
            </a:r>
            <a:r>
              <a:rPr lang="en-US" altLang="ja-JP" dirty="0" smtClean="0"/>
              <a:t>11-14-0980-05 </a:t>
            </a:r>
            <a:r>
              <a:rPr lang="en-US" altLang="ja-JP" dirty="0" err="1"/>
              <a:t>TGax</a:t>
            </a:r>
            <a:r>
              <a:rPr lang="en-US" altLang="ja-JP" dirty="0"/>
              <a:t> Simulation Scenarios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IEEE Std. 802.11aa</a:t>
            </a:r>
            <a:endParaRPr lang="en-US" altLang="ja-JP" dirty="0"/>
          </a:p>
          <a:p>
            <a:pPr marL="457200" indent="-457200">
              <a:buAutoNum type="arabicPeriod"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527347" y="6475413"/>
            <a:ext cx="2016578" cy="184666"/>
          </a:xfrm>
        </p:spPr>
        <p:txBody>
          <a:bodyPr/>
          <a:lstStyle/>
          <a:p>
            <a:r>
              <a:rPr lang="en-US" dirty="0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035305"/>
              </p:ext>
            </p:extLst>
          </p:nvPr>
        </p:nvGraphicFramePr>
        <p:xfrm>
          <a:off x="-8751" y="838200"/>
          <a:ext cx="8870028" cy="59528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3955"/>
                <a:gridCol w="643607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40) x 19   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Downlink CBR UDP 3 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AP</a:t>
                      </a:r>
                      <a:r>
                        <a:rPr kumimoji="1" lang="en-US" altLang="ja-JP" sz="1100" b="1" baseline="0" dirty="0" smtClean="0"/>
                        <a:t>)</a:t>
                      </a:r>
                    </a:p>
                    <a:p>
                      <a:r>
                        <a:rPr kumimoji="1" lang="en-US" altLang="ja-JP" sz="1100" b="1" baseline="0" dirty="0" smtClean="0"/>
                        <a:t>Uplink CBR UDP 0 or 300 kbps (from 10 of 40 STAs)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Traffic Duration [sec]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39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+23dBm (2 antennas), </a:t>
                      </a:r>
                      <a:r>
                        <a:rPr kumimoji="1" lang="en-US" altLang="ja-JP" sz="1100" b="1" dirty="0" smtClean="0"/>
                        <a:t>STA:+15dBm (Single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Fixed (MCS0 for BAR/BA,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MCS7,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with HT80 and 2SS,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for data frames)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1530, 1500,  1464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64kB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Rx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-82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</a:t>
                      </a:r>
                      <a:endParaRPr kumimoji="1" lang="ja-JP" altLang="en-US" sz="11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BW)=(5180, 80)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(PLCP error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threshold is almost SINR=0dB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Antenna settings(Gain</a:t>
                      </a:r>
                      <a:r>
                        <a:rPr kumimoji="1" lang="en-US" altLang="ja-JP" sz="1100" baseline="0" dirty="0" smtClean="0"/>
                        <a:t> [</a:t>
                      </a:r>
                      <a:r>
                        <a:rPr kumimoji="1" lang="en-US" altLang="ja-JP" sz="1100" baseline="0" dirty="0" err="1" smtClean="0"/>
                        <a:t>dBi</a:t>
                      </a:r>
                      <a:r>
                        <a:rPr kumimoji="1" lang="en-US" altLang="ja-JP" sz="1100" baseline="0" dirty="0" smtClean="0"/>
                        <a:t>, Height [m]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(0, 3) for AP, (-2, 1.5) for STA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Tx</a:t>
                      </a:r>
                      <a:r>
                        <a:rPr kumimoji="1" lang="en-US" altLang="ja-JP" sz="1100" dirty="0" smtClean="0"/>
                        <a:t> buffer size [kB]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375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TTL [sec]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BAR receiving STAs </a:t>
                      </a:r>
                      <a:r>
                        <a:rPr kumimoji="1" lang="en-US" altLang="ja-JP" sz="1100" dirty="0" err="1" smtClean="0"/>
                        <a:t>selction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Random or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Worst TP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Wraparound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Enabled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399" y="3733800"/>
            <a:ext cx="342588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直線矢印コネクタ 11"/>
          <p:cNvCxnSpPr/>
          <p:nvPr/>
        </p:nvCxnSpPr>
        <p:spPr bwMode="auto">
          <a:xfrm>
            <a:off x="7413339" y="5295900"/>
            <a:ext cx="237617" cy="4763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7413339" y="4724400"/>
            <a:ext cx="359061" cy="576263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7532147" y="5275236"/>
            <a:ext cx="3674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10m</a:t>
            </a:r>
            <a:endParaRPr kumimoji="1" lang="ja-JP" altLang="en-US" sz="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43800" y="4953000"/>
            <a:ext cx="3674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30m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5380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438400"/>
            <a:ext cx="7197725" cy="437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97470" y="687348"/>
            <a:ext cx="8915400" cy="1066800"/>
          </a:xfrm>
        </p:spPr>
        <p:txBody>
          <a:bodyPr/>
          <a:lstStyle/>
          <a:p>
            <a:r>
              <a:rPr kumimoji="1" lang="en-US" altLang="ja-JP" dirty="0" smtClean="0"/>
              <a:t>Target PLR on Wireless System for Multicast</a:t>
            </a:r>
            <a:br>
              <a:rPr kumimoji="1" lang="en-US" altLang="ja-JP" dirty="0" smtClean="0"/>
            </a:br>
            <a:r>
              <a:rPr kumimoji="1" lang="en-US" altLang="ja-JP" dirty="0" smtClean="0"/>
              <a:t> = 2E -2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1371600" y="5867400"/>
            <a:ext cx="548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535289" y="5867400"/>
            <a:ext cx="0" cy="4638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956291" y="2209800"/>
            <a:ext cx="390170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/>
              <a:t>B :Block length, N: Parity length Code rate = (B-N)/B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03924" y="5334000"/>
            <a:ext cx="2266646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/>
              <a:t>Solid line : Code Rate = 5/6</a:t>
            </a:r>
          </a:p>
          <a:p>
            <a:r>
              <a:rPr kumimoji="1" lang="en-US" altLang="ja-JP" sz="1400" b="1" dirty="0" smtClean="0"/>
              <a:t>Dashed line : Code Rate = 2/3</a:t>
            </a:r>
            <a:endParaRPr kumimoji="1" lang="ja-JP" altLang="en-US" sz="14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9651" y="1754148"/>
            <a:ext cx="655319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2400" dirty="0" smtClean="0"/>
              <a:t>When utilizing (B, N)  =  (30, 5), Target PLR = 2E-2</a:t>
            </a:r>
            <a:endParaRPr kumimoji="1" lang="ja-JP" altLang="en-US" sz="2400" dirty="0" smtClean="0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35289" y="2123480"/>
            <a:ext cx="3008511" cy="4207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 bwMode="auto">
          <a:xfrm flipV="1">
            <a:off x="6858000" y="4495800"/>
            <a:ext cx="685800" cy="1371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728270" y="4193977"/>
            <a:ext cx="2284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Required PLR on application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738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GCR-BA is currently the most promising technique to realize 11ax use cases such as video distribution in a stadium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This submission shows that if the BAR Destination is selected through throughput characteristics, the overall performance improves compared to random selection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This submission also concludes that the number </a:t>
            </a:r>
            <a:r>
              <a:rPr kumimoji="1" lang="en-US" altLang="ja-JP" dirty="0"/>
              <a:t>of BAR </a:t>
            </a:r>
            <a:r>
              <a:rPr kumimoji="1" lang="en-US" altLang="ja-JP" dirty="0" smtClean="0"/>
              <a:t>Destination should be limited to a few STAs to maximize performance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kumimoji="1" lang="en-US" altLang="ja-JP" dirty="0" smtClean="0"/>
              <a:t>BAR Destination Selection in GCR-BA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To </a:t>
            </a:r>
            <a:r>
              <a:rPr kumimoji="1" lang="en-US" altLang="ja-JP" dirty="0"/>
              <a:t>improve </a:t>
            </a:r>
            <a:r>
              <a:rPr kumimoji="1" lang="en-US" altLang="ja-JP" dirty="0" smtClean="0"/>
              <a:t>multicast performance, the AP should select </a:t>
            </a:r>
            <a:r>
              <a:rPr kumimoji="1" lang="en-US" altLang="ja-JP" dirty="0"/>
              <a:t>the BAR Destination properly</a:t>
            </a:r>
            <a:endParaRPr kumimoji="1" lang="en-US" altLang="ja-JP" dirty="0" smtClean="0"/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Selecting the BAR </a:t>
            </a:r>
            <a:r>
              <a:rPr kumimoji="1" lang="en-US" altLang="ja-JP" dirty="0"/>
              <a:t>Destination based on throughput </a:t>
            </a:r>
            <a:r>
              <a:rPr kumimoji="1" lang="en-US" altLang="ja-JP" dirty="0" smtClean="0"/>
              <a:t>characteristic may be beneficial, </a:t>
            </a:r>
            <a:r>
              <a:rPr kumimoji="1" lang="en-US" altLang="ja-JP" dirty="0"/>
              <a:t>since </a:t>
            </a:r>
            <a:r>
              <a:rPr kumimoji="1" lang="en-US" altLang="ja-JP" dirty="0" smtClean="0"/>
              <a:t>STAs with lower throughput are expected to need more retransmissions than STAs with higher throughput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Assume AP can collect throughput information of multicast STAs by using measurement report (such as multicast diagnostic report element)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– No Uplink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/>
              <a:t>All APs multicast the same contents  with A-MPDU (3Mbps each)</a:t>
            </a:r>
          </a:p>
          <a:p>
            <a:r>
              <a:rPr kumimoji="1" lang="en-US" altLang="ja-JP" sz="2000" dirty="0" smtClean="0"/>
              <a:t>30 STAs per BSS are receiving the contents via multicast</a:t>
            </a:r>
          </a:p>
          <a:p>
            <a:r>
              <a:rPr kumimoji="1" lang="en-US" altLang="ja-JP" sz="2000" dirty="0" smtClean="0"/>
              <a:t>No data transmission from STAs (No traffic except multicast)</a:t>
            </a:r>
          </a:p>
          <a:p>
            <a:r>
              <a:rPr kumimoji="1" lang="en-US" altLang="ja-JP" sz="2000" dirty="0" smtClean="0"/>
              <a:t># of BAR Destinations per BSS is variable</a:t>
            </a:r>
          </a:p>
          <a:p>
            <a:pPr lvl="1"/>
            <a:r>
              <a:rPr kumimoji="1" lang="en-US" altLang="ja-JP" sz="1800" dirty="0" smtClean="0"/>
              <a:t>0 (i.e., legacy multicast), 5, 10, 20, 30 (all STAs receives BAR)</a:t>
            </a:r>
          </a:p>
          <a:p>
            <a:pPr lvl="1"/>
            <a:r>
              <a:rPr kumimoji="1" lang="en-US" altLang="ja-JP" sz="1800" dirty="0" smtClean="0"/>
              <a:t>BAR Destinations are selected</a:t>
            </a:r>
          </a:p>
          <a:p>
            <a:pPr lvl="2"/>
            <a:r>
              <a:rPr kumimoji="1" lang="en-US" altLang="ja-JP" sz="1600" dirty="0" smtClean="0"/>
              <a:t>in order of bad throughput (</a:t>
            </a:r>
            <a:r>
              <a:rPr kumimoji="1" lang="en-US" altLang="ja-JP" sz="1600" b="1" dirty="0" smtClean="0"/>
              <a:t>Worst TP selection</a:t>
            </a:r>
            <a:r>
              <a:rPr kumimoji="1" lang="en-US" altLang="ja-JP" sz="1600" dirty="0" smtClean="0"/>
              <a:t>)</a:t>
            </a:r>
          </a:p>
          <a:p>
            <a:pPr lvl="2"/>
            <a:r>
              <a:rPr kumimoji="1" lang="en-US" altLang="ja-JP" sz="1600" dirty="0" smtClean="0"/>
              <a:t>at random (</a:t>
            </a:r>
            <a:r>
              <a:rPr kumimoji="1" lang="en-US" altLang="ja-JP" sz="1600" b="1" dirty="0" smtClean="0"/>
              <a:t>Random selection</a:t>
            </a:r>
            <a:r>
              <a:rPr kumimoji="1" lang="en-US" altLang="ja-JP" sz="1600" dirty="0" smtClean="0"/>
              <a:t>)</a:t>
            </a:r>
          </a:p>
          <a:p>
            <a:r>
              <a:rPr kumimoji="1" lang="en-US" altLang="ja-JP" sz="2000" dirty="0"/>
              <a:t>Parameters are aligned with the current </a:t>
            </a:r>
            <a:r>
              <a:rPr kumimoji="1" lang="en-US" altLang="ja-JP" sz="2000" dirty="0" smtClean="0"/>
              <a:t>SS3</a:t>
            </a:r>
          </a:p>
          <a:p>
            <a:pPr lvl="1"/>
            <a:r>
              <a:rPr kumimoji="1" lang="en-US" altLang="ja-JP" sz="1800" dirty="0" smtClean="0"/>
              <a:t>Details are shown in appendix</a:t>
            </a:r>
            <a:endParaRPr kumimoji="1" lang="en-US" altLang="ja-JP" sz="1800" dirty="0"/>
          </a:p>
          <a:p>
            <a:r>
              <a:rPr kumimoji="1" lang="en-US" altLang="ja-JP" sz="2000" dirty="0" smtClean="0"/>
              <a:t>PHY rate  </a:t>
            </a:r>
          </a:p>
          <a:p>
            <a:pPr lvl="1"/>
            <a:r>
              <a:rPr kumimoji="1" lang="en-US" altLang="ja-JP" sz="1800" dirty="0" smtClean="0"/>
              <a:t>Data frames = 585Mbps (MCS = 7, 80MHz, 2SS)</a:t>
            </a:r>
          </a:p>
          <a:p>
            <a:pPr lvl="1"/>
            <a:r>
              <a:rPr kumimoji="1" lang="en-US" altLang="ja-JP" sz="1800" dirty="0" smtClean="0"/>
              <a:t>BAR/BA = 6.5Mbps (MCS </a:t>
            </a:r>
            <a:r>
              <a:rPr kumimoji="1" lang="en-US" altLang="ja-JP" sz="1800" dirty="0"/>
              <a:t>= </a:t>
            </a:r>
            <a:r>
              <a:rPr kumimoji="1" lang="en-US" altLang="ja-JP" sz="1800" dirty="0" smtClean="0"/>
              <a:t>0)</a:t>
            </a:r>
            <a:endParaRPr kumimoji="1" lang="ja-JP" altLang="en-US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1066800"/>
          </a:xfrm>
        </p:spPr>
        <p:txBody>
          <a:bodyPr/>
          <a:lstStyle/>
          <a:p>
            <a:r>
              <a:rPr kumimoji="1" lang="en-US" altLang="ja-JP" dirty="0" smtClean="0"/>
              <a:t>Assumed Target PLR for Video Distribution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dirty="0"/>
              <a:t>Assumptions:</a:t>
            </a:r>
          </a:p>
          <a:p>
            <a:pPr lvl="1"/>
            <a:r>
              <a:rPr kumimoji="1" lang="en-US" altLang="ja-JP" dirty="0"/>
              <a:t>Network Requirement for applications: 1 packet loss  in </a:t>
            </a:r>
            <a:r>
              <a:rPr kumimoji="1" lang="en-US" altLang="ja-JP" dirty="0" smtClean="0"/>
              <a:t>10 min.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Traffic </a:t>
            </a:r>
            <a:r>
              <a:rPr kumimoji="1" lang="en-US" altLang="ja-JP" dirty="0"/>
              <a:t>load = 3Mbps, </a:t>
            </a:r>
            <a:r>
              <a:rPr kumimoji="1" lang="en-US" altLang="ja-JP" dirty="0" smtClean="0"/>
              <a:t> application payload = 1500byte/packet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Required PLR on Applications :  6.7E-6</a:t>
            </a:r>
          </a:p>
          <a:p>
            <a:pPr lvl="2"/>
            <a:r>
              <a:rPr kumimoji="1" lang="en-US" altLang="ja-JP" dirty="0"/>
              <a:t>(3 [Mbps] * 600 [s] / (8 [bit/byte] * 1500 [byte])^-1 = </a:t>
            </a:r>
            <a:r>
              <a:rPr kumimoji="1" lang="en-US" altLang="ja-JP" dirty="0" smtClean="0"/>
              <a:t>6.7E-6</a:t>
            </a:r>
          </a:p>
          <a:p>
            <a:pPr lvl="1"/>
            <a:r>
              <a:rPr kumimoji="1" lang="en-US" altLang="ja-JP" dirty="0" smtClean="0"/>
              <a:t>Use Reed-Solomon Code for packet error correction to relax the required PLR on wireless system</a:t>
            </a:r>
          </a:p>
          <a:p>
            <a:pPr lvl="2"/>
            <a:r>
              <a:rPr kumimoji="1" lang="en-US" altLang="ja-JP" dirty="0" smtClean="0">
                <a:solidFill>
                  <a:srgbClr val="FF0000"/>
                </a:solidFill>
              </a:rPr>
              <a:t>Target PLR on wireless system: 2.0E-2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lvl="2"/>
            <a:r>
              <a:rPr kumimoji="1" lang="en-US" altLang="ja-JP" dirty="0" smtClean="0"/>
              <a:t>Appendix shows more details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0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Eisuke Sakai, Sony Corporation</a:t>
            </a:r>
            <a:endParaRPr 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-152400" y="4089762"/>
            <a:ext cx="9319315" cy="2768238"/>
            <a:chOff x="-29530" y="4017848"/>
            <a:chExt cx="11296828" cy="2846387"/>
          </a:xfrm>
        </p:grpSpPr>
        <p:pic>
          <p:nvPicPr>
            <p:cNvPr id="317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9530" y="4017848"/>
              <a:ext cx="6237287" cy="2846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4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6361" y="4017848"/>
              <a:ext cx="6230937" cy="2846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1066800"/>
          </a:xfrm>
        </p:spPr>
        <p:txBody>
          <a:bodyPr/>
          <a:lstStyle/>
          <a:p>
            <a:r>
              <a:rPr kumimoji="1" lang="en-US" altLang="ja-JP" dirty="0"/>
              <a:t>Simulation Results in </a:t>
            </a:r>
            <a:r>
              <a:rPr kumimoji="1" lang="en-US" altLang="ja-JP" dirty="0" smtClean="0"/>
              <a:t>SS3 (PLR &amp; Throughput)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47700" y="1600200"/>
                <a:ext cx="7772400" cy="4114800"/>
              </a:xfrm>
            </p:spPr>
            <p:txBody>
              <a:bodyPr/>
              <a:lstStyle/>
              <a:p>
                <a:pPr algn="just"/>
                <a:r>
                  <a:rPr kumimoji="1" lang="en-US" altLang="ja-JP" sz="2000" dirty="0"/>
                  <a:t>Worst TP </a:t>
                </a:r>
                <a:r>
                  <a:rPr kumimoji="1" lang="en-US" altLang="ja-JP" sz="2000" dirty="0" smtClean="0"/>
                  <a:t>selection performs better than </a:t>
                </a:r>
                <a:r>
                  <a:rPr kumimoji="1" lang="en-US" altLang="ja-JP" sz="2000" dirty="0"/>
                  <a:t>Random selection</a:t>
                </a:r>
                <a:endParaRPr kumimoji="1" lang="ja-JP" altLang="en-US" sz="2000" dirty="0"/>
              </a:p>
              <a:p>
                <a:pPr algn="just"/>
                <a:r>
                  <a:rPr kumimoji="1" lang="en-US" altLang="ja-JP" sz="2000" dirty="0" smtClean="0"/>
                  <a:t>PLR </a:t>
                </a:r>
                <a:r>
                  <a:rPr kumimoji="1" lang="en-US" altLang="ja-JP" sz="2000" dirty="0"/>
                  <a:t>(Packet Loss Rate) </a:t>
                </a:r>
                <a:r>
                  <a:rPr kumimoji="1" lang="en-US" altLang="ja-JP" sz="2000" dirty="0" smtClean="0"/>
                  <a:t>degrades if too many STAs are selected as BAR Destinations since BAR/BA exchange and retransmission overhead cannot be ignored</a:t>
                </a:r>
              </a:p>
              <a:p>
                <a:pPr algn="just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2000" b="0">
                        <a:latin typeface="Cambria Math"/>
                      </a:rPr>
                      <m:t>PLR</m:t>
                    </m:r>
                    <m:r>
                      <a:rPr kumimoji="1" lang="en-US" altLang="ja-JP" sz="2000" b="0">
                        <a:latin typeface="Cambria Math"/>
                      </a:rPr>
                      <m:t>=1 − </m:t>
                    </m:r>
                    <m:f>
                      <m:fPr>
                        <m:ctrlPr>
                          <a:rPr kumimoji="1" lang="en-US" altLang="ja-JP" sz="2000" i="1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>
                            <a:latin typeface="Cambria Math"/>
                          </a:rPr>
                          <m:t>𝑃𝑎𝑐𝑘𝑒𝑡𝑠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𝑟𝑒𝑐𝑒𝑖𝑣𝑒𝑑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𝑎𝑡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𝑎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𝑆𝑇𝐴</m:t>
                        </m:r>
                      </m:num>
                      <m:den>
                        <m:r>
                          <a:rPr kumimoji="1" lang="en-US" altLang="ja-JP" sz="2000" b="0" i="1">
                            <a:latin typeface="Cambria Math"/>
                          </a:rPr>
                          <m:t>𝑃𝑎𝑐𝑘𝑒𝑡𝑠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𝑡𝑟𝑎𝑛𝑠𝑖𝑚𝑖𝑡𝑡𝑒𝑑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𝑟𝑜𝑚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𝑎𝑛</m:t>
                        </m:r>
                        <m:r>
                          <a:rPr kumimoji="1" lang="en-US" altLang="ja-JP" sz="2000" b="0" i="1"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latin typeface="Cambria Math"/>
                          </a:rPr>
                          <m:t>𝑎𝑝𝑝𝑙𝑖𝑐𝑎𝑡𝑖𝑜𝑛</m:t>
                        </m:r>
                      </m:den>
                    </m:f>
                  </m:oMath>
                </a14:m>
                <a:endParaRPr kumimoji="1" lang="ja-JP" altLang="en-US" sz="2000" dirty="0"/>
              </a:p>
              <a:p>
                <a:pPr algn="just"/>
                <a:endParaRPr kumimoji="1" lang="ja-JP" altLang="en-US" sz="20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7700" y="1600200"/>
                <a:ext cx="7772400" cy="4114800"/>
              </a:xfrm>
              <a:blipFill rotWithShape="1">
                <a:blip r:embed="rId5"/>
                <a:stretch>
                  <a:fillRect l="-627" t="-741" r="-8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57200" y="3613429"/>
            <a:ext cx="3224469" cy="35761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800" dirty="0" smtClean="0"/>
              <a:t>Average TP / PLR</a:t>
            </a:r>
            <a:endParaRPr kumimoji="1" lang="ja-JP" altLang="en-US" sz="1800" dirty="0" err="1"/>
          </a:p>
        </p:txBody>
      </p:sp>
      <p:sp>
        <p:nvSpPr>
          <p:cNvPr id="15" name="正方形/長方形 14"/>
          <p:cNvSpPr/>
          <p:nvPr/>
        </p:nvSpPr>
        <p:spPr>
          <a:xfrm>
            <a:off x="4876800" y="3613429"/>
            <a:ext cx="3148267" cy="35761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800" dirty="0" smtClean="0"/>
              <a:t>5%tile TP/ PLR</a:t>
            </a:r>
            <a:endParaRPr kumimoji="1" lang="ja-JP" altLang="en-US" sz="1800" dirty="0" err="1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769597" y="4923312"/>
            <a:ext cx="83971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8366223" y="4692480"/>
            <a:ext cx="910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/>
              <a:t>Target PLR</a:t>
            </a:r>
            <a:endParaRPr kumimoji="1" lang="ja-JP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420599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– With Uplink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kumimoji="1" lang="en-US" altLang="ja-JP" sz="1800" dirty="0" smtClean="0"/>
              <a:t>All APs broadcast same contents  with A-MPDU (3Mbps each)</a:t>
            </a:r>
          </a:p>
          <a:p>
            <a:r>
              <a:rPr kumimoji="1" lang="en-US" altLang="ja-JP" sz="1800" dirty="0" smtClean="0"/>
              <a:t>30 STAs per BSS are receiving the contents via multicast</a:t>
            </a:r>
          </a:p>
          <a:p>
            <a:r>
              <a:rPr kumimoji="1" lang="en-US" altLang="ja-JP" sz="1800" dirty="0" smtClean="0"/>
              <a:t>Uplink data transmission from STAs </a:t>
            </a:r>
          </a:p>
          <a:p>
            <a:pPr lvl="1"/>
            <a:r>
              <a:rPr kumimoji="1" lang="en-US" altLang="ja-JP" sz="1400" dirty="0" smtClean="0"/>
              <a:t>50% downlink traffic, 50% uplink traffic</a:t>
            </a:r>
          </a:p>
          <a:p>
            <a:pPr lvl="1"/>
            <a:r>
              <a:rPr kumimoji="1" lang="en-US" altLang="ja-JP" sz="1400" dirty="0" smtClean="0"/>
              <a:t>10 STAs transmit 300 kbps uplink traffic by unicast</a:t>
            </a:r>
          </a:p>
          <a:p>
            <a:r>
              <a:rPr kumimoji="1" lang="en-US" altLang="ja-JP" sz="1800" dirty="0" smtClean="0"/>
              <a:t># of BAR Destinations per BSS is variable</a:t>
            </a:r>
          </a:p>
          <a:p>
            <a:pPr lvl="1"/>
            <a:r>
              <a:rPr kumimoji="1" lang="en-US" altLang="ja-JP" sz="1600" dirty="0" smtClean="0"/>
              <a:t>0 (i.e., legacy multicast), 1, 2, 3, 4, 5, 10, 20, 30 (all STAs receives BAR)</a:t>
            </a:r>
          </a:p>
          <a:p>
            <a:pPr lvl="1"/>
            <a:r>
              <a:rPr kumimoji="1" lang="en-US" altLang="ja-JP" sz="1600" dirty="0" smtClean="0"/>
              <a:t>BAR Destinations are selected</a:t>
            </a:r>
          </a:p>
          <a:p>
            <a:pPr lvl="2"/>
            <a:r>
              <a:rPr kumimoji="1" lang="en-US" altLang="ja-JP" sz="1400" dirty="0" smtClean="0"/>
              <a:t>in order of bad throughput (Worst TP selection)</a:t>
            </a:r>
          </a:p>
          <a:p>
            <a:pPr lvl="2"/>
            <a:r>
              <a:rPr kumimoji="1" lang="en-US" altLang="ja-JP" sz="1400" dirty="0" smtClean="0"/>
              <a:t>at random (Random selection)</a:t>
            </a:r>
          </a:p>
          <a:p>
            <a:r>
              <a:rPr kumimoji="1" lang="en-US" altLang="ja-JP" sz="1800" dirty="0"/>
              <a:t>Parameters are aligned with the current </a:t>
            </a:r>
            <a:r>
              <a:rPr kumimoji="1" lang="en-US" altLang="ja-JP" sz="1800" dirty="0" smtClean="0"/>
              <a:t>SS3</a:t>
            </a:r>
          </a:p>
          <a:p>
            <a:pPr lvl="1"/>
            <a:r>
              <a:rPr kumimoji="1" lang="en-US" altLang="ja-JP" sz="1600" dirty="0" smtClean="0"/>
              <a:t>Details are shown in appendix</a:t>
            </a:r>
            <a:endParaRPr kumimoji="1" lang="en-US" altLang="ja-JP" sz="1600" dirty="0"/>
          </a:p>
          <a:p>
            <a:r>
              <a:rPr kumimoji="1" lang="en-US" altLang="ja-JP" sz="1800" dirty="0" smtClean="0"/>
              <a:t>PHY rate  </a:t>
            </a:r>
          </a:p>
          <a:p>
            <a:pPr lvl="1"/>
            <a:r>
              <a:rPr kumimoji="1" lang="en-US" altLang="ja-JP" sz="1600" dirty="0" smtClean="0"/>
              <a:t>Data frames = 585Mbps (MCS = 7, 80MHz, 2SS)</a:t>
            </a:r>
          </a:p>
          <a:p>
            <a:pPr lvl="1"/>
            <a:r>
              <a:rPr kumimoji="1" lang="en-US" altLang="ja-JP" sz="1600" dirty="0" smtClean="0"/>
              <a:t>BAR/BA = 6.5Mbps (MCS </a:t>
            </a:r>
            <a:r>
              <a:rPr kumimoji="1" lang="en-US" altLang="ja-JP" sz="1600" dirty="0"/>
              <a:t>= </a:t>
            </a:r>
            <a:r>
              <a:rPr kumimoji="1" lang="en-US" altLang="ja-JP" sz="1600" dirty="0" smtClean="0"/>
              <a:t>0)</a:t>
            </a:r>
            <a:endParaRPr kumimoji="1" lang="ja-JP" altLang="en-US" sz="16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Eisuke Sakai, Sony Corporation</a:t>
            </a:r>
            <a:endParaRPr 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-152400" y="4016375"/>
            <a:ext cx="9319315" cy="2841625"/>
            <a:chOff x="-152400" y="4016375"/>
            <a:chExt cx="11260136" cy="2841625"/>
          </a:xfrm>
        </p:grpSpPr>
        <p:pic>
          <p:nvPicPr>
            <p:cNvPr id="327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2400" y="4016375"/>
              <a:ext cx="6237287" cy="284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7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799" y="4016375"/>
              <a:ext cx="6230937" cy="284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1066800"/>
          </a:xfrm>
        </p:spPr>
        <p:txBody>
          <a:bodyPr/>
          <a:lstStyle/>
          <a:p>
            <a:r>
              <a:rPr kumimoji="1" lang="en-US" altLang="ja-JP" dirty="0"/>
              <a:t>Simulation Results in </a:t>
            </a:r>
            <a:r>
              <a:rPr kumimoji="1" lang="en-US" altLang="ja-JP" dirty="0" smtClean="0"/>
              <a:t>SS3 (PLR &amp; Throughput)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7700" y="16002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Worst TP selection </a:t>
            </a:r>
            <a:r>
              <a:rPr kumimoji="1" lang="en-US" altLang="ja-JP" sz="2000" dirty="0" smtClean="0"/>
              <a:t>is better than </a:t>
            </a:r>
            <a:r>
              <a:rPr kumimoji="1" lang="en-US" altLang="ja-JP" sz="2000" dirty="0"/>
              <a:t>Random </a:t>
            </a:r>
            <a:r>
              <a:rPr kumimoji="1" lang="en-US" altLang="ja-JP" sz="2000" dirty="0" smtClean="0"/>
              <a:t>selection even in a severe environment</a:t>
            </a:r>
            <a:endParaRPr kumimoji="1" lang="ja-JP" altLang="en-US" sz="2000" dirty="0"/>
          </a:p>
          <a:p>
            <a:endParaRPr kumimoji="1" lang="en-US" altLang="ja-JP" sz="2000" dirty="0" smtClean="0"/>
          </a:p>
          <a:p>
            <a:r>
              <a:rPr kumimoji="1" lang="en-US" altLang="ja-JP" sz="2000" dirty="0" smtClean="0"/>
              <a:t># of BAR Destinations should be limited to be a </a:t>
            </a:r>
            <a:r>
              <a:rPr kumimoji="1" lang="en-US" altLang="ja-JP" sz="2000" dirty="0"/>
              <a:t>few </a:t>
            </a:r>
            <a:r>
              <a:rPr kumimoji="1" lang="en-US" altLang="ja-JP" sz="2000" dirty="0" smtClean="0"/>
              <a:t>STAs (e.g., 3 </a:t>
            </a:r>
            <a:r>
              <a:rPr kumimoji="1" lang="en-US" altLang="ja-JP" sz="2000" dirty="0"/>
              <a:t>or </a:t>
            </a:r>
            <a:r>
              <a:rPr kumimoji="1" lang="en-US" altLang="ja-JP" sz="2000" dirty="0" smtClean="0"/>
              <a:t>4 STAs in this scenario) to improve performance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811264" y="4876800"/>
            <a:ext cx="83971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正方形/長方形 11"/>
          <p:cNvSpPr/>
          <p:nvPr/>
        </p:nvSpPr>
        <p:spPr>
          <a:xfrm>
            <a:off x="457200" y="3613429"/>
            <a:ext cx="3224469" cy="35761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800" dirty="0" smtClean="0"/>
              <a:t>Average TP / PLR</a:t>
            </a:r>
            <a:endParaRPr kumimoji="1" lang="ja-JP" altLang="en-US" sz="1800" dirty="0" err="1"/>
          </a:p>
        </p:txBody>
      </p:sp>
      <p:sp>
        <p:nvSpPr>
          <p:cNvPr id="13" name="正方形/長方形 12"/>
          <p:cNvSpPr/>
          <p:nvPr/>
        </p:nvSpPr>
        <p:spPr>
          <a:xfrm>
            <a:off x="4876800" y="3613429"/>
            <a:ext cx="3148267" cy="35761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800" dirty="0" smtClean="0"/>
              <a:t>5%tile TP/ PLR</a:t>
            </a:r>
            <a:endParaRPr kumimoji="1" lang="ja-JP" altLang="en-US" sz="1800" dirty="0" err="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66223" y="4648200"/>
            <a:ext cx="9108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/>
              <a:t>Target PLR</a:t>
            </a:r>
            <a:endParaRPr kumimoji="1" lang="ja-JP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1232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This submission showed GCR-BA performance with and without a selection by throughput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GCR-BA with a selection by throughput makes performance improve even in a severe environment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The number of BAR Destinations should be limited to be a few to improve the performance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24889</TotalTime>
  <Words>1165</Words>
  <Application>Microsoft Office PowerPoint</Application>
  <PresentationFormat>画面に合わせる (4:3)</PresentationFormat>
  <Paragraphs>194</Paragraphs>
  <Slides>13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Microsoft Word 97 - 2003 Document</vt:lpstr>
      <vt:lpstr>11aa GCR-BA Performance in OBSS</vt:lpstr>
      <vt:lpstr>Abstract</vt:lpstr>
      <vt:lpstr>BAR Destination Selection in GCR-BA</vt:lpstr>
      <vt:lpstr>Simulation Setup – No Uplink</vt:lpstr>
      <vt:lpstr>Assumed Target PLR for Video Distribution</vt:lpstr>
      <vt:lpstr>Simulation Results in SS3 (PLR &amp; Throughput)</vt:lpstr>
      <vt:lpstr>Simulation Setup – With Uplink </vt:lpstr>
      <vt:lpstr>Simulation Results in SS3 (PLR &amp; Throughput)</vt:lpstr>
      <vt:lpstr>Conclusions</vt:lpstr>
      <vt:lpstr>References</vt:lpstr>
      <vt:lpstr>Backup</vt:lpstr>
      <vt:lpstr>Simulation Setup details</vt:lpstr>
      <vt:lpstr>Target PLR on Wireless System for Multicast  = 2E -2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282</cp:revision>
  <cp:lastPrinted>1998-02-10T13:28:06Z</cp:lastPrinted>
  <dcterms:created xsi:type="dcterms:W3CDTF">2014-01-02T14:03:14Z</dcterms:created>
  <dcterms:modified xsi:type="dcterms:W3CDTF">2015-01-12T13:05:20Z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