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313" r:id="rId3"/>
    <p:sldId id="317" r:id="rId4"/>
    <p:sldId id="318" r:id="rId5"/>
    <p:sldId id="321" r:id="rId6"/>
    <p:sldId id="319" r:id="rId7"/>
    <p:sldId id="331" r:id="rId8"/>
    <p:sldId id="332" r:id="rId9"/>
    <p:sldId id="333" r:id="rId10"/>
    <p:sldId id="322" r:id="rId11"/>
    <p:sldId id="325" r:id="rId12"/>
    <p:sldId id="330" r:id="rId13"/>
    <p:sldId id="323" r:id="rId14"/>
    <p:sldId id="335" r:id="rId1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00FF"/>
    <a:srgbClr val="00CC99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986" autoAdjust="0"/>
  </p:normalViewPr>
  <p:slideViewPr>
    <p:cSldViewPr>
      <p:cViewPr>
        <p:scale>
          <a:sx n="80" d="100"/>
          <a:sy n="80" d="100"/>
        </p:scale>
        <p:origin x="-40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80" y="-84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0000900692\Desktop\DSC_SS3_19cell_2014081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scatterChart>
        <c:scatterStyle val="lineMarker"/>
        <c:varyColors val="0"/>
        <c:ser>
          <c:idx val="3"/>
          <c:order val="3"/>
          <c:tx>
            <c:v>BSS0</c:v>
          </c:tx>
          <c:spPr>
            <a:ln>
              <a:solidFill>
                <a:schemeClr val="bg1">
                  <a:lumMod val="75000"/>
                </a:schemeClr>
              </a:solidFill>
            </a:ln>
          </c:spPr>
          <c:marker>
            <c:symbol val="none"/>
          </c:marker>
          <c:xVal>
            <c:numRef>
              <c:f>'19cell_R10mICD30mDrop01 (2)'!$M$2:$M$8</c:f>
              <c:numCache>
                <c:formatCode>General</c:formatCode>
                <c:ptCount val="7"/>
                <c:pt idx="0">
                  <c:v>10</c:v>
                </c:pt>
                <c:pt idx="1">
                  <c:v>5</c:v>
                </c:pt>
                <c:pt idx="2">
                  <c:v>-5</c:v>
                </c:pt>
                <c:pt idx="3">
                  <c:v>-10</c:v>
                </c:pt>
                <c:pt idx="4">
                  <c:v>-5</c:v>
                </c:pt>
                <c:pt idx="5">
                  <c:v>5</c:v>
                </c:pt>
                <c:pt idx="6">
                  <c:v>10</c:v>
                </c:pt>
              </c:numCache>
            </c:numRef>
          </c:xVal>
          <c:yVal>
            <c:numRef>
              <c:f>'19cell_R10mICD30mDrop01 (2)'!$N$2:$N$8</c:f>
              <c:numCache>
                <c:formatCode>General</c:formatCode>
                <c:ptCount val="7"/>
                <c:pt idx="0">
                  <c:v>0</c:v>
                </c:pt>
                <c:pt idx="1">
                  <c:v>8.66</c:v>
                </c:pt>
                <c:pt idx="2">
                  <c:v>8.66</c:v>
                </c:pt>
                <c:pt idx="3">
                  <c:v>0</c:v>
                </c:pt>
                <c:pt idx="4">
                  <c:v>-8.66</c:v>
                </c:pt>
                <c:pt idx="5">
                  <c:v>-8.66</c:v>
                </c:pt>
                <c:pt idx="6">
                  <c:v>0</c:v>
                </c:pt>
              </c:numCache>
            </c:numRef>
          </c:yVal>
          <c:smooth val="0"/>
        </c:ser>
        <c:ser>
          <c:idx val="4"/>
          <c:order val="4"/>
          <c:tx>
            <c:v>BSS1</c:v>
          </c:tx>
          <c:spPr>
            <a:ln>
              <a:solidFill>
                <a:schemeClr val="bg1">
                  <a:lumMod val="75000"/>
                </a:schemeClr>
              </a:solidFill>
            </a:ln>
          </c:spPr>
          <c:marker>
            <c:symbol val="none"/>
          </c:marker>
          <c:xVal>
            <c:numRef>
              <c:f>'19cell_R10mICD30mDrop01 (2)'!$M$10:$M$16</c:f>
              <c:numCache>
                <c:formatCode>General</c:formatCode>
                <c:ptCount val="7"/>
                <c:pt idx="0">
                  <c:v>40</c:v>
                </c:pt>
                <c:pt idx="1">
                  <c:v>35</c:v>
                </c:pt>
                <c:pt idx="2">
                  <c:v>25</c:v>
                </c:pt>
                <c:pt idx="3">
                  <c:v>20</c:v>
                </c:pt>
                <c:pt idx="4">
                  <c:v>25</c:v>
                </c:pt>
                <c:pt idx="5">
                  <c:v>35</c:v>
                </c:pt>
                <c:pt idx="6">
                  <c:v>40</c:v>
                </c:pt>
              </c:numCache>
            </c:numRef>
          </c:xVal>
          <c:yVal>
            <c:numRef>
              <c:f>'19cell_R10mICD30mDrop01 (2)'!$N$10:$N$16</c:f>
              <c:numCache>
                <c:formatCode>General</c:formatCode>
                <c:ptCount val="7"/>
                <c:pt idx="0">
                  <c:v>0</c:v>
                </c:pt>
                <c:pt idx="1">
                  <c:v>8.66</c:v>
                </c:pt>
                <c:pt idx="2">
                  <c:v>8.66</c:v>
                </c:pt>
                <c:pt idx="3">
                  <c:v>0</c:v>
                </c:pt>
                <c:pt idx="4">
                  <c:v>-8.66</c:v>
                </c:pt>
                <c:pt idx="5">
                  <c:v>-8.66</c:v>
                </c:pt>
                <c:pt idx="6">
                  <c:v>0</c:v>
                </c:pt>
              </c:numCache>
            </c:numRef>
          </c:yVal>
          <c:smooth val="0"/>
        </c:ser>
        <c:ser>
          <c:idx val="5"/>
          <c:order val="5"/>
          <c:tx>
            <c:v>BSS2</c:v>
          </c:tx>
          <c:spPr>
            <a:ln>
              <a:solidFill>
                <a:schemeClr val="bg1">
                  <a:lumMod val="75000"/>
                </a:schemeClr>
              </a:solidFill>
            </a:ln>
          </c:spPr>
          <c:marker>
            <c:symbol val="none"/>
          </c:marker>
          <c:xVal>
            <c:numRef>
              <c:f>'19cell_R10mICD30mDrop01 (2)'!$M$18:$M$24</c:f>
              <c:numCache>
                <c:formatCode>General</c:formatCode>
                <c:ptCount val="7"/>
                <c:pt idx="0">
                  <c:v>25</c:v>
                </c:pt>
                <c:pt idx="1">
                  <c:v>20</c:v>
                </c:pt>
                <c:pt idx="2">
                  <c:v>10</c:v>
                </c:pt>
                <c:pt idx="3">
                  <c:v>5</c:v>
                </c:pt>
                <c:pt idx="4">
                  <c:v>10</c:v>
                </c:pt>
                <c:pt idx="5">
                  <c:v>20</c:v>
                </c:pt>
                <c:pt idx="6">
                  <c:v>25</c:v>
                </c:pt>
              </c:numCache>
            </c:numRef>
          </c:xVal>
          <c:yVal>
            <c:numRef>
              <c:f>'19cell_R10mICD30mDrop01 (2)'!$N$18:$N$24</c:f>
              <c:numCache>
                <c:formatCode>General</c:formatCode>
                <c:ptCount val="7"/>
                <c:pt idx="0">
                  <c:v>25.98</c:v>
                </c:pt>
                <c:pt idx="1">
                  <c:v>34.64</c:v>
                </c:pt>
                <c:pt idx="2">
                  <c:v>34.64</c:v>
                </c:pt>
                <c:pt idx="3">
                  <c:v>25.98</c:v>
                </c:pt>
                <c:pt idx="4">
                  <c:v>17.32</c:v>
                </c:pt>
                <c:pt idx="5">
                  <c:v>17.32</c:v>
                </c:pt>
                <c:pt idx="6">
                  <c:v>25.98</c:v>
                </c:pt>
              </c:numCache>
            </c:numRef>
          </c:yVal>
          <c:smooth val="0"/>
        </c:ser>
        <c:ser>
          <c:idx val="6"/>
          <c:order val="6"/>
          <c:tx>
            <c:v>BSS3</c:v>
          </c:tx>
          <c:spPr>
            <a:ln>
              <a:solidFill>
                <a:schemeClr val="bg1">
                  <a:lumMod val="75000"/>
                </a:schemeClr>
              </a:solidFill>
            </a:ln>
          </c:spPr>
          <c:marker>
            <c:symbol val="none"/>
          </c:marker>
          <c:xVal>
            <c:numRef>
              <c:f>'19cell_R10mICD30mDrop01 (2)'!$M$26:$M$32</c:f>
              <c:numCache>
                <c:formatCode>General</c:formatCode>
                <c:ptCount val="7"/>
                <c:pt idx="0">
                  <c:v>-25</c:v>
                </c:pt>
                <c:pt idx="1">
                  <c:v>-20</c:v>
                </c:pt>
                <c:pt idx="2">
                  <c:v>-10</c:v>
                </c:pt>
                <c:pt idx="3">
                  <c:v>-5</c:v>
                </c:pt>
                <c:pt idx="4">
                  <c:v>-10</c:v>
                </c:pt>
                <c:pt idx="5">
                  <c:v>-20</c:v>
                </c:pt>
                <c:pt idx="6">
                  <c:v>-25</c:v>
                </c:pt>
              </c:numCache>
            </c:numRef>
          </c:xVal>
          <c:yVal>
            <c:numRef>
              <c:f>'19cell_R10mICD30mDrop01 (2)'!$N$26:$N$32</c:f>
              <c:numCache>
                <c:formatCode>General</c:formatCode>
                <c:ptCount val="7"/>
                <c:pt idx="0">
                  <c:v>25.98</c:v>
                </c:pt>
                <c:pt idx="1">
                  <c:v>34.64</c:v>
                </c:pt>
                <c:pt idx="2">
                  <c:v>34.64</c:v>
                </c:pt>
                <c:pt idx="3">
                  <c:v>25.98</c:v>
                </c:pt>
                <c:pt idx="4">
                  <c:v>17.32</c:v>
                </c:pt>
                <c:pt idx="5">
                  <c:v>17.32</c:v>
                </c:pt>
                <c:pt idx="6">
                  <c:v>25.98</c:v>
                </c:pt>
              </c:numCache>
            </c:numRef>
          </c:yVal>
          <c:smooth val="0"/>
        </c:ser>
        <c:ser>
          <c:idx val="7"/>
          <c:order val="7"/>
          <c:tx>
            <c:v>BSS4</c:v>
          </c:tx>
          <c:spPr>
            <a:ln>
              <a:solidFill>
                <a:schemeClr val="bg1">
                  <a:lumMod val="75000"/>
                </a:schemeClr>
              </a:solidFill>
            </a:ln>
          </c:spPr>
          <c:marker>
            <c:symbol val="none"/>
          </c:marker>
          <c:xVal>
            <c:numRef>
              <c:f>'19cell_R10mICD30mDrop01 (2)'!$M$34:$M$40</c:f>
              <c:numCache>
                <c:formatCode>General</c:formatCode>
                <c:ptCount val="7"/>
                <c:pt idx="0">
                  <c:v>-40</c:v>
                </c:pt>
                <c:pt idx="1">
                  <c:v>-35</c:v>
                </c:pt>
                <c:pt idx="2">
                  <c:v>-25</c:v>
                </c:pt>
                <c:pt idx="3">
                  <c:v>-20</c:v>
                </c:pt>
                <c:pt idx="4">
                  <c:v>-25</c:v>
                </c:pt>
                <c:pt idx="5">
                  <c:v>-35</c:v>
                </c:pt>
                <c:pt idx="6">
                  <c:v>-40</c:v>
                </c:pt>
              </c:numCache>
            </c:numRef>
          </c:xVal>
          <c:yVal>
            <c:numRef>
              <c:f>'19cell_R10mICD30mDrop01 (2)'!$N$34:$N$40</c:f>
              <c:numCache>
                <c:formatCode>General</c:formatCode>
                <c:ptCount val="7"/>
                <c:pt idx="0">
                  <c:v>0</c:v>
                </c:pt>
                <c:pt idx="1">
                  <c:v>8.66</c:v>
                </c:pt>
                <c:pt idx="2">
                  <c:v>8.66</c:v>
                </c:pt>
                <c:pt idx="3">
                  <c:v>0</c:v>
                </c:pt>
                <c:pt idx="4">
                  <c:v>-8.66</c:v>
                </c:pt>
                <c:pt idx="5">
                  <c:v>-8.66</c:v>
                </c:pt>
                <c:pt idx="6">
                  <c:v>0</c:v>
                </c:pt>
              </c:numCache>
            </c:numRef>
          </c:yVal>
          <c:smooth val="0"/>
        </c:ser>
        <c:ser>
          <c:idx val="8"/>
          <c:order val="8"/>
          <c:tx>
            <c:v>BSS5</c:v>
          </c:tx>
          <c:spPr>
            <a:ln>
              <a:solidFill>
                <a:schemeClr val="bg1">
                  <a:lumMod val="75000"/>
                </a:schemeClr>
              </a:solidFill>
            </a:ln>
          </c:spPr>
          <c:marker>
            <c:symbol val="none"/>
          </c:marker>
          <c:xVal>
            <c:numRef>
              <c:f>'19cell_R10mICD30mDrop01 (2)'!$M$42:$M$48</c:f>
              <c:numCache>
                <c:formatCode>General</c:formatCode>
                <c:ptCount val="7"/>
                <c:pt idx="0">
                  <c:v>-25</c:v>
                </c:pt>
                <c:pt idx="1">
                  <c:v>-20</c:v>
                </c:pt>
                <c:pt idx="2">
                  <c:v>-10</c:v>
                </c:pt>
                <c:pt idx="3">
                  <c:v>-5</c:v>
                </c:pt>
                <c:pt idx="4">
                  <c:v>-10</c:v>
                </c:pt>
                <c:pt idx="5">
                  <c:v>-20</c:v>
                </c:pt>
                <c:pt idx="6">
                  <c:v>-25</c:v>
                </c:pt>
              </c:numCache>
            </c:numRef>
          </c:xVal>
          <c:yVal>
            <c:numRef>
              <c:f>'19cell_R10mICD30mDrop01 (2)'!$N$42:$N$48</c:f>
              <c:numCache>
                <c:formatCode>General</c:formatCode>
                <c:ptCount val="7"/>
                <c:pt idx="0">
                  <c:v>-25.98</c:v>
                </c:pt>
                <c:pt idx="1">
                  <c:v>-34.64</c:v>
                </c:pt>
                <c:pt idx="2">
                  <c:v>-34.64</c:v>
                </c:pt>
                <c:pt idx="3">
                  <c:v>-25.98</c:v>
                </c:pt>
                <c:pt idx="4">
                  <c:v>-17.32</c:v>
                </c:pt>
                <c:pt idx="5">
                  <c:v>-17.32</c:v>
                </c:pt>
                <c:pt idx="6">
                  <c:v>-25.98</c:v>
                </c:pt>
              </c:numCache>
            </c:numRef>
          </c:yVal>
          <c:smooth val="0"/>
        </c:ser>
        <c:ser>
          <c:idx val="9"/>
          <c:order val="9"/>
          <c:tx>
            <c:v>BSS6</c:v>
          </c:tx>
          <c:spPr>
            <a:ln>
              <a:solidFill>
                <a:schemeClr val="bg1">
                  <a:lumMod val="75000"/>
                </a:schemeClr>
              </a:solidFill>
            </a:ln>
          </c:spPr>
          <c:marker>
            <c:symbol val="none"/>
          </c:marker>
          <c:xVal>
            <c:numRef>
              <c:f>'19cell_R10mICD30mDrop01 (2)'!$M$50:$M$56</c:f>
              <c:numCache>
                <c:formatCode>General</c:formatCode>
                <c:ptCount val="7"/>
                <c:pt idx="0">
                  <c:v>25</c:v>
                </c:pt>
                <c:pt idx="1">
                  <c:v>20</c:v>
                </c:pt>
                <c:pt idx="2">
                  <c:v>10</c:v>
                </c:pt>
                <c:pt idx="3">
                  <c:v>5</c:v>
                </c:pt>
                <c:pt idx="4">
                  <c:v>10</c:v>
                </c:pt>
                <c:pt idx="5">
                  <c:v>20</c:v>
                </c:pt>
                <c:pt idx="6">
                  <c:v>25</c:v>
                </c:pt>
              </c:numCache>
            </c:numRef>
          </c:xVal>
          <c:yVal>
            <c:numRef>
              <c:f>'19cell_R10mICD30mDrop01 (2)'!$N$50:$N$56</c:f>
              <c:numCache>
                <c:formatCode>General</c:formatCode>
                <c:ptCount val="7"/>
                <c:pt idx="0">
                  <c:v>-25.98</c:v>
                </c:pt>
                <c:pt idx="1">
                  <c:v>-34.64</c:v>
                </c:pt>
                <c:pt idx="2">
                  <c:v>-34.64</c:v>
                </c:pt>
                <c:pt idx="3">
                  <c:v>-25.98</c:v>
                </c:pt>
                <c:pt idx="4">
                  <c:v>-17.32</c:v>
                </c:pt>
                <c:pt idx="5">
                  <c:v>-17.32</c:v>
                </c:pt>
                <c:pt idx="6">
                  <c:v>-25.98</c:v>
                </c:pt>
              </c:numCache>
            </c:numRef>
          </c:yVal>
          <c:smooth val="0"/>
        </c:ser>
        <c:ser>
          <c:idx val="10"/>
          <c:order val="10"/>
          <c:spPr>
            <a:ln>
              <a:solidFill>
                <a:schemeClr val="bg1">
                  <a:lumMod val="75000"/>
                </a:schemeClr>
              </a:solidFill>
            </a:ln>
          </c:spPr>
          <c:marker>
            <c:symbol val="none"/>
          </c:marker>
          <c:xVal>
            <c:numRef>
              <c:f>'19cell_R10mICD30mDrop01 (2)'!$P$2:$P$8</c:f>
              <c:numCache>
                <c:formatCode>General</c:formatCode>
                <c:ptCount val="7"/>
                <c:pt idx="0">
                  <c:v>70</c:v>
                </c:pt>
                <c:pt idx="1">
                  <c:v>65</c:v>
                </c:pt>
                <c:pt idx="2">
                  <c:v>55</c:v>
                </c:pt>
                <c:pt idx="3">
                  <c:v>50</c:v>
                </c:pt>
                <c:pt idx="4">
                  <c:v>55</c:v>
                </c:pt>
                <c:pt idx="5">
                  <c:v>65</c:v>
                </c:pt>
                <c:pt idx="6">
                  <c:v>70</c:v>
                </c:pt>
              </c:numCache>
            </c:numRef>
          </c:xVal>
          <c:yVal>
            <c:numRef>
              <c:f>'19cell_R10mICD30mDrop01 (2)'!$Q$2:$Q$8</c:f>
              <c:numCache>
                <c:formatCode>General</c:formatCode>
                <c:ptCount val="7"/>
                <c:pt idx="0">
                  <c:v>0</c:v>
                </c:pt>
                <c:pt idx="1">
                  <c:v>8.66</c:v>
                </c:pt>
                <c:pt idx="2">
                  <c:v>8.66</c:v>
                </c:pt>
                <c:pt idx="3">
                  <c:v>0</c:v>
                </c:pt>
                <c:pt idx="4">
                  <c:v>-8.66</c:v>
                </c:pt>
                <c:pt idx="5">
                  <c:v>-8.66</c:v>
                </c:pt>
                <c:pt idx="6">
                  <c:v>0</c:v>
                </c:pt>
              </c:numCache>
            </c:numRef>
          </c:yVal>
          <c:smooth val="0"/>
        </c:ser>
        <c:ser>
          <c:idx val="11"/>
          <c:order val="11"/>
          <c:spPr>
            <a:ln>
              <a:solidFill>
                <a:schemeClr val="bg1">
                  <a:lumMod val="75000"/>
                </a:schemeClr>
              </a:solidFill>
            </a:ln>
          </c:spPr>
          <c:marker>
            <c:symbol val="none"/>
          </c:marker>
          <c:xVal>
            <c:numRef>
              <c:f>'19cell_R10mICD30mDrop01 (2)'!$P$10:$P$16</c:f>
              <c:numCache>
                <c:formatCode>General</c:formatCode>
                <c:ptCount val="7"/>
                <c:pt idx="0">
                  <c:v>55</c:v>
                </c:pt>
                <c:pt idx="1">
                  <c:v>50</c:v>
                </c:pt>
                <c:pt idx="2">
                  <c:v>40</c:v>
                </c:pt>
                <c:pt idx="3">
                  <c:v>35</c:v>
                </c:pt>
                <c:pt idx="4">
                  <c:v>40</c:v>
                </c:pt>
                <c:pt idx="5">
                  <c:v>50</c:v>
                </c:pt>
                <c:pt idx="6">
                  <c:v>55</c:v>
                </c:pt>
              </c:numCache>
            </c:numRef>
          </c:xVal>
          <c:yVal>
            <c:numRef>
              <c:f>'19cell_R10mICD30mDrop01 (2)'!$Q$10:$Q$16</c:f>
              <c:numCache>
                <c:formatCode>General</c:formatCode>
                <c:ptCount val="7"/>
                <c:pt idx="0">
                  <c:v>25.98</c:v>
                </c:pt>
                <c:pt idx="1">
                  <c:v>34.64</c:v>
                </c:pt>
                <c:pt idx="2">
                  <c:v>34.64</c:v>
                </c:pt>
                <c:pt idx="3">
                  <c:v>25.98</c:v>
                </c:pt>
                <c:pt idx="4">
                  <c:v>17.32</c:v>
                </c:pt>
                <c:pt idx="5">
                  <c:v>17.32</c:v>
                </c:pt>
                <c:pt idx="6">
                  <c:v>25.98</c:v>
                </c:pt>
              </c:numCache>
            </c:numRef>
          </c:yVal>
          <c:smooth val="0"/>
        </c:ser>
        <c:ser>
          <c:idx val="12"/>
          <c:order val="12"/>
          <c:spPr>
            <a:ln>
              <a:solidFill>
                <a:schemeClr val="bg1">
                  <a:lumMod val="75000"/>
                </a:schemeClr>
              </a:solidFill>
            </a:ln>
          </c:spPr>
          <c:marker>
            <c:symbol val="none"/>
          </c:marker>
          <c:xVal>
            <c:numRef>
              <c:f>'19cell_R10mICD30mDrop01 (2)'!$P$18:$P$24</c:f>
              <c:numCache>
                <c:formatCode>General</c:formatCode>
                <c:ptCount val="7"/>
                <c:pt idx="0">
                  <c:v>40</c:v>
                </c:pt>
                <c:pt idx="1">
                  <c:v>35</c:v>
                </c:pt>
                <c:pt idx="2">
                  <c:v>25</c:v>
                </c:pt>
                <c:pt idx="3">
                  <c:v>20</c:v>
                </c:pt>
                <c:pt idx="4">
                  <c:v>25</c:v>
                </c:pt>
                <c:pt idx="5">
                  <c:v>35</c:v>
                </c:pt>
                <c:pt idx="6">
                  <c:v>40</c:v>
                </c:pt>
              </c:numCache>
            </c:numRef>
          </c:xVal>
          <c:yVal>
            <c:numRef>
              <c:f>'19cell_R10mICD30mDrop01 (2)'!$Q$18:$Q$24</c:f>
              <c:numCache>
                <c:formatCode>General</c:formatCode>
                <c:ptCount val="7"/>
                <c:pt idx="0">
                  <c:v>51.96</c:v>
                </c:pt>
                <c:pt idx="1">
                  <c:v>60.62</c:v>
                </c:pt>
                <c:pt idx="2">
                  <c:v>60.62</c:v>
                </c:pt>
                <c:pt idx="3">
                  <c:v>51.96</c:v>
                </c:pt>
                <c:pt idx="4">
                  <c:v>43.3</c:v>
                </c:pt>
                <c:pt idx="5">
                  <c:v>43.3</c:v>
                </c:pt>
                <c:pt idx="6">
                  <c:v>51.96</c:v>
                </c:pt>
              </c:numCache>
            </c:numRef>
          </c:yVal>
          <c:smooth val="0"/>
        </c:ser>
        <c:ser>
          <c:idx val="13"/>
          <c:order val="13"/>
          <c:spPr>
            <a:ln>
              <a:solidFill>
                <a:schemeClr val="bg1">
                  <a:lumMod val="75000"/>
                </a:schemeClr>
              </a:solidFill>
            </a:ln>
          </c:spPr>
          <c:marker>
            <c:symbol val="none"/>
          </c:marker>
          <c:xVal>
            <c:numRef>
              <c:f>'19cell_R10mICD30mDrop01 (2)'!$P$26:$P$32</c:f>
              <c:numCache>
                <c:formatCode>General</c:formatCode>
                <c:ptCount val="7"/>
                <c:pt idx="0">
                  <c:v>10</c:v>
                </c:pt>
                <c:pt idx="1">
                  <c:v>5</c:v>
                </c:pt>
                <c:pt idx="2">
                  <c:v>-5</c:v>
                </c:pt>
                <c:pt idx="3">
                  <c:v>-10</c:v>
                </c:pt>
                <c:pt idx="4">
                  <c:v>-5</c:v>
                </c:pt>
                <c:pt idx="5">
                  <c:v>5</c:v>
                </c:pt>
                <c:pt idx="6">
                  <c:v>10</c:v>
                </c:pt>
              </c:numCache>
            </c:numRef>
          </c:xVal>
          <c:yVal>
            <c:numRef>
              <c:f>'19cell_R10mICD30mDrop01 (2)'!$Q$26:$Q$32</c:f>
              <c:numCache>
                <c:formatCode>General</c:formatCode>
                <c:ptCount val="7"/>
                <c:pt idx="0">
                  <c:v>51.96</c:v>
                </c:pt>
                <c:pt idx="1">
                  <c:v>60.62</c:v>
                </c:pt>
                <c:pt idx="2">
                  <c:v>60.62</c:v>
                </c:pt>
                <c:pt idx="3">
                  <c:v>51.96</c:v>
                </c:pt>
                <c:pt idx="4">
                  <c:v>43.3</c:v>
                </c:pt>
                <c:pt idx="5">
                  <c:v>43.3</c:v>
                </c:pt>
                <c:pt idx="6">
                  <c:v>51.96</c:v>
                </c:pt>
              </c:numCache>
            </c:numRef>
          </c:yVal>
          <c:smooth val="0"/>
        </c:ser>
        <c:ser>
          <c:idx val="14"/>
          <c:order val="14"/>
          <c:spPr>
            <a:ln>
              <a:solidFill>
                <a:schemeClr val="bg1">
                  <a:lumMod val="75000"/>
                </a:schemeClr>
              </a:solidFill>
            </a:ln>
          </c:spPr>
          <c:marker>
            <c:symbol val="none"/>
          </c:marker>
          <c:xVal>
            <c:numRef>
              <c:f>'19cell_R10mICD30mDrop01 (2)'!$P$34:$P$40</c:f>
              <c:numCache>
                <c:formatCode>General</c:formatCode>
                <c:ptCount val="7"/>
                <c:pt idx="0">
                  <c:v>-40</c:v>
                </c:pt>
                <c:pt idx="1">
                  <c:v>-35</c:v>
                </c:pt>
                <c:pt idx="2">
                  <c:v>-25</c:v>
                </c:pt>
                <c:pt idx="3">
                  <c:v>-20</c:v>
                </c:pt>
                <c:pt idx="4">
                  <c:v>-25</c:v>
                </c:pt>
                <c:pt idx="5">
                  <c:v>-35</c:v>
                </c:pt>
                <c:pt idx="6">
                  <c:v>-40</c:v>
                </c:pt>
              </c:numCache>
            </c:numRef>
          </c:xVal>
          <c:yVal>
            <c:numRef>
              <c:f>'19cell_R10mICD30mDrop01 (2)'!$Q$34:$Q$40</c:f>
              <c:numCache>
                <c:formatCode>General</c:formatCode>
                <c:ptCount val="7"/>
                <c:pt idx="0">
                  <c:v>51.96</c:v>
                </c:pt>
                <c:pt idx="1">
                  <c:v>60.62</c:v>
                </c:pt>
                <c:pt idx="2">
                  <c:v>60.62</c:v>
                </c:pt>
                <c:pt idx="3">
                  <c:v>51.96</c:v>
                </c:pt>
                <c:pt idx="4">
                  <c:v>43.3</c:v>
                </c:pt>
                <c:pt idx="5">
                  <c:v>43.3</c:v>
                </c:pt>
                <c:pt idx="6">
                  <c:v>51.96</c:v>
                </c:pt>
              </c:numCache>
            </c:numRef>
          </c:yVal>
          <c:smooth val="0"/>
        </c:ser>
        <c:ser>
          <c:idx val="15"/>
          <c:order val="15"/>
          <c:spPr>
            <a:ln>
              <a:solidFill>
                <a:schemeClr val="bg1">
                  <a:lumMod val="75000"/>
                </a:schemeClr>
              </a:solidFill>
            </a:ln>
          </c:spPr>
          <c:marker>
            <c:symbol val="none"/>
          </c:marker>
          <c:xVal>
            <c:numRef>
              <c:f>'19cell_R10mICD30mDrop01 (2)'!$P$42:$P$48</c:f>
              <c:numCache>
                <c:formatCode>General</c:formatCode>
                <c:ptCount val="7"/>
                <c:pt idx="0">
                  <c:v>-55</c:v>
                </c:pt>
                <c:pt idx="1">
                  <c:v>-50</c:v>
                </c:pt>
                <c:pt idx="2">
                  <c:v>-40</c:v>
                </c:pt>
                <c:pt idx="3">
                  <c:v>-35</c:v>
                </c:pt>
                <c:pt idx="4">
                  <c:v>-40</c:v>
                </c:pt>
                <c:pt idx="5">
                  <c:v>-50</c:v>
                </c:pt>
                <c:pt idx="6">
                  <c:v>-55</c:v>
                </c:pt>
              </c:numCache>
            </c:numRef>
          </c:xVal>
          <c:yVal>
            <c:numRef>
              <c:f>'19cell_R10mICD30mDrop01 (2)'!$Q$42:$Q$48</c:f>
              <c:numCache>
                <c:formatCode>General</c:formatCode>
                <c:ptCount val="7"/>
                <c:pt idx="0">
                  <c:v>25.98</c:v>
                </c:pt>
                <c:pt idx="1">
                  <c:v>34.64</c:v>
                </c:pt>
                <c:pt idx="2">
                  <c:v>34.64</c:v>
                </c:pt>
                <c:pt idx="3">
                  <c:v>25.98</c:v>
                </c:pt>
                <c:pt idx="4">
                  <c:v>17.32</c:v>
                </c:pt>
                <c:pt idx="5">
                  <c:v>17.32</c:v>
                </c:pt>
                <c:pt idx="6">
                  <c:v>25.98</c:v>
                </c:pt>
              </c:numCache>
            </c:numRef>
          </c:yVal>
          <c:smooth val="0"/>
        </c:ser>
        <c:ser>
          <c:idx val="16"/>
          <c:order val="16"/>
          <c:spPr>
            <a:ln>
              <a:solidFill>
                <a:schemeClr val="bg1">
                  <a:lumMod val="75000"/>
                </a:schemeClr>
              </a:solidFill>
            </a:ln>
          </c:spPr>
          <c:marker>
            <c:symbol val="none"/>
          </c:marker>
          <c:xVal>
            <c:numRef>
              <c:f>'19cell_R10mICD30mDrop01 (2)'!$P$50:$P$56</c:f>
              <c:numCache>
                <c:formatCode>General</c:formatCode>
                <c:ptCount val="7"/>
                <c:pt idx="0">
                  <c:v>-70</c:v>
                </c:pt>
                <c:pt idx="1">
                  <c:v>-65</c:v>
                </c:pt>
                <c:pt idx="2">
                  <c:v>-55</c:v>
                </c:pt>
                <c:pt idx="3">
                  <c:v>-50</c:v>
                </c:pt>
                <c:pt idx="4">
                  <c:v>-55</c:v>
                </c:pt>
                <c:pt idx="5">
                  <c:v>-65</c:v>
                </c:pt>
                <c:pt idx="6">
                  <c:v>-70</c:v>
                </c:pt>
              </c:numCache>
            </c:numRef>
          </c:xVal>
          <c:yVal>
            <c:numRef>
              <c:f>'19cell_R10mICD30mDrop01 (2)'!$Q$50:$Q$56</c:f>
              <c:numCache>
                <c:formatCode>General</c:formatCode>
                <c:ptCount val="7"/>
                <c:pt idx="0">
                  <c:v>0</c:v>
                </c:pt>
                <c:pt idx="1">
                  <c:v>8.66</c:v>
                </c:pt>
                <c:pt idx="2">
                  <c:v>8.66</c:v>
                </c:pt>
                <c:pt idx="3">
                  <c:v>0</c:v>
                </c:pt>
                <c:pt idx="4">
                  <c:v>-8.66</c:v>
                </c:pt>
                <c:pt idx="5">
                  <c:v>-8.66</c:v>
                </c:pt>
                <c:pt idx="6">
                  <c:v>0</c:v>
                </c:pt>
              </c:numCache>
            </c:numRef>
          </c:yVal>
          <c:smooth val="0"/>
        </c:ser>
        <c:ser>
          <c:idx val="17"/>
          <c:order val="17"/>
          <c:spPr>
            <a:ln>
              <a:solidFill>
                <a:schemeClr val="bg1">
                  <a:lumMod val="75000"/>
                </a:schemeClr>
              </a:solidFill>
            </a:ln>
          </c:spPr>
          <c:marker>
            <c:symbol val="none"/>
          </c:marker>
          <c:xVal>
            <c:numRef>
              <c:f>'19cell_R10mICD30mDrop01 (2)'!$P$58:$P$64</c:f>
              <c:numCache>
                <c:formatCode>General</c:formatCode>
                <c:ptCount val="7"/>
                <c:pt idx="0">
                  <c:v>-55</c:v>
                </c:pt>
                <c:pt idx="1">
                  <c:v>-50</c:v>
                </c:pt>
                <c:pt idx="2">
                  <c:v>-40</c:v>
                </c:pt>
                <c:pt idx="3">
                  <c:v>-35</c:v>
                </c:pt>
                <c:pt idx="4">
                  <c:v>-40</c:v>
                </c:pt>
                <c:pt idx="5">
                  <c:v>-50</c:v>
                </c:pt>
                <c:pt idx="6">
                  <c:v>-55</c:v>
                </c:pt>
              </c:numCache>
            </c:numRef>
          </c:xVal>
          <c:yVal>
            <c:numRef>
              <c:f>'19cell_R10mICD30mDrop01 (2)'!$Q$58:$Q$64</c:f>
              <c:numCache>
                <c:formatCode>General</c:formatCode>
                <c:ptCount val="7"/>
                <c:pt idx="0">
                  <c:v>-25.98</c:v>
                </c:pt>
                <c:pt idx="1">
                  <c:v>-34.64</c:v>
                </c:pt>
                <c:pt idx="2">
                  <c:v>-34.64</c:v>
                </c:pt>
                <c:pt idx="3">
                  <c:v>-25.98</c:v>
                </c:pt>
                <c:pt idx="4">
                  <c:v>-17.32</c:v>
                </c:pt>
                <c:pt idx="5">
                  <c:v>-17.32</c:v>
                </c:pt>
                <c:pt idx="6">
                  <c:v>-25.98</c:v>
                </c:pt>
              </c:numCache>
            </c:numRef>
          </c:yVal>
          <c:smooth val="0"/>
        </c:ser>
        <c:ser>
          <c:idx val="18"/>
          <c:order val="18"/>
          <c:spPr>
            <a:ln>
              <a:solidFill>
                <a:schemeClr val="bg1">
                  <a:lumMod val="75000"/>
                </a:schemeClr>
              </a:solidFill>
            </a:ln>
          </c:spPr>
          <c:marker>
            <c:symbol val="none"/>
          </c:marker>
          <c:xVal>
            <c:numRef>
              <c:f>'19cell_R10mICD30mDrop01 (2)'!$P$66:$P$72</c:f>
              <c:numCache>
                <c:formatCode>General</c:formatCode>
                <c:ptCount val="7"/>
                <c:pt idx="0">
                  <c:v>-40</c:v>
                </c:pt>
                <c:pt idx="1">
                  <c:v>-35</c:v>
                </c:pt>
                <c:pt idx="2">
                  <c:v>-25</c:v>
                </c:pt>
                <c:pt idx="3">
                  <c:v>-20</c:v>
                </c:pt>
                <c:pt idx="4">
                  <c:v>-25</c:v>
                </c:pt>
                <c:pt idx="5">
                  <c:v>-35</c:v>
                </c:pt>
                <c:pt idx="6">
                  <c:v>-40</c:v>
                </c:pt>
              </c:numCache>
            </c:numRef>
          </c:xVal>
          <c:yVal>
            <c:numRef>
              <c:f>'19cell_R10mICD30mDrop01 (2)'!$Q$66:$Q$72</c:f>
              <c:numCache>
                <c:formatCode>General</c:formatCode>
                <c:ptCount val="7"/>
                <c:pt idx="0">
                  <c:v>-51.96</c:v>
                </c:pt>
                <c:pt idx="1">
                  <c:v>-60.62</c:v>
                </c:pt>
                <c:pt idx="2">
                  <c:v>-60.62</c:v>
                </c:pt>
                <c:pt idx="3">
                  <c:v>-51.96</c:v>
                </c:pt>
                <c:pt idx="4">
                  <c:v>-43.3</c:v>
                </c:pt>
                <c:pt idx="5">
                  <c:v>-43.3</c:v>
                </c:pt>
                <c:pt idx="6">
                  <c:v>-51.96</c:v>
                </c:pt>
              </c:numCache>
            </c:numRef>
          </c:yVal>
          <c:smooth val="0"/>
        </c:ser>
        <c:ser>
          <c:idx val="19"/>
          <c:order val="19"/>
          <c:spPr>
            <a:ln>
              <a:solidFill>
                <a:schemeClr val="bg1">
                  <a:lumMod val="75000"/>
                </a:schemeClr>
              </a:solidFill>
            </a:ln>
          </c:spPr>
          <c:marker>
            <c:symbol val="none"/>
          </c:marker>
          <c:xVal>
            <c:numRef>
              <c:f>'19cell_R10mICD30mDrop01 (2)'!$P$74:$P$80</c:f>
              <c:numCache>
                <c:formatCode>General</c:formatCode>
                <c:ptCount val="7"/>
                <c:pt idx="0">
                  <c:v>10</c:v>
                </c:pt>
                <c:pt idx="1">
                  <c:v>5</c:v>
                </c:pt>
                <c:pt idx="2">
                  <c:v>-5</c:v>
                </c:pt>
                <c:pt idx="3">
                  <c:v>-10</c:v>
                </c:pt>
                <c:pt idx="4">
                  <c:v>-5</c:v>
                </c:pt>
                <c:pt idx="5">
                  <c:v>5</c:v>
                </c:pt>
                <c:pt idx="6">
                  <c:v>10</c:v>
                </c:pt>
              </c:numCache>
            </c:numRef>
          </c:xVal>
          <c:yVal>
            <c:numRef>
              <c:f>'19cell_R10mICD30mDrop01 (2)'!$Q$74:$Q$80</c:f>
              <c:numCache>
                <c:formatCode>General</c:formatCode>
                <c:ptCount val="7"/>
                <c:pt idx="0">
                  <c:v>-51.96</c:v>
                </c:pt>
                <c:pt idx="1">
                  <c:v>-60.62</c:v>
                </c:pt>
                <c:pt idx="2">
                  <c:v>-60.62</c:v>
                </c:pt>
                <c:pt idx="3">
                  <c:v>-51.96</c:v>
                </c:pt>
                <c:pt idx="4">
                  <c:v>-43.3</c:v>
                </c:pt>
                <c:pt idx="5">
                  <c:v>-43.3</c:v>
                </c:pt>
                <c:pt idx="6">
                  <c:v>-51.96</c:v>
                </c:pt>
              </c:numCache>
            </c:numRef>
          </c:yVal>
          <c:smooth val="0"/>
        </c:ser>
        <c:ser>
          <c:idx val="20"/>
          <c:order val="20"/>
          <c:spPr>
            <a:ln>
              <a:solidFill>
                <a:schemeClr val="bg1">
                  <a:lumMod val="75000"/>
                </a:schemeClr>
              </a:solidFill>
            </a:ln>
          </c:spPr>
          <c:marker>
            <c:symbol val="none"/>
          </c:marker>
          <c:xVal>
            <c:numRef>
              <c:f>'19cell_R10mICD30mDrop01 (2)'!$P$82:$P$88</c:f>
              <c:numCache>
                <c:formatCode>General</c:formatCode>
                <c:ptCount val="7"/>
                <c:pt idx="0">
                  <c:v>40</c:v>
                </c:pt>
                <c:pt idx="1">
                  <c:v>35</c:v>
                </c:pt>
                <c:pt idx="2">
                  <c:v>25</c:v>
                </c:pt>
                <c:pt idx="3">
                  <c:v>20</c:v>
                </c:pt>
                <c:pt idx="4">
                  <c:v>25</c:v>
                </c:pt>
                <c:pt idx="5">
                  <c:v>35</c:v>
                </c:pt>
                <c:pt idx="6">
                  <c:v>40</c:v>
                </c:pt>
              </c:numCache>
            </c:numRef>
          </c:xVal>
          <c:yVal>
            <c:numRef>
              <c:f>'19cell_R10mICD30mDrop01 (2)'!$Q$82:$Q$88</c:f>
              <c:numCache>
                <c:formatCode>General</c:formatCode>
                <c:ptCount val="7"/>
                <c:pt idx="0">
                  <c:v>-51.96</c:v>
                </c:pt>
                <c:pt idx="1">
                  <c:v>-60.62</c:v>
                </c:pt>
                <c:pt idx="2">
                  <c:v>-60.62</c:v>
                </c:pt>
                <c:pt idx="3">
                  <c:v>-51.96</c:v>
                </c:pt>
                <c:pt idx="4">
                  <c:v>-43.3</c:v>
                </c:pt>
                <c:pt idx="5">
                  <c:v>-43.3</c:v>
                </c:pt>
                <c:pt idx="6">
                  <c:v>-51.96</c:v>
                </c:pt>
              </c:numCache>
            </c:numRef>
          </c:yVal>
          <c:smooth val="0"/>
        </c:ser>
        <c:ser>
          <c:idx val="21"/>
          <c:order val="21"/>
          <c:spPr>
            <a:ln>
              <a:solidFill>
                <a:schemeClr val="bg1">
                  <a:lumMod val="75000"/>
                </a:schemeClr>
              </a:solidFill>
            </a:ln>
          </c:spPr>
          <c:marker>
            <c:symbol val="none"/>
          </c:marker>
          <c:xVal>
            <c:numRef>
              <c:f>'19cell_R10mICD30mDrop01 (2)'!$P$90:$P$96</c:f>
              <c:numCache>
                <c:formatCode>General</c:formatCode>
                <c:ptCount val="7"/>
                <c:pt idx="0">
                  <c:v>55</c:v>
                </c:pt>
                <c:pt idx="1">
                  <c:v>50</c:v>
                </c:pt>
                <c:pt idx="2">
                  <c:v>40</c:v>
                </c:pt>
                <c:pt idx="3">
                  <c:v>35</c:v>
                </c:pt>
                <c:pt idx="4">
                  <c:v>40</c:v>
                </c:pt>
                <c:pt idx="5">
                  <c:v>50</c:v>
                </c:pt>
                <c:pt idx="6">
                  <c:v>55</c:v>
                </c:pt>
              </c:numCache>
            </c:numRef>
          </c:xVal>
          <c:yVal>
            <c:numRef>
              <c:f>'19cell_R10mICD30mDrop01 (2)'!$Q$90:$Q$96</c:f>
              <c:numCache>
                <c:formatCode>General</c:formatCode>
                <c:ptCount val="7"/>
                <c:pt idx="0">
                  <c:v>-25.98</c:v>
                </c:pt>
                <c:pt idx="1">
                  <c:v>-34.64</c:v>
                </c:pt>
                <c:pt idx="2">
                  <c:v>-34.64</c:v>
                </c:pt>
                <c:pt idx="3">
                  <c:v>-25.98</c:v>
                </c:pt>
                <c:pt idx="4">
                  <c:v>-17.32</c:v>
                </c:pt>
                <c:pt idx="5">
                  <c:v>-17.32</c:v>
                </c:pt>
                <c:pt idx="6">
                  <c:v>-25.98</c:v>
                </c:pt>
              </c:numCache>
            </c:numRef>
          </c:yVal>
          <c:smooth val="0"/>
        </c:ser>
        <c:ser>
          <c:idx val="2"/>
          <c:order val="2"/>
          <c:tx>
            <c:v>AP</c:v>
          </c:tx>
          <c:spPr>
            <a:ln w="28575">
              <a:noFill/>
            </a:ln>
          </c:spPr>
          <c:marker>
            <c:spPr>
              <a:solidFill>
                <a:srgbClr val="FFC000"/>
              </a:solidFill>
            </c:spPr>
          </c:marker>
          <c:xVal>
            <c:numRef>
              <c:f>'19cell_R10mICD30mDrop01 (2)'!$B$2:$B$20</c:f>
              <c:numCache>
                <c:formatCode>General</c:formatCode>
                <c:ptCount val="19"/>
                <c:pt idx="0">
                  <c:v>0</c:v>
                </c:pt>
                <c:pt idx="1">
                  <c:v>30</c:v>
                </c:pt>
                <c:pt idx="2">
                  <c:v>15</c:v>
                </c:pt>
                <c:pt idx="3">
                  <c:v>-15</c:v>
                </c:pt>
                <c:pt idx="4">
                  <c:v>-30</c:v>
                </c:pt>
                <c:pt idx="5">
                  <c:v>-15</c:v>
                </c:pt>
                <c:pt idx="6">
                  <c:v>15</c:v>
                </c:pt>
                <c:pt idx="7">
                  <c:v>60</c:v>
                </c:pt>
                <c:pt idx="8">
                  <c:v>45</c:v>
                </c:pt>
                <c:pt idx="9">
                  <c:v>30</c:v>
                </c:pt>
                <c:pt idx="10">
                  <c:v>0</c:v>
                </c:pt>
                <c:pt idx="11">
                  <c:v>-30</c:v>
                </c:pt>
                <c:pt idx="12">
                  <c:v>-45</c:v>
                </c:pt>
                <c:pt idx="13">
                  <c:v>-60</c:v>
                </c:pt>
                <c:pt idx="14">
                  <c:v>-45</c:v>
                </c:pt>
                <c:pt idx="15">
                  <c:v>-30</c:v>
                </c:pt>
                <c:pt idx="16">
                  <c:v>0</c:v>
                </c:pt>
                <c:pt idx="17">
                  <c:v>30</c:v>
                </c:pt>
                <c:pt idx="18">
                  <c:v>45</c:v>
                </c:pt>
              </c:numCache>
            </c:numRef>
          </c:xVal>
          <c:yVal>
            <c:numRef>
              <c:f>'19cell_R10mICD30mDrop01 (2)'!$C$2:$C$20</c:f>
              <c:numCache>
                <c:formatCode>General</c:formatCode>
                <c:ptCount val="19"/>
                <c:pt idx="0">
                  <c:v>0</c:v>
                </c:pt>
                <c:pt idx="1">
                  <c:v>0</c:v>
                </c:pt>
                <c:pt idx="2">
                  <c:v>25.981000000000002</c:v>
                </c:pt>
                <c:pt idx="3">
                  <c:v>25.981000000000002</c:v>
                </c:pt>
                <c:pt idx="4">
                  <c:v>0</c:v>
                </c:pt>
                <c:pt idx="5">
                  <c:v>-25.981000000000002</c:v>
                </c:pt>
                <c:pt idx="6">
                  <c:v>-25.981000000000002</c:v>
                </c:pt>
                <c:pt idx="7">
                  <c:v>0</c:v>
                </c:pt>
                <c:pt idx="8">
                  <c:v>25.981000000000002</c:v>
                </c:pt>
                <c:pt idx="9">
                  <c:v>51.962000000000003</c:v>
                </c:pt>
                <c:pt idx="10">
                  <c:v>51.962000000000003</c:v>
                </c:pt>
                <c:pt idx="11">
                  <c:v>51.962000000000003</c:v>
                </c:pt>
                <c:pt idx="12">
                  <c:v>25.981000000000002</c:v>
                </c:pt>
                <c:pt idx="13">
                  <c:v>0</c:v>
                </c:pt>
                <c:pt idx="14">
                  <c:v>-25.981000000000002</c:v>
                </c:pt>
                <c:pt idx="15">
                  <c:v>-51.962000000000003</c:v>
                </c:pt>
                <c:pt idx="16">
                  <c:v>-51.962000000000003</c:v>
                </c:pt>
                <c:pt idx="17">
                  <c:v>-51.962000000000003</c:v>
                </c:pt>
                <c:pt idx="18">
                  <c:v>-25.981000000000002</c:v>
                </c:pt>
              </c:numCache>
            </c:numRef>
          </c:yVal>
          <c:smooth val="0"/>
        </c:ser>
        <c:ser>
          <c:idx val="1"/>
          <c:order val="1"/>
          <c:tx>
            <c:v>STA(AX)</c:v>
          </c:tx>
          <c:spPr>
            <a:ln w="28575">
              <a:noFill/>
            </a:ln>
          </c:spPr>
          <c:marker>
            <c:spPr>
              <a:solidFill>
                <a:srgbClr val="FF00FF"/>
              </a:solidFill>
              <a:ln>
                <a:noFill/>
              </a:ln>
            </c:spPr>
          </c:marker>
          <c:xVal>
            <c:numRef>
              <c:f>'19cell_R10mICD30mDrop01 (2)'!$F$2:$F$96</c:f>
              <c:numCache>
                <c:formatCode>General</c:formatCode>
                <c:ptCount val="95"/>
                <c:pt idx="0">
                  <c:v>-9.1940000000000008</c:v>
                </c:pt>
                <c:pt idx="1">
                  <c:v>-1.522</c:v>
                </c:pt>
                <c:pt idx="2">
                  <c:v>3.2080000000000002</c:v>
                </c:pt>
                <c:pt idx="3">
                  <c:v>-5.117</c:v>
                </c:pt>
                <c:pt idx="4">
                  <c:v>0.76400000000000001</c:v>
                </c:pt>
                <c:pt idx="5">
                  <c:v>31.349</c:v>
                </c:pt>
                <c:pt idx="6">
                  <c:v>28.995000000000001</c:v>
                </c:pt>
                <c:pt idx="7">
                  <c:v>32.042000000000002</c:v>
                </c:pt>
                <c:pt idx="8">
                  <c:v>34.951999999999998</c:v>
                </c:pt>
                <c:pt idx="9">
                  <c:v>25.835000000000001</c:v>
                </c:pt>
                <c:pt idx="10">
                  <c:v>14.340999999999999</c:v>
                </c:pt>
                <c:pt idx="11">
                  <c:v>11.332000000000001</c:v>
                </c:pt>
                <c:pt idx="12">
                  <c:v>12.984999999999999</c:v>
                </c:pt>
                <c:pt idx="13">
                  <c:v>20.666</c:v>
                </c:pt>
                <c:pt idx="14">
                  <c:v>18.626999999999999</c:v>
                </c:pt>
                <c:pt idx="15">
                  <c:v>-12.000999999999999</c:v>
                </c:pt>
                <c:pt idx="16">
                  <c:v>-8.1929999999999996</c:v>
                </c:pt>
                <c:pt idx="17">
                  <c:v>-13.948</c:v>
                </c:pt>
                <c:pt idx="18">
                  <c:v>-17.129000000000001</c:v>
                </c:pt>
                <c:pt idx="19">
                  <c:v>-10.500999999999999</c:v>
                </c:pt>
                <c:pt idx="20">
                  <c:v>-35.226999999999997</c:v>
                </c:pt>
                <c:pt idx="21">
                  <c:v>-33.222000000000001</c:v>
                </c:pt>
                <c:pt idx="22">
                  <c:v>-26.04</c:v>
                </c:pt>
                <c:pt idx="23">
                  <c:v>-27.373999999999999</c:v>
                </c:pt>
                <c:pt idx="24">
                  <c:v>-33.905999999999999</c:v>
                </c:pt>
                <c:pt idx="25">
                  <c:v>-15.888999999999999</c:v>
                </c:pt>
                <c:pt idx="26">
                  <c:v>-8.0269999999999992</c:v>
                </c:pt>
                <c:pt idx="27">
                  <c:v>-9.9629999999999992</c:v>
                </c:pt>
                <c:pt idx="28">
                  <c:v>-19.576000000000001</c:v>
                </c:pt>
                <c:pt idx="29">
                  <c:v>-9.532</c:v>
                </c:pt>
                <c:pt idx="30">
                  <c:v>12.337</c:v>
                </c:pt>
                <c:pt idx="31">
                  <c:v>9.7780000000000005</c:v>
                </c:pt>
                <c:pt idx="32">
                  <c:v>15.327999999999999</c:v>
                </c:pt>
                <c:pt idx="33">
                  <c:v>16.295999999999999</c:v>
                </c:pt>
                <c:pt idx="34">
                  <c:v>13.348000000000001</c:v>
                </c:pt>
                <c:pt idx="35">
                  <c:v>64.358999999999995</c:v>
                </c:pt>
                <c:pt idx="36">
                  <c:v>61.848999999999997</c:v>
                </c:pt>
                <c:pt idx="37">
                  <c:v>58.265999999999998</c:v>
                </c:pt>
                <c:pt idx="38">
                  <c:v>64.828000000000003</c:v>
                </c:pt>
                <c:pt idx="39">
                  <c:v>58.457999999999998</c:v>
                </c:pt>
                <c:pt idx="40">
                  <c:v>49.485999999999997</c:v>
                </c:pt>
                <c:pt idx="41">
                  <c:v>48.402999999999999</c:v>
                </c:pt>
                <c:pt idx="42">
                  <c:v>42.101999999999997</c:v>
                </c:pt>
                <c:pt idx="43">
                  <c:v>51.152000000000001</c:v>
                </c:pt>
                <c:pt idx="44">
                  <c:v>51.040999999999997</c:v>
                </c:pt>
                <c:pt idx="45">
                  <c:v>35.438000000000002</c:v>
                </c:pt>
                <c:pt idx="46">
                  <c:v>34.29</c:v>
                </c:pt>
                <c:pt idx="47">
                  <c:v>25.727</c:v>
                </c:pt>
                <c:pt idx="48">
                  <c:v>35.234999999999999</c:v>
                </c:pt>
                <c:pt idx="49">
                  <c:v>23.757000000000001</c:v>
                </c:pt>
                <c:pt idx="50">
                  <c:v>5.0430000000000001</c:v>
                </c:pt>
                <c:pt idx="51">
                  <c:v>7.9459999999999997</c:v>
                </c:pt>
                <c:pt idx="52">
                  <c:v>1.621</c:v>
                </c:pt>
                <c:pt idx="53">
                  <c:v>-4.07</c:v>
                </c:pt>
                <c:pt idx="54">
                  <c:v>-0.42199999999999999</c:v>
                </c:pt>
                <c:pt idx="55">
                  <c:v>-29.556999999999999</c:v>
                </c:pt>
                <c:pt idx="56">
                  <c:v>-33.878999999999998</c:v>
                </c:pt>
                <c:pt idx="57">
                  <c:v>-23.305</c:v>
                </c:pt>
                <c:pt idx="58">
                  <c:v>-29.773</c:v>
                </c:pt>
                <c:pt idx="59">
                  <c:v>-35.131999999999998</c:v>
                </c:pt>
                <c:pt idx="60">
                  <c:v>-52.280999999999999</c:v>
                </c:pt>
                <c:pt idx="61">
                  <c:v>-39.655999999999999</c:v>
                </c:pt>
                <c:pt idx="62">
                  <c:v>-47.886000000000003</c:v>
                </c:pt>
                <c:pt idx="63">
                  <c:v>-44.417999999999999</c:v>
                </c:pt>
                <c:pt idx="64">
                  <c:v>-40.651000000000003</c:v>
                </c:pt>
                <c:pt idx="65">
                  <c:v>-60.512999999999998</c:v>
                </c:pt>
                <c:pt idx="66">
                  <c:v>-62.125</c:v>
                </c:pt>
                <c:pt idx="67">
                  <c:v>-64.766000000000005</c:v>
                </c:pt>
                <c:pt idx="68">
                  <c:v>-52.573999999999998</c:v>
                </c:pt>
                <c:pt idx="69">
                  <c:v>-54.584000000000003</c:v>
                </c:pt>
                <c:pt idx="70">
                  <c:v>-48.735999999999997</c:v>
                </c:pt>
                <c:pt idx="71">
                  <c:v>-53.530999999999999</c:v>
                </c:pt>
                <c:pt idx="72">
                  <c:v>-45.395000000000003</c:v>
                </c:pt>
                <c:pt idx="73">
                  <c:v>-48.804000000000002</c:v>
                </c:pt>
                <c:pt idx="74">
                  <c:v>-45.853000000000002</c:v>
                </c:pt>
                <c:pt idx="75">
                  <c:v>-28.271000000000001</c:v>
                </c:pt>
                <c:pt idx="76">
                  <c:v>-27.245999999999999</c:v>
                </c:pt>
                <c:pt idx="77">
                  <c:v>-30.902999999999999</c:v>
                </c:pt>
                <c:pt idx="78">
                  <c:v>-35.584000000000003</c:v>
                </c:pt>
                <c:pt idx="79">
                  <c:v>-33.058999999999997</c:v>
                </c:pt>
                <c:pt idx="80">
                  <c:v>-1.667</c:v>
                </c:pt>
                <c:pt idx="81">
                  <c:v>2.17</c:v>
                </c:pt>
                <c:pt idx="82">
                  <c:v>-1.0640000000000001</c:v>
                </c:pt>
                <c:pt idx="83">
                  <c:v>-9.4079999999999995</c:v>
                </c:pt>
                <c:pt idx="84">
                  <c:v>7.3840000000000003</c:v>
                </c:pt>
                <c:pt idx="85">
                  <c:v>38.222999999999999</c:v>
                </c:pt>
                <c:pt idx="86">
                  <c:v>31.096</c:v>
                </c:pt>
                <c:pt idx="87">
                  <c:v>35.180999999999997</c:v>
                </c:pt>
                <c:pt idx="88">
                  <c:v>26.675000000000001</c:v>
                </c:pt>
                <c:pt idx="89">
                  <c:v>27.661999999999999</c:v>
                </c:pt>
                <c:pt idx="90">
                  <c:v>48.286999999999999</c:v>
                </c:pt>
                <c:pt idx="91">
                  <c:v>52.944000000000003</c:v>
                </c:pt>
                <c:pt idx="92">
                  <c:v>51.851999999999997</c:v>
                </c:pt>
                <c:pt idx="93">
                  <c:v>47.609000000000002</c:v>
                </c:pt>
                <c:pt idx="94">
                  <c:v>50.993000000000002</c:v>
                </c:pt>
              </c:numCache>
            </c:numRef>
          </c:xVal>
          <c:yVal>
            <c:numRef>
              <c:f>'19cell_R10mICD30mDrop01 (2)'!$G$2:$G$96</c:f>
              <c:numCache>
                <c:formatCode>General</c:formatCode>
                <c:ptCount val="95"/>
                <c:pt idx="0">
                  <c:v>1.2130000000000001</c:v>
                </c:pt>
                <c:pt idx="1">
                  <c:v>-0.433</c:v>
                </c:pt>
                <c:pt idx="2">
                  <c:v>5.3319999999999999</c:v>
                </c:pt>
                <c:pt idx="3">
                  <c:v>-1.869</c:v>
                </c:pt>
                <c:pt idx="4">
                  <c:v>2.9609999999999999</c:v>
                </c:pt>
                <c:pt idx="5">
                  <c:v>2.9409999999999998</c:v>
                </c:pt>
                <c:pt idx="6">
                  <c:v>3.5750000000000002</c:v>
                </c:pt>
                <c:pt idx="7">
                  <c:v>3.2360000000000002</c:v>
                </c:pt>
                <c:pt idx="8">
                  <c:v>-3.5670000000000002</c:v>
                </c:pt>
                <c:pt idx="9">
                  <c:v>-4.1390000000000002</c:v>
                </c:pt>
                <c:pt idx="10">
                  <c:v>30.273</c:v>
                </c:pt>
                <c:pt idx="11">
                  <c:v>19.587</c:v>
                </c:pt>
                <c:pt idx="12">
                  <c:v>24.484000000000002</c:v>
                </c:pt>
                <c:pt idx="13">
                  <c:v>25.599</c:v>
                </c:pt>
                <c:pt idx="14">
                  <c:v>22.689</c:v>
                </c:pt>
                <c:pt idx="15">
                  <c:v>24.622</c:v>
                </c:pt>
                <c:pt idx="16">
                  <c:v>28.948</c:v>
                </c:pt>
                <c:pt idx="17">
                  <c:v>34.029000000000003</c:v>
                </c:pt>
                <c:pt idx="18">
                  <c:v>26.337</c:v>
                </c:pt>
                <c:pt idx="19">
                  <c:v>32.872</c:v>
                </c:pt>
                <c:pt idx="20">
                  <c:v>3.7839999999999998</c:v>
                </c:pt>
                <c:pt idx="21">
                  <c:v>-3.5950000000000002</c:v>
                </c:pt>
                <c:pt idx="22">
                  <c:v>-2.7949999999999999</c:v>
                </c:pt>
                <c:pt idx="23">
                  <c:v>-0.58299999999999996</c:v>
                </c:pt>
                <c:pt idx="24">
                  <c:v>2.5230000000000001</c:v>
                </c:pt>
                <c:pt idx="25">
                  <c:v>-33.746000000000002</c:v>
                </c:pt>
                <c:pt idx="26">
                  <c:v>-28.673999999999999</c:v>
                </c:pt>
                <c:pt idx="27">
                  <c:v>-17.77</c:v>
                </c:pt>
                <c:pt idx="28">
                  <c:v>-20.992000000000001</c:v>
                </c:pt>
                <c:pt idx="29">
                  <c:v>-28.216000000000001</c:v>
                </c:pt>
                <c:pt idx="30">
                  <c:v>-24.14</c:v>
                </c:pt>
                <c:pt idx="31">
                  <c:v>-32.241999999999997</c:v>
                </c:pt>
                <c:pt idx="32">
                  <c:v>-18.78</c:v>
                </c:pt>
                <c:pt idx="33">
                  <c:v>-23.898</c:v>
                </c:pt>
                <c:pt idx="34">
                  <c:v>-25.271999999999998</c:v>
                </c:pt>
                <c:pt idx="35">
                  <c:v>-8.0280000000000005</c:v>
                </c:pt>
                <c:pt idx="36">
                  <c:v>-4.0730000000000004</c:v>
                </c:pt>
                <c:pt idx="37">
                  <c:v>1.127</c:v>
                </c:pt>
                <c:pt idx="38">
                  <c:v>4.1719999999999997</c:v>
                </c:pt>
                <c:pt idx="39">
                  <c:v>7.0629999999999997</c:v>
                </c:pt>
                <c:pt idx="40">
                  <c:v>30.984999999999999</c:v>
                </c:pt>
                <c:pt idx="41">
                  <c:v>21.655999999999999</c:v>
                </c:pt>
                <c:pt idx="42">
                  <c:v>32.591000000000001</c:v>
                </c:pt>
                <c:pt idx="43">
                  <c:v>22.536999999999999</c:v>
                </c:pt>
                <c:pt idx="44">
                  <c:v>20.042999999999999</c:v>
                </c:pt>
                <c:pt idx="45">
                  <c:v>52.55</c:v>
                </c:pt>
                <c:pt idx="46">
                  <c:v>60.34</c:v>
                </c:pt>
                <c:pt idx="47">
                  <c:v>54.875</c:v>
                </c:pt>
                <c:pt idx="48">
                  <c:v>45.933999999999997</c:v>
                </c:pt>
                <c:pt idx="49">
                  <c:v>52.914000000000001</c:v>
                </c:pt>
                <c:pt idx="50">
                  <c:v>47.472999999999999</c:v>
                </c:pt>
                <c:pt idx="51">
                  <c:v>51.232999999999997</c:v>
                </c:pt>
                <c:pt idx="52">
                  <c:v>45.497999999999998</c:v>
                </c:pt>
                <c:pt idx="53">
                  <c:v>51.633000000000003</c:v>
                </c:pt>
                <c:pt idx="54">
                  <c:v>59.081000000000003</c:v>
                </c:pt>
                <c:pt idx="55">
                  <c:v>49.508000000000003</c:v>
                </c:pt>
                <c:pt idx="56">
                  <c:v>46.874000000000002</c:v>
                </c:pt>
                <c:pt idx="57">
                  <c:v>55.899000000000001</c:v>
                </c:pt>
                <c:pt idx="58">
                  <c:v>53.456000000000003</c:v>
                </c:pt>
                <c:pt idx="59">
                  <c:v>44.268000000000001</c:v>
                </c:pt>
                <c:pt idx="60">
                  <c:v>28.657</c:v>
                </c:pt>
                <c:pt idx="61">
                  <c:v>34.026000000000003</c:v>
                </c:pt>
                <c:pt idx="62">
                  <c:v>22.242000000000001</c:v>
                </c:pt>
                <c:pt idx="63">
                  <c:v>27.49</c:v>
                </c:pt>
                <c:pt idx="64">
                  <c:v>24.071999999999999</c:v>
                </c:pt>
                <c:pt idx="65">
                  <c:v>8.2949999999999999</c:v>
                </c:pt>
                <c:pt idx="66">
                  <c:v>3.585</c:v>
                </c:pt>
                <c:pt idx="67">
                  <c:v>6.5549999999999997</c:v>
                </c:pt>
                <c:pt idx="68">
                  <c:v>-1.8049999999999999</c:v>
                </c:pt>
                <c:pt idx="69">
                  <c:v>0.29799999999999999</c:v>
                </c:pt>
                <c:pt idx="70">
                  <c:v>-25.895</c:v>
                </c:pt>
                <c:pt idx="71">
                  <c:v>-26.666</c:v>
                </c:pt>
                <c:pt idx="72">
                  <c:v>-21.937000000000001</c:v>
                </c:pt>
                <c:pt idx="73">
                  <c:v>-30.439</c:v>
                </c:pt>
                <c:pt idx="74">
                  <c:v>-22.45</c:v>
                </c:pt>
                <c:pt idx="75">
                  <c:v>-56.151000000000003</c:v>
                </c:pt>
                <c:pt idx="76">
                  <c:v>-51.698</c:v>
                </c:pt>
                <c:pt idx="77">
                  <c:v>-53.844999999999999</c:v>
                </c:pt>
                <c:pt idx="78">
                  <c:v>-51.73</c:v>
                </c:pt>
                <c:pt idx="79">
                  <c:v>-57.338000000000001</c:v>
                </c:pt>
                <c:pt idx="80">
                  <c:v>-60.14</c:v>
                </c:pt>
                <c:pt idx="81">
                  <c:v>-48.158999999999999</c:v>
                </c:pt>
                <c:pt idx="82">
                  <c:v>-55.067999999999998</c:v>
                </c:pt>
                <c:pt idx="83">
                  <c:v>-52.463999999999999</c:v>
                </c:pt>
                <c:pt idx="84">
                  <c:v>-54.591999999999999</c:v>
                </c:pt>
                <c:pt idx="85">
                  <c:v>-49.781999999999996</c:v>
                </c:pt>
                <c:pt idx="86">
                  <c:v>-49.036999999999999</c:v>
                </c:pt>
                <c:pt idx="87">
                  <c:v>-59.399000000000001</c:v>
                </c:pt>
                <c:pt idx="88">
                  <c:v>-51.079000000000001</c:v>
                </c:pt>
                <c:pt idx="89">
                  <c:v>-48.188000000000002</c:v>
                </c:pt>
                <c:pt idx="90">
                  <c:v>-29.198</c:v>
                </c:pt>
                <c:pt idx="91">
                  <c:v>-28.396000000000001</c:v>
                </c:pt>
                <c:pt idx="92">
                  <c:v>-21.271999999999998</c:v>
                </c:pt>
                <c:pt idx="93">
                  <c:v>-24.858000000000001</c:v>
                </c:pt>
                <c:pt idx="94">
                  <c:v>-22.265999999999998</c:v>
                </c:pt>
              </c:numCache>
            </c:numRef>
          </c:yVal>
          <c:smooth val="0"/>
        </c:ser>
        <c:ser>
          <c:idx val="0"/>
          <c:order val="0"/>
          <c:tx>
            <c:v>STA(LEG)</c:v>
          </c:tx>
          <c:spPr>
            <a:ln w="28575">
              <a:noFill/>
            </a:ln>
          </c:spPr>
          <c:marker>
            <c:spPr>
              <a:solidFill>
                <a:srgbClr val="0000FF"/>
              </a:solidFill>
              <a:ln>
                <a:noFill/>
              </a:ln>
            </c:spPr>
          </c:marker>
          <c:xVal>
            <c:numRef>
              <c:f>'19cell_R10mICD30mDrop01 (2)'!$J$2:$J$96</c:f>
              <c:numCache>
                <c:formatCode>General</c:formatCode>
                <c:ptCount val="95"/>
                <c:pt idx="0">
                  <c:v>-5.3970000000000002</c:v>
                </c:pt>
                <c:pt idx="1">
                  <c:v>-4.7919999999999998</c:v>
                </c:pt>
                <c:pt idx="2">
                  <c:v>6.8710000000000004</c:v>
                </c:pt>
                <c:pt idx="3">
                  <c:v>4.4820000000000002</c:v>
                </c:pt>
                <c:pt idx="4">
                  <c:v>-8.4280000000000008</c:v>
                </c:pt>
                <c:pt idx="5">
                  <c:v>37.06</c:v>
                </c:pt>
                <c:pt idx="6">
                  <c:v>36.843000000000004</c:v>
                </c:pt>
                <c:pt idx="7">
                  <c:v>34.963000000000001</c:v>
                </c:pt>
                <c:pt idx="8">
                  <c:v>26.027000000000001</c:v>
                </c:pt>
                <c:pt idx="9">
                  <c:v>32.31</c:v>
                </c:pt>
                <c:pt idx="10">
                  <c:v>10.348000000000001</c:v>
                </c:pt>
                <c:pt idx="11">
                  <c:v>11.083</c:v>
                </c:pt>
                <c:pt idx="12">
                  <c:v>15.228</c:v>
                </c:pt>
                <c:pt idx="13">
                  <c:v>13.256</c:v>
                </c:pt>
                <c:pt idx="14">
                  <c:v>7.0869999999999997</c:v>
                </c:pt>
                <c:pt idx="15">
                  <c:v>-16.172999999999998</c:v>
                </c:pt>
                <c:pt idx="16">
                  <c:v>-14.18</c:v>
                </c:pt>
                <c:pt idx="17">
                  <c:v>-17.542999999999999</c:v>
                </c:pt>
                <c:pt idx="18">
                  <c:v>-11.987</c:v>
                </c:pt>
                <c:pt idx="19">
                  <c:v>-19.824000000000002</c:v>
                </c:pt>
                <c:pt idx="20">
                  <c:v>-27.030999999999999</c:v>
                </c:pt>
                <c:pt idx="21">
                  <c:v>-31.091999999999999</c:v>
                </c:pt>
                <c:pt idx="22">
                  <c:v>-26.946000000000002</c:v>
                </c:pt>
                <c:pt idx="23">
                  <c:v>-28.875</c:v>
                </c:pt>
                <c:pt idx="24">
                  <c:v>-23.204000000000001</c:v>
                </c:pt>
                <c:pt idx="25">
                  <c:v>-14.829000000000001</c:v>
                </c:pt>
                <c:pt idx="26">
                  <c:v>-11.634</c:v>
                </c:pt>
                <c:pt idx="27">
                  <c:v>-8.2710000000000008</c:v>
                </c:pt>
                <c:pt idx="28">
                  <c:v>-13.246</c:v>
                </c:pt>
                <c:pt idx="29">
                  <c:v>-12.137</c:v>
                </c:pt>
                <c:pt idx="30">
                  <c:v>15.371</c:v>
                </c:pt>
                <c:pt idx="31">
                  <c:v>21.552</c:v>
                </c:pt>
                <c:pt idx="32">
                  <c:v>21.625</c:v>
                </c:pt>
                <c:pt idx="33">
                  <c:v>15.984</c:v>
                </c:pt>
                <c:pt idx="34">
                  <c:v>14.49</c:v>
                </c:pt>
                <c:pt idx="35">
                  <c:v>60.822000000000003</c:v>
                </c:pt>
                <c:pt idx="36">
                  <c:v>58.869</c:v>
                </c:pt>
                <c:pt idx="37">
                  <c:v>51.994999999999997</c:v>
                </c:pt>
                <c:pt idx="38">
                  <c:v>59.991</c:v>
                </c:pt>
                <c:pt idx="39">
                  <c:v>54.094000000000001</c:v>
                </c:pt>
                <c:pt idx="40">
                  <c:v>50.871000000000002</c:v>
                </c:pt>
                <c:pt idx="41">
                  <c:v>44.997999999999998</c:v>
                </c:pt>
                <c:pt idx="42">
                  <c:v>43.392000000000003</c:v>
                </c:pt>
                <c:pt idx="43">
                  <c:v>43.868000000000002</c:v>
                </c:pt>
                <c:pt idx="44">
                  <c:v>39.85</c:v>
                </c:pt>
                <c:pt idx="45">
                  <c:v>34.161000000000001</c:v>
                </c:pt>
                <c:pt idx="46">
                  <c:v>22.567</c:v>
                </c:pt>
                <c:pt idx="47">
                  <c:v>27.763999999999999</c:v>
                </c:pt>
                <c:pt idx="48">
                  <c:v>27.641999999999999</c:v>
                </c:pt>
                <c:pt idx="49">
                  <c:v>32.484000000000002</c:v>
                </c:pt>
                <c:pt idx="50">
                  <c:v>1.04</c:v>
                </c:pt>
                <c:pt idx="51">
                  <c:v>0.42199999999999999</c:v>
                </c:pt>
                <c:pt idx="52">
                  <c:v>2.3239999999999998</c:v>
                </c:pt>
                <c:pt idx="53">
                  <c:v>-6.7789999999999999</c:v>
                </c:pt>
                <c:pt idx="54">
                  <c:v>7.3869999999999996</c:v>
                </c:pt>
                <c:pt idx="55">
                  <c:v>-24.6</c:v>
                </c:pt>
                <c:pt idx="56">
                  <c:v>-34.988999999999997</c:v>
                </c:pt>
                <c:pt idx="57">
                  <c:v>-29.724</c:v>
                </c:pt>
                <c:pt idx="58">
                  <c:v>-29.981000000000002</c:v>
                </c:pt>
                <c:pt idx="59">
                  <c:v>-26.928999999999998</c:v>
                </c:pt>
                <c:pt idx="60">
                  <c:v>-49.033000000000001</c:v>
                </c:pt>
                <c:pt idx="61">
                  <c:v>-41.156999999999996</c:v>
                </c:pt>
                <c:pt idx="62">
                  <c:v>-49.192999999999998</c:v>
                </c:pt>
                <c:pt idx="63">
                  <c:v>-44.854999999999997</c:v>
                </c:pt>
                <c:pt idx="64">
                  <c:v>-48.896999999999998</c:v>
                </c:pt>
                <c:pt idx="65">
                  <c:v>-60.475000000000001</c:v>
                </c:pt>
                <c:pt idx="66">
                  <c:v>-58.694000000000003</c:v>
                </c:pt>
                <c:pt idx="67">
                  <c:v>-59.569000000000003</c:v>
                </c:pt>
                <c:pt idx="68">
                  <c:v>-62.709000000000003</c:v>
                </c:pt>
                <c:pt idx="69">
                  <c:v>-63.290999999999997</c:v>
                </c:pt>
                <c:pt idx="70">
                  <c:v>-39.061999999999998</c:v>
                </c:pt>
                <c:pt idx="71">
                  <c:v>-43.515000000000001</c:v>
                </c:pt>
                <c:pt idx="72">
                  <c:v>-40.222000000000001</c:v>
                </c:pt>
                <c:pt idx="73">
                  <c:v>-54.384</c:v>
                </c:pt>
                <c:pt idx="74">
                  <c:v>-41.895000000000003</c:v>
                </c:pt>
                <c:pt idx="75">
                  <c:v>-31.914000000000001</c:v>
                </c:pt>
                <c:pt idx="76">
                  <c:v>-28.015000000000001</c:v>
                </c:pt>
                <c:pt idx="77">
                  <c:v>-29.748999999999999</c:v>
                </c:pt>
                <c:pt idx="78">
                  <c:v>-24.957000000000001</c:v>
                </c:pt>
                <c:pt idx="79">
                  <c:v>-21.387</c:v>
                </c:pt>
                <c:pt idx="80">
                  <c:v>2.177</c:v>
                </c:pt>
                <c:pt idx="81">
                  <c:v>7.4169999999999998</c:v>
                </c:pt>
                <c:pt idx="82">
                  <c:v>7.5979999999999999</c:v>
                </c:pt>
                <c:pt idx="83">
                  <c:v>-8.0579999999999998</c:v>
                </c:pt>
                <c:pt idx="84">
                  <c:v>-1.0609999999999999</c:v>
                </c:pt>
                <c:pt idx="85">
                  <c:v>35.564</c:v>
                </c:pt>
                <c:pt idx="86">
                  <c:v>35.915999999999997</c:v>
                </c:pt>
                <c:pt idx="87">
                  <c:v>33.344000000000001</c:v>
                </c:pt>
                <c:pt idx="88">
                  <c:v>36.545000000000002</c:v>
                </c:pt>
                <c:pt idx="89">
                  <c:v>33.155999999999999</c:v>
                </c:pt>
                <c:pt idx="90">
                  <c:v>45.62</c:v>
                </c:pt>
                <c:pt idx="91">
                  <c:v>44.048000000000002</c:v>
                </c:pt>
                <c:pt idx="92">
                  <c:v>38.155000000000001</c:v>
                </c:pt>
                <c:pt idx="93">
                  <c:v>37.872</c:v>
                </c:pt>
                <c:pt idx="94">
                  <c:v>40.412999999999997</c:v>
                </c:pt>
              </c:numCache>
            </c:numRef>
          </c:xVal>
          <c:yVal>
            <c:numRef>
              <c:f>'19cell_R10mICD30mDrop01 (2)'!$K$2:$K$96</c:f>
              <c:numCache>
                <c:formatCode>General</c:formatCode>
                <c:ptCount val="95"/>
                <c:pt idx="0">
                  <c:v>6.0709999999999997</c:v>
                </c:pt>
                <c:pt idx="1">
                  <c:v>-3.0840000000000001</c:v>
                </c:pt>
                <c:pt idx="2">
                  <c:v>1.6779999999999999</c:v>
                </c:pt>
                <c:pt idx="3">
                  <c:v>2.972</c:v>
                </c:pt>
                <c:pt idx="4">
                  <c:v>-2.5019999999999998</c:v>
                </c:pt>
                <c:pt idx="5">
                  <c:v>-1.5860000000000001</c:v>
                </c:pt>
                <c:pt idx="6">
                  <c:v>0.91700000000000004</c:v>
                </c:pt>
                <c:pt idx="7">
                  <c:v>2.7210000000000001</c:v>
                </c:pt>
                <c:pt idx="8">
                  <c:v>-7.7210000000000001</c:v>
                </c:pt>
                <c:pt idx="9">
                  <c:v>-8.016</c:v>
                </c:pt>
                <c:pt idx="10">
                  <c:v>31.07</c:v>
                </c:pt>
                <c:pt idx="11">
                  <c:v>22.85</c:v>
                </c:pt>
                <c:pt idx="12">
                  <c:v>29.03</c:v>
                </c:pt>
                <c:pt idx="13">
                  <c:v>22.213999999999999</c:v>
                </c:pt>
                <c:pt idx="14">
                  <c:v>27.53</c:v>
                </c:pt>
                <c:pt idx="15">
                  <c:v>34.281999999999996</c:v>
                </c:pt>
                <c:pt idx="16">
                  <c:v>23.213000000000001</c:v>
                </c:pt>
                <c:pt idx="17">
                  <c:v>18.547999999999998</c:v>
                </c:pt>
                <c:pt idx="18">
                  <c:v>28.751000000000001</c:v>
                </c:pt>
                <c:pt idx="19">
                  <c:v>19.021000000000001</c:v>
                </c:pt>
                <c:pt idx="20">
                  <c:v>7.45</c:v>
                </c:pt>
                <c:pt idx="21">
                  <c:v>-5.1559999999999997</c:v>
                </c:pt>
                <c:pt idx="22">
                  <c:v>5.056</c:v>
                </c:pt>
                <c:pt idx="23">
                  <c:v>8.0150000000000006</c:v>
                </c:pt>
                <c:pt idx="24">
                  <c:v>-1.4950000000000001</c:v>
                </c:pt>
                <c:pt idx="25">
                  <c:v>-22.806999999999999</c:v>
                </c:pt>
                <c:pt idx="26">
                  <c:v>-31.835000000000001</c:v>
                </c:pt>
                <c:pt idx="27">
                  <c:v>-28.922999999999998</c:v>
                </c:pt>
                <c:pt idx="28">
                  <c:v>-20.062000000000001</c:v>
                </c:pt>
                <c:pt idx="29">
                  <c:v>-19.742000000000001</c:v>
                </c:pt>
                <c:pt idx="30">
                  <c:v>-25.582000000000001</c:v>
                </c:pt>
                <c:pt idx="31">
                  <c:v>-26.5</c:v>
                </c:pt>
                <c:pt idx="32">
                  <c:v>-28.347999999999999</c:v>
                </c:pt>
                <c:pt idx="33">
                  <c:v>-26.044</c:v>
                </c:pt>
                <c:pt idx="34">
                  <c:v>-32.255000000000003</c:v>
                </c:pt>
                <c:pt idx="35">
                  <c:v>-4.8819999999999997</c:v>
                </c:pt>
                <c:pt idx="36">
                  <c:v>0.51900000000000002</c:v>
                </c:pt>
                <c:pt idx="37">
                  <c:v>-0.70399999999999996</c:v>
                </c:pt>
                <c:pt idx="38">
                  <c:v>7.12</c:v>
                </c:pt>
                <c:pt idx="39">
                  <c:v>6.25</c:v>
                </c:pt>
                <c:pt idx="40">
                  <c:v>28.198</c:v>
                </c:pt>
                <c:pt idx="41">
                  <c:v>19.914999999999999</c:v>
                </c:pt>
                <c:pt idx="42">
                  <c:v>33.249000000000002</c:v>
                </c:pt>
                <c:pt idx="43">
                  <c:v>25.22</c:v>
                </c:pt>
                <c:pt idx="44">
                  <c:v>28.228000000000002</c:v>
                </c:pt>
                <c:pt idx="45">
                  <c:v>44.976999999999997</c:v>
                </c:pt>
                <c:pt idx="46">
                  <c:v>51.142000000000003</c:v>
                </c:pt>
                <c:pt idx="47">
                  <c:v>59.363</c:v>
                </c:pt>
                <c:pt idx="48">
                  <c:v>51.982999999999997</c:v>
                </c:pt>
                <c:pt idx="49">
                  <c:v>59.289000000000001</c:v>
                </c:pt>
                <c:pt idx="50">
                  <c:v>45.31</c:v>
                </c:pt>
                <c:pt idx="51">
                  <c:v>43.874000000000002</c:v>
                </c:pt>
                <c:pt idx="52">
                  <c:v>55.155000000000001</c:v>
                </c:pt>
                <c:pt idx="53">
                  <c:v>51.067</c:v>
                </c:pt>
                <c:pt idx="54">
                  <c:v>56.423000000000002</c:v>
                </c:pt>
                <c:pt idx="55">
                  <c:v>46.9</c:v>
                </c:pt>
                <c:pt idx="56">
                  <c:v>57.762</c:v>
                </c:pt>
                <c:pt idx="57">
                  <c:v>52.411000000000001</c:v>
                </c:pt>
                <c:pt idx="58">
                  <c:v>54.04</c:v>
                </c:pt>
                <c:pt idx="59">
                  <c:v>43.951000000000001</c:v>
                </c:pt>
                <c:pt idx="60">
                  <c:v>32.457999999999998</c:v>
                </c:pt>
                <c:pt idx="61">
                  <c:v>21.914999999999999</c:v>
                </c:pt>
                <c:pt idx="62">
                  <c:v>21.838999999999999</c:v>
                </c:pt>
                <c:pt idx="63">
                  <c:v>27.71</c:v>
                </c:pt>
                <c:pt idx="64">
                  <c:v>28.213000000000001</c:v>
                </c:pt>
                <c:pt idx="65">
                  <c:v>3.9060000000000001</c:v>
                </c:pt>
                <c:pt idx="66">
                  <c:v>-7.1520000000000001</c:v>
                </c:pt>
                <c:pt idx="67">
                  <c:v>3.8759999999999999</c:v>
                </c:pt>
                <c:pt idx="68">
                  <c:v>6.3339999999999996</c:v>
                </c:pt>
                <c:pt idx="69">
                  <c:v>-7.1829999999999998</c:v>
                </c:pt>
                <c:pt idx="70">
                  <c:v>-25.925000000000001</c:v>
                </c:pt>
                <c:pt idx="71">
                  <c:v>-30.652999999999999</c:v>
                </c:pt>
                <c:pt idx="72">
                  <c:v>-18.96</c:v>
                </c:pt>
                <c:pt idx="73">
                  <c:v>-24.93</c:v>
                </c:pt>
                <c:pt idx="74">
                  <c:v>-28.652999999999999</c:v>
                </c:pt>
                <c:pt idx="75">
                  <c:v>-49.478000000000002</c:v>
                </c:pt>
                <c:pt idx="76">
                  <c:v>-59.886000000000003</c:v>
                </c:pt>
                <c:pt idx="77">
                  <c:v>-51.484999999999999</c:v>
                </c:pt>
                <c:pt idx="78">
                  <c:v>-57.390999999999998</c:v>
                </c:pt>
                <c:pt idx="79">
                  <c:v>-51.332000000000001</c:v>
                </c:pt>
                <c:pt idx="80">
                  <c:v>-43.58</c:v>
                </c:pt>
                <c:pt idx="81">
                  <c:v>-55.148000000000003</c:v>
                </c:pt>
                <c:pt idx="82">
                  <c:v>-49.965000000000003</c:v>
                </c:pt>
                <c:pt idx="83">
                  <c:v>-50.747999999999998</c:v>
                </c:pt>
                <c:pt idx="84">
                  <c:v>-45.231000000000002</c:v>
                </c:pt>
                <c:pt idx="85">
                  <c:v>-45.883000000000003</c:v>
                </c:pt>
                <c:pt idx="86">
                  <c:v>-57.517000000000003</c:v>
                </c:pt>
                <c:pt idx="87">
                  <c:v>-46.106000000000002</c:v>
                </c:pt>
                <c:pt idx="88">
                  <c:v>-55.439</c:v>
                </c:pt>
                <c:pt idx="89">
                  <c:v>-52.185000000000002</c:v>
                </c:pt>
                <c:pt idx="90">
                  <c:v>-33.075000000000003</c:v>
                </c:pt>
                <c:pt idx="91">
                  <c:v>-17.541</c:v>
                </c:pt>
                <c:pt idx="92">
                  <c:v>-24.52</c:v>
                </c:pt>
                <c:pt idx="93">
                  <c:v>-24.085000000000001</c:v>
                </c:pt>
                <c:pt idx="94">
                  <c:v>-30.529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0837632"/>
        <c:axId val="100861056"/>
      </c:scatterChart>
      <c:valAx>
        <c:axId val="100837632"/>
        <c:scaling>
          <c:orientation val="minMax"/>
          <c:max val="70"/>
          <c:min val="-70"/>
        </c:scaling>
        <c:delete val="0"/>
        <c:axPos val="b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General" sourceLinked="1"/>
        <c:majorTickMark val="out"/>
        <c:minorTickMark val="none"/>
        <c:tickLblPos val="none"/>
        <c:crossAx val="100861056"/>
        <c:crosses val="autoZero"/>
        <c:crossBetween val="midCat"/>
        <c:majorUnit val="10"/>
      </c:valAx>
      <c:valAx>
        <c:axId val="100861056"/>
        <c:scaling>
          <c:orientation val="minMax"/>
          <c:max val="70"/>
          <c:min val="-7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General" sourceLinked="1"/>
        <c:majorTickMark val="out"/>
        <c:minorTickMark val="none"/>
        <c:tickLblPos val="none"/>
        <c:crossAx val="100837632"/>
        <c:crosses val="autoZero"/>
        <c:crossBetween val="midCat"/>
        <c:majorUnit val="10"/>
      </c:valAx>
    </c:plotArea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2D584586-2194-4C39-8143-3E3E33A93CF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6332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6EC0686C-9B66-49B2-98FB-0996E60E432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09436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93DAA090-33D8-4E5A-A4BB-0A5636DBDFFC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6655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6655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665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D4359C5-E9BE-4F6A-90F5-CDF8D1005D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2015</a:t>
            </a:r>
            <a:endParaRPr 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Takeshi Itagaki, Sony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7BB25FE-6B75-4820-A955-BA59FE7FF2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Takeshi Itagaki, Sony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B72D323-9ABA-4CC9-A165-43FB0F35F5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ja-JP" smtClean="0"/>
              <a:t>January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21100" y="6475413"/>
            <a:ext cx="21228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Takeshi </a:t>
            </a:r>
            <a:r>
              <a:rPr lang="en-US" dirty="0" err="1" smtClean="0"/>
              <a:t>Itagaki</a:t>
            </a:r>
            <a:r>
              <a:rPr lang="en-US" dirty="0" smtClean="0"/>
              <a:t>, Sony Corporation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dirty="0"/>
              <a:t>Slide </a:t>
            </a:r>
            <a:fld id="{2D2062C0-C847-4A13-8FA5-E3D8EB01C832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802.11-15/0045r0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65" cy="276999"/>
          </a:xfrm>
        </p:spPr>
        <p:txBody>
          <a:bodyPr/>
          <a:lstStyle/>
          <a:p>
            <a:r>
              <a:rPr lang="en-US" altLang="ja-JP" smtClean="0"/>
              <a:t>January 2015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/>
              <a:t>Slide </a:t>
            </a:r>
            <a:fld id="{3F11A38B-7206-40F8-B396-B54F8ABE510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Performance Analysis of BSS Color and DSC 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</a:t>
            </a:r>
            <a:r>
              <a:rPr lang="en-US" sz="2000" dirty="0" smtClean="0"/>
              <a:t>: </a:t>
            </a:r>
            <a:r>
              <a:rPr lang="en-US" sz="2000" dirty="0" smtClean="0"/>
              <a:t>2015/01/12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1127633"/>
              </p:ext>
            </p:extLst>
          </p:nvPr>
        </p:nvGraphicFramePr>
        <p:xfrm>
          <a:off x="1152525" y="2695575"/>
          <a:ext cx="6886575" cy="2801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4" name="Document" r:id="rId5" imgW="8236552" imgH="3363214" progId="Word.Document.8">
                  <p:embed/>
                </p:oleObj>
              </mc:Choice>
              <mc:Fallback>
                <p:oleObj name="Document" r:id="rId5" imgW="8236552" imgH="3363214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2525" y="2695575"/>
                        <a:ext cx="6886575" cy="2801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Conclusion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kumimoji="1" lang="en-US" altLang="ja-JP" dirty="0" smtClean="0"/>
              <a:t>Performance of BSS Coloring and DSC has been compared in SS3</a:t>
            </a:r>
          </a:p>
          <a:p>
            <a:pPr algn="just"/>
            <a:endParaRPr kumimoji="1" lang="en-US" altLang="ja-JP" dirty="0" smtClean="0"/>
          </a:p>
          <a:p>
            <a:pPr algn="just"/>
            <a:r>
              <a:rPr kumimoji="1" lang="en-US" altLang="ja-JP" dirty="0"/>
              <a:t>In almost all </a:t>
            </a:r>
            <a:r>
              <a:rPr kumimoji="1" lang="en-US" altLang="ja-JP" dirty="0" smtClean="0"/>
              <a:t>thresholds, </a:t>
            </a:r>
            <a:r>
              <a:rPr kumimoji="1" lang="en-US" altLang="ja-JP" dirty="0"/>
              <a:t>the gain of DSC method is higher than BSS color </a:t>
            </a:r>
            <a:r>
              <a:rPr kumimoji="1" lang="en-US" altLang="ja-JP" dirty="0" smtClean="0"/>
              <a:t>method</a:t>
            </a:r>
            <a:r>
              <a:rPr kumimoji="1" lang="ja-JP" altLang="en-US" dirty="0"/>
              <a:t> </a:t>
            </a:r>
            <a:r>
              <a:rPr kumimoji="1" lang="en-US" altLang="ja-JP" dirty="0" smtClean="0"/>
              <a:t>if these methods are used individually.</a:t>
            </a:r>
            <a:endParaRPr kumimoji="1" lang="en-US" altLang="ja-JP" dirty="0"/>
          </a:p>
          <a:p>
            <a:pPr algn="just"/>
            <a:r>
              <a:rPr kumimoji="1" lang="en-US" altLang="ja-JP" dirty="0" smtClean="0"/>
              <a:t>One reason of different gain is PLCP error</a:t>
            </a:r>
          </a:p>
          <a:p>
            <a:pPr lvl="1" algn="just"/>
            <a:r>
              <a:rPr kumimoji="1" lang="en-US" altLang="ja-JP" dirty="0" smtClean="0"/>
              <a:t>Other possible reason is that packets from legacy STA cannot be filtered by color.</a:t>
            </a:r>
          </a:p>
          <a:p>
            <a:pPr algn="just"/>
            <a:endParaRPr kumimoji="1" lang="en-US" altLang="ja-JP" dirty="0" smtClean="0"/>
          </a:p>
          <a:p>
            <a:pPr algn="just"/>
            <a:r>
              <a:rPr kumimoji="1" lang="en-US" altLang="ja-JP" dirty="0"/>
              <a:t>The </a:t>
            </a:r>
            <a:r>
              <a:rPr kumimoji="1" lang="en-US" altLang="ja-JP" dirty="0" smtClean="0"/>
              <a:t>possibilities of t</a:t>
            </a:r>
            <a:r>
              <a:rPr kumimoji="1" lang="en-US" altLang="ja-JP" dirty="0"/>
              <a:t>hese </a:t>
            </a:r>
            <a:r>
              <a:rPr kumimoji="1" lang="en-US" altLang="ja-JP" dirty="0" smtClean="0"/>
              <a:t>methods (including </a:t>
            </a:r>
            <a:r>
              <a:rPr kumimoji="1" lang="en-US" altLang="ja-JP" dirty="0"/>
              <a:t>combination) </a:t>
            </a:r>
            <a:r>
              <a:rPr kumimoji="1" lang="en-US" altLang="ja-JP" dirty="0" smtClean="0"/>
              <a:t>in other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scenarios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should be considered continuously.</a:t>
            </a:r>
            <a:endParaRPr kumimoji="1" lang="en-US" altLang="ja-JP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65" cy="276999"/>
          </a:xfrm>
        </p:spPr>
        <p:txBody>
          <a:bodyPr/>
          <a:lstStyle/>
          <a:p>
            <a:r>
              <a:rPr lang="en-US" altLang="ja-JP" smtClean="0"/>
              <a:t>January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925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References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altLang="ja-JP" dirty="0"/>
              <a:t>Masahito Mori, Sony, </a:t>
            </a:r>
            <a:r>
              <a:rPr lang="en-US" altLang="ja-JP" dirty="0" smtClean="0"/>
              <a:t>11-14-1403-00-00ax-Performance </a:t>
            </a:r>
            <a:r>
              <a:rPr lang="en-US" altLang="ja-JP" dirty="0"/>
              <a:t>Analysis of BSS Color and </a:t>
            </a:r>
            <a:r>
              <a:rPr lang="en-US" altLang="ja-JP" dirty="0" smtClean="0"/>
              <a:t>DSC</a:t>
            </a:r>
            <a:endParaRPr lang="en-US" altLang="ja-JP" dirty="0"/>
          </a:p>
          <a:p>
            <a:pPr marL="457200" indent="-457200">
              <a:buFont typeface="+mj-lt"/>
              <a:buAutoNum type="arabicPeriod"/>
            </a:pPr>
            <a:r>
              <a:rPr lang="en-US" altLang="ja-JP" dirty="0" smtClean="0"/>
              <a:t>William </a:t>
            </a:r>
            <a:r>
              <a:rPr lang="en-US" altLang="ja-JP" dirty="0"/>
              <a:t>Carney, Sony, 11-14-0854-00 DSC and Legacy </a:t>
            </a:r>
            <a:r>
              <a:rPr lang="en-US" altLang="ja-JP" dirty="0" smtClean="0"/>
              <a:t>Coexistence</a:t>
            </a:r>
          </a:p>
          <a:p>
            <a:pPr marL="457200" indent="-457200">
              <a:buFont typeface="Times New Roman" pitchFamily="18" charset="0"/>
              <a:buAutoNum type="arabicPeriod"/>
            </a:pPr>
            <a:r>
              <a:rPr lang="en-US" altLang="ja-JP" dirty="0" smtClean="0"/>
              <a:t>Gwen </a:t>
            </a:r>
            <a:r>
              <a:rPr lang="en-US" altLang="ja-JP" dirty="0" err="1" smtClean="0"/>
              <a:t>Barriac</a:t>
            </a:r>
            <a:r>
              <a:rPr lang="en-US" altLang="ja-JP" dirty="0" smtClean="0"/>
              <a:t>, Qualcomm, </a:t>
            </a:r>
            <a:r>
              <a:rPr kumimoji="1" lang="en-US" altLang="ja-JP" dirty="0" smtClean="0"/>
              <a:t>11-14-0851-02-00ax-rate-control-for-mac-and-integrated-system-simulations</a:t>
            </a:r>
          </a:p>
          <a:p>
            <a:pPr marL="457200" indent="-457200">
              <a:buFont typeface="Times New Roman" pitchFamily="18" charset="0"/>
              <a:buAutoNum type="arabicPeriod"/>
            </a:pPr>
            <a:r>
              <a:rPr lang="en-US" altLang="ja-JP" dirty="0" err="1"/>
              <a:t>Hongyuan</a:t>
            </a:r>
            <a:r>
              <a:rPr lang="en-US" altLang="ja-JP" dirty="0"/>
              <a:t> </a:t>
            </a:r>
            <a:r>
              <a:rPr lang="en-US" altLang="ja-JP" dirty="0" smtClean="0"/>
              <a:t>Zhang, Marvell, </a:t>
            </a:r>
            <a:r>
              <a:rPr kumimoji="1" lang="en-US" altLang="ja-JP" dirty="0" smtClean="0"/>
              <a:t>11-14-0372-02-0hew-system-level-simulations-on-increased-spatial-reuse</a:t>
            </a:r>
            <a:endParaRPr kumimoji="1" lang="en-US" altLang="ja-JP" dirty="0"/>
          </a:p>
          <a:p>
            <a:pPr marL="457200" indent="-457200">
              <a:buFont typeface="Times New Roman" pitchFamily="18" charset="0"/>
              <a:buAutoNum type="arabicPeriod"/>
            </a:pPr>
            <a:r>
              <a:rPr lang="en-US" altLang="en-US" dirty="0"/>
              <a:t>Graham Smith, DSP Group, 11-13-1290-01 Dynamic Sensitivity Control for </a:t>
            </a:r>
            <a:r>
              <a:rPr lang="en-US" altLang="en-US" dirty="0" smtClean="0"/>
              <a:t>HEW</a:t>
            </a:r>
          </a:p>
          <a:p>
            <a:pPr marL="457200" indent="-457200">
              <a:buFont typeface="Times New Roman" pitchFamily="18" charset="0"/>
              <a:buAutoNum type="arabicPeriod"/>
            </a:pPr>
            <a:r>
              <a:rPr lang="en-US" altLang="ja-JP" dirty="0"/>
              <a:t>Matthew </a:t>
            </a:r>
            <a:r>
              <a:rPr lang="en-US" altLang="ja-JP" dirty="0" smtClean="0"/>
              <a:t>Fischer, Broadcom, </a:t>
            </a:r>
            <a:r>
              <a:rPr kumimoji="1" lang="en-US" altLang="ja-JP" dirty="0" smtClean="0"/>
              <a:t>11-13-1207-01-00ah-partial-aid-color-bits</a:t>
            </a:r>
            <a:endParaRPr kumimoji="1" lang="en-US" altLang="ja-JP" dirty="0"/>
          </a:p>
          <a:p>
            <a:pPr marL="457200" indent="-457200">
              <a:buFont typeface="Times New Roman" pitchFamily="18" charset="0"/>
              <a:buAutoNum type="arabicPeriod"/>
            </a:pPr>
            <a:endParaRPr lang="en-US" altLang="en-US" dirty="0"/>
          </a:p>
          <a:p>
            <a:pPr marL="457200" indent="-457200">
              <a:buFont typeface="Times New Roman" pitchFamily="18" charset="0"/>
              <a:buAutoNum type="arabicPeriod"/>
            </a:pP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529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smtClean="0"/>
              <a:t>Appendix</a:t>
            </a:r>
            <a:endParaRPr kumimoji="1" lang="ja-JP" altLang="en-US" dirty="0"/>
          </a:p>
        </p:txBody>
      </p:sp>
      <p:sp>
        <p:nvSpPr>
          <p:cNvPr id="8" name="サブタイトル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304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Simulation Setup details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07349522-3CCF-4D3D-9CA8-1D6EF64D9202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26765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graphicFrame>
        <p:nvGraphicFramePr>
          <p:cNvPr id="10" name="コンテンツ プレースホルダー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1031031"/>
              </p:ext>
            </p:extLst>
          </p:nvPr>
        </p:nvGraphicFramePr>
        <p:xfrm>
          <a:off x="152400" y="1534809"/>
          <a:ext cx="8610114" cy="51948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40268"/>
                <a:gridCol w="6469846"/>
              </a:tblGrid>
              <a:tr h="152400">
                <a:tc>
                  <a:txBody>
                    <a:bodyPr/>
                    <a:lstStyle/>
                    <a:p>
                      <a:r>
                        <a:rPr lang="en-US" altLang="ja-JP" sz="1100" dirty="0" smtClean="0"/>
                        <a:t>Node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100" b="1" dirty="0" smtClean="0"/>
                        <a:t>(AP x 1, </a:t>
                      </a:r>
                      <a:r>
                        <a:rPr lang="en-US" altLang="ja-JP" sz="1100" b="1" dirty="0" smtClean="0">
                          <a:solidFill>
                            <a:schemeClr val="tx1"/>
                          </a:solidFill>
                        </a:rPr>
                        <a:t>STA x 10) x 19   (Half</a:t>
                      </a:r>
                      <a:r>
                        <a:rPr lang="en-US" altLang="ja-JP" sz="1100" b="1" baseline="0" dirty="0" smtClean="0">
                          <a:solidFill>
                            <a:schemeClr val="tx1"/>
                          </a:solidFill>
                        </a:rPr>
                        <a:t> of STAs are 11AX STA, and others are Legacy STA</a:t>
                      </a:r>
                      <a:r>
                        <a:rPr lang="en-US" altLang="ja-JP" sz="11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kumimoji="1" lang="en-US" altLang="ja-JP" sz="1100" dirty="0" err="1" smtClean="0"/>
                        <a:t>Num</a:t>
                      </a:r>
                      <a:r>
                        <a:rPr kumimoji="1" lang="ja-JP" altLang="en-US" sz="1100" baseline="0" dirty="0" smtClean="0"/>
                        <a:t> </a:t>
                      </a:r>
                      <a:r>
                        <a:rPr kumimoji="1" lang="en-US" altLang="ja-JP" sz="1100" baseline="0" dirty="0" smtClean="0"/>
                        <a:t>of Drops [times]</a:t>
                      </a:r>
                      <a:endParaRPr kumimoji="1" lang="en-US" altLang="ja-JP" sz="1100" dirty="0" smtClean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/>
                        <a:t>5</a:t>
                      </a:r>
                      <a:endParaRPr kumimoji="1" lang="ja-JP" altLang="en-US" sz="11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pPr marL="0" marR="0" indent="0" algn="l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dirty="0" smtClean="0"/>
                        <a:t>Traffic Model</a:t>
                      </a:r>
                      <a:r>
                        <a:rPr lang="ja-JP" altLang="en-US" sz="1100" dirty="0" smtClean="0"/>
                        <a:t> </a:t>
                      </a:r>
                      <a:r>
                        <a:rPr lang="en-US" altLang="ja-JP" sz="1100" dirty="0" smtClean="0"/>
                        <a:t>&amp; Load &amp; Duration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/>
                        <a:t>Uplink CBR UDP 30Mbps (from</a:t>
                      </a:r>
                      <a:r>
                        <a:rPr kumimoji="1" lang="en-US" altLang="ja-JP" sz="1100" b="1" baseline="0" dirty="0" smtClean="0"/>
                        <a:t> all</a:t>
                      </a:r>
                      <a:r>
                        <a:rPr kumimoji="1" lang="en-US" altLang="ja-JP" sz="1100" b="1" dirty="0" smtClean="0"/>
                        <a:t> STA</a:t>
                      </a:r>
                      <a:r>
                        <a:rPr kumimoji="1" lang="ja-JP" altLang="en-US" sz="1100" b="1" baseline="0" dirty="0" smtClean="0"/>
                        <a:t> </a:t>
                      </a:r>
                      <a:r>
                        <a:rPr kumimoji="1" lang="en-US" altLang="ja-JP" sz="1100" b="1" baseline="0" dirty="0" smtClean="0"/>
                        <a:t>-&gt;</a:t>
                      </a:r>
                      <a:r>
                        <a:rPr kumimoji="1" lang="en-US" altLang="ja-JP" sz="1100" b="1" dirty="0" smtClean="0"/>
                        <a:t> Full Buffer</a:t>
                      </a:r>
                      <a:r>
                        <a:rPr kumimoji="1" lang="ja-JP" altLang="en-US" sz="1100" b="1" baseline="0" dirty="0" smtClean="0"/>
                        <a:t> </a:t>
                      </a:r>
                      <a:r>
                        <a:rPr kumimoji="1" lang="en-US" altLang="ja-JP" sz="1100" b="1" baseline="0" dirty="0" smtClean="0"/>
                        <a:t>condition), 20sec</a:t>
                      </a:r>
                      <a:endParaRPr kumimoji="1" lang="ja-JP" altLang="en-US" sz="11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pPr marL="0" marR="0" indent="0" algn="l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dirty="0" smtClean="0"/>
                        <a:t>Access Category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/>
                        <a:t>AC_BE </a:t>
                      </a:r>
                      <a:r>
                        <a:rPr kumimoji="1" lang="en-US" altLang="ja-JP" sz="1100" b="1" dirty="0" err="1" smtClean="0"/>
                        <a:t>CWmin</a:t>
                      </a:r>
                      <a:r>
                        <a:rPr kumimoji="1" lang="en-US" altLang="ja-JP" sz="1100" b="1" dirty="0" smtClean="0"/>
                        <a:t>=15, </a:t>
                      </a:r>
                      <a:r>
                        <a:rPr kumimoji="1" lang="en-US" altLang="ja-JP" sz="1100" b="1" dirty="0" err="1" smtClean="0"/>
                        <a:t>CWmax</a:t>
                      </a:r>
                      <a:r>
                        <a:rPr kumimoji="1" lang="en-US" altLang="ja-JP" sz="1100" b="1" dirty="0" smtClean="0"/>
                        <a:t>=1023, AIFSN=3, TXOP limit=0</a:t>
                      </a:r>
                      <a:endParaRPr kumimoji="1" lang="ja-JP" altLang="en-US" sz="11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lang="en-US" altLang="ja-JP" sz="1100" dirty="0" err="1" smtClean="0"/>
                        <a:t>Tx</a:t>
                      </a:r>
                      <a:r>
                        <a:rPr lang="en-US" altLang="ja-JP" sz="1100" dirty="0" smtClean="0"/>
                        <a:t> Power [</a:t>
                      </a:r>
                      <a:r>
                        <a:rPr lang="en-US" altLang="ja-JP" sz="1100" dirty="0" err="1" smtClean="0"/>
                        <a:t>dBm</a:t>
                      </a:r>
                      <a:r>
                        <a:rPr lang="en-US" altLang="ja-JP" sz="1100" dirty="0" smtClean="0"/>
                        <a:t>]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/>
                        <a:t>AP: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+23dBm(2 antennas), </a:t>
                      </a:r>
                      <a:r>
                        <a:rPr kumimoji="1" lang="en-US" altLang="ja-JP" sz="1100" b="1" dirty="0" smtClean="0"/>
                        <a:t>STA:+15dBm(1 antenna)</a:t>
                      </a:r>
                      <a:endParaRPr kumimoji="1" lang="ja-JP" altLang="en-US" sz="11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lang="en-US" altLang="ja-JP" sz="1100" dirty="0" smtClean="0"/>
                        <a:t>MCS</a:t>
                      </a:r>
                      <a:r>
                        <a:rPr lang="ja-JP" altLang="en-US" sz="1100" dirty="0" smtClean="0"/>
                        <a:t> </a:t>
                      </a:r>
                      <a:r>
                        <a:rPr lang="en-US" altLang="ja-JP" sz="1100" dirty="0" smtClean="0"/>
                        <a:t>Selection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err="1" smtClean="0">
                          <a:solidFill>
                            <a:schemeClr val="tx1"/>
                          </a:solidFill>
                        </a:rPr>
                        <a:t>Goodput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 maximizing MCS</a:t>
                      </a: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based</a:t>
                      </a: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on</a:t>
                      </a: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Training (MCS0 ~ 7)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lang="en-US" altLang="ja-JP" sz="1100" dirty="0" smtClean="0"/>
                        <a:t>Packet Length [byte]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100" b="1" dirty="0" smtClean="0"/>
                        <a:t>(MPDU, MSDU, APP)=(</a:t>
                      </a:r>
                      <a:r>
                        <a:rPr lang="en-US" altLang="ja-JP" sz="1100" b="1" dirty="0" smtClean="0">
                          <a:solidFill>
                            <a:schemeClr val="tx1"/>
                          </a:solidFill>
                        </a:rPr>
                        <a:t>1030, 1000, 972</a:t>
                      </a:r>
                      <a:r>
                        <a:rPr lang="en-US" altLang="ja-JP" sz="1100" b="1" dirty="0" smtClean="0"/>
                        <a:t>) Fixed</a:t>
                      </a:r>
                      <a:endParaRPr kumimoji="1" lang="ja-JP" altLang="en-US" sz="11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lang="en-US" altLang="ja-JP" sz="1100" dirty="0" smtClean="0"/>
                        <a:t>L2 Retry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/>
                        <a:t>10</a:t>
                      </a:r>
                      <a:endParaRPr kumimoji="1" lang="ja-JP" altLang="en-US" sz="11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kumimoji="1" lang="en-US" altLang="ja-JP" sz="1100" dirty="0" err="1" smtClean="0"/>
                        <a:t>Ack</a:t>
                      </a:r>
                      <a:r>
                        <a:rPr kumimoji="1" lang="ja-JP" altLang="en-US" sz="1100" dirty="0" smtClean="0"/>
                        <a:t> </a:t>
                      </a:r>
                      <a:r>
                        <a:rPr kumimoji="1" lang="en-US" altLang="ja-JP" sz="1100" dirty="0" smtClean="0"/>
                        <a:t>Rate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/>
                        <a:t>Legacy 6.0Mbps</a:t>
                      </a:r>
                      <a:endParaRPr kumimoji="1" lang="ja-JP" altLang="en-US" sz="11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RTS/CTS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OFF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lang="en-US" altLang="ja-JP" sz="1100" dirty="0" smtClean="0"/>
                        <a:t>Max</a:t>
                      </a:r>
                      <a:r>
                        <a:rPr lang="en-US" altLang="ja-JP" sz="1100" baseline="0" dirty="0" smtClean="0"/>
                        <a:t> A</a:t>
                      </a:r>
                      <a:r>
                        <a:rPr lang="en-US" altLang="ja-JP" sz="1100" dirty="0" smtClean="0"/>
                        <a:t>ggregation Size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/>
                        <a:t>(A-MPDU, 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A-MSDU)=(8KB, NA)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lang="en-US" altLang="ja-JP" sz="1100" dirty="0" smtClean="0"/>
                        <a:t>NF [dB]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lang="en-US" altLang="ja-JP" sz="1100" dirty="0" smtClean="0"/>
                        <a:t>Channel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100" b="1" dirty="0" err="1" smtClean="0"/>
                        <a:t>TGn</a:t>
                      </a:r>
                      <a:r>
                        <a:rPr lang="en-US" altLang="ja-JP" sz="1100" b="1" dirty="0" smtClean="0"/>
                        <a:t> Channel D (</a:t>
                      </a:r>
                      <a:r>
                        <a:rPr lang="en-US" altLang="ja-JP" sz="1100" b="1" dirty="0" err="1" smtClean="0"/>
                        <a:t>pathloss</a:t>
                      </a:r>
                      <a:r>
                        <a:rPr lang="en-US" altLang="ja-JP" sz="1100" b="1" dirty="0" smtClean="0"/>
                        <a:t>, shadowing, fading)</a:t>
                      </a:r>
                      <a:endParaRPr kumimoji="1" lang="ja-JP" altLang="en-US" sz="11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Channel Setting [MHz]</a:t>
                      </a: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/>
                        <a:t>(</a:t>
                      </a:r>
                      <a:r>
                        <a:rPr kumimoji="1" lang="en-US" altLang="ja-JP" sz="1100" b="1" dirty="0" err="1" smtClean="0"/>
                        <a:t>CenterFreq</a:t>
                      </a:r>
                      <a:r>
                        <a:rPr kumimoji="1" lang="en-US" altLang="ja-JP" sz="1100" b="1" dirty="0" smtClean="0"/>
                        <a:t>, BW)=(2412, 20)</a:t>
                      </a:r>
                      <a:endParaRPr kumimoji="1" lang="ja-JP" altLang="en-US" sz="11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lang="en-US" altLang="ja-JP" sz="1100" dirty="0" smtClean="0"/>
                        <a:t>Rx sensitivity level [</a:t>
                      </a:r>
                      <a:r>
                        <a:rPr lang="en-US" altLang="ja-JP" sz="1100" dirty="0" err="1" smtClean="0"/>
                        <a:t>dBm</a:t>
                      </a:r>
                      <a:r>
                        <a:rPr lang="en-US" altLang="ja-JP" sz="1100" dirty="0" smtClean="0"/>
                        <a:t>]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>
                          <a:solidFill>
                            <a:srgbClr val="FF0066"/>
                          </a:solidFill>
                        </a:rPr>
                        <a:t>Parameter</a:t>
                      </a:r>
                      <a:r>
                        <a:rPr kumimoji="1" lang="en-US" altLang="ja-JP" sz="1100" b="1" dirty="0" smtClean="0">
                          <a:solidFill>
                            <a:srgbClr val="FF00FF"/>
                          </a:solidFill>
                        </a:rPr>
                        <a:t> </a:t>
                      </a:r>
                      <a:r>
                        <a:rPr kumimoji="1" lang="en-US" altLang="ja-JP" sz="1100" b="1" dirty="0" smtClean="0"/>
                        <a:t>(-82</a:t>
                      </a:r>
                      <a:r>
                        <a:rPr kumimoji="1" lang="en-US" altLang="ja-JP" sz="1100" b="1" baseline="0" dirty="0" smtClean="0"/>
                        <a:t> ~ -52:</a:t>
                      </a:r>
                      <a:r>
                        <a:rPr kumimoji="1" lang="en-US" altLang="ja-JP" sz="1100" b="1" dirty="0" smtClean="0"/>
                        <a:t> on 11ax-STAs &amp; APs  , -82 on Legacy-STAs) [NOTE] Only DSC method</a:t>
                      </a:r>
                      <a:endParaRPr kumimoji="1" lang="ja-JP" altLang="en-US" sz="9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2</a:t>
                      </a:r>
                      <a:r>
                        <a:rPr kumimoji="1" lang="en-US" altLang="ja-JP" sz="1100" baseline="30000" dirty="0" smtClean="0"/>
                        <a:t>nd</a:t>
                      </a:r>
                      <a:r>
                        <a:rPr kumimoji="1" lang="en-US" altLang="ja-JP" sz="1100" dirty="0" smtClean="0"/>
                        <a:t> deferral level [</a:t>
                      </a:r>
                      <a:r>
                        <a:rPr kumimoji="1" lang="en-US" altLang="ja-JP" sz="1100" dirty="0" err="1" smtClean="0"/>
                        <a:t>dBm</a:t>
                      </a:r>
                      <a:r>
                        <a:rPr kumimoji="1" lang="en-US" altLang="ja-JP" sz="1100" dirty="0" smtClean="0"/>
                        <a:t>]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>
                          <a:solidFill>
                            <a:srgbClr val="FF0066"/>
                          </a:solidFill>
                        </a:rPr>
                        <a:t>Parameter </a:t>
                      </a:r>
                      <a:r>
                        <a:rPr kumimoji="1" lang="en-US" altLang="ja-JP" sz="1100" b="1" dirty="0" smtClean="0"/>
                        <a:t>(-82 ~ -52: on 11ax-STAs &amp; APs  , -82 on Legacy-STAs) [NOTE] Only BSS Coloring method</a:t>
                      </a: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lang="en-US" altLang="ja-JP" sz="1100" dirty="0" smtClean="0"/>
                        <a:t>CCA sensitivity level [</a:t>
                      </a:r>
                      <a:r>
                        <a:rPr lang="en-US" altLang="ja-JP" sz="1100" dirty="0" err="1" smtClean="0"/>
                        <a:t>dBm</a:t>
                      </a:r>
                      <a:r>
                        <a:rPr lang="en-US" altLang="ja-JP" sz="1100" dirty="0" smtClean="0"/>
                        <a:t>]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/>
                        <a:t>-62</a:t>
                      </a:r>
                      <a:endParaRPr kumimoji="1" lang="ja-JP" altLang="en-US" sz="1100" b="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Det.</a:t>
                      </a:r>
                      <a:r>
                        <a:rPr kumimoji="1" lang="ja-JP" altLang="en-US" sz="1100" dirty="0" smtClean="0"/>
                        <a:t> </a:t>
                      </a:r>
                      <a:r>
                        <a:rPr kumimoji="1" lang="en-US" altLang="ja-JP" sz="1100" dirty="0" smtClean="0"/>
                        <a:t>Cancel on PLCP err</a:t>
                      </a: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Enable (Error performance is shown in slide#14)</a:t>
                      </a: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DSC algorithm</a:t>
                      </a: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See slide #4</a:t>
                      </a: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BSS COLOR operation</a:t>
                      </a: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>
                          <a:solidFill>
                            <a:srgbClr val="FF0066"/>
                          </a:solidFill>
                        </a:rPr>
                        <a:t>AP and 11AX STA can handle</a:t>
                      </a:r>
                      <a:r>
                        <a:rPr kumimoji="1" lang="en-US" altLang="ja-JP" sz="1100" b="1" baseline="0" dirty="0" smtClean="0">
                          <a:solidFill>
                            <a:srgbClr val="FF0066"/>
                          </a:solidFill>
                        </a:rPr>
                        <a:t> COLOR information. (adding/filtering)</a:t>
                      </a:r>
                    </a:p>
                    <a:p>
                      <a:r>
                        <a:rPr kumimoji="1" lang="en-US" altLang="ja-JP" sz="1100" b="1" dirty="0" smtClean="0">
                          <a:solidFill>
                            <a:srgbClr val="FF0066"/>
                          </a:solidFill>
                        </a:rPr>
                        <a:t>STAs cannot filter packets that has no COLOR information (i.e. flow from Legacy STAs).</a:t>
                      </a: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1579600" cy="276999"/>
          </a:xfrm>
          <a:prstGeom prst="rect">
            <a:avLst/>
          </a:prstGeom>
        </p:spPr>
        <p:txBody>
          <a:bodyPr/>
          <a:lstStyle/>
          <a:p>
            <a:r>
              <a:rPr lang="en-US" altLang="ja-JP" smtClean="0"/>
              <a:t>January 2015</a:t>
            </a:r>
            <a:endParaRPr lang="en-US" dirty="0"/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2315986"/>
            <a:ext cx="2973792" cy="2713214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41947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Simulation Setup details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07349522-3CCF-4D3D-9CA8-1D6EF64D9202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26765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1579600" cy="276999"/>
          </a:xfrm>
          <a:prstGeom prst="rect">
            <a:avLst/>
          </a:prstGeom>
        </p:spPr>
        <p:txBody>
          <a:bodyPr/>
          <a:lstStyle/>
          <a:p>
            <a:r>
              <a:rPr lang="en-US" altLang="ja-JP" smtClean="0"/>
              <a:t>January 2015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6475" y="2514600"/>
            <a:ext cx="4591050" cy="276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09330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Abstract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kumimoji="1" lang="en-US" altLang="ja-JP" dirty="0"/>
              <a:t>P</a:t>
            </a:r>
            <a:r>
              <a:rPr kumimoji="1" lang="en-US" altLang="ja-JP" dirty="0" smtClean="0"/>
              <a:t>erformance comparison </a:t>
            </a:r>
            <a:r>
              <a:rPr kumimoji="1" lang="en-US" altLang="ja-JP" dirty="0"/>
              <a:t>of</a:t>
            </a:r>
            <a:r>
              <a:rPr kumimoji="1" lang="en-US" altLang="ja-JP" dirty="0" smtClean="0"/>
              <a:t> </a:t>
            </a:r>
            <a:r>
              <a:rPr kumimoji="1" lang="en-US" altLang="ja-JP" dirty="0"/>
              <a:t>DSC vs. BSS Coloring </a:t>
            </a:r>
            <a:r>
              <a:rPr kumimoji="1" lang="en-US" altLang="ja-JP" dirty="0" smtClean="0"/>
              <a:t> has been shown through system simulation in [1]</a:t>
            </a:r>
          </a:p>
          <a:p>
            <a:pPr lvl="1" algn="just"/>
            <a:r>
              <a:rPr kumimoji="1" lang="en-US" altLang="ja-JP" dirty="0"/>
              <a:t>There is not so much gain if only BSS Coloring is used and DSC </a:t>
            </a:r>
            <a:r>
              <a:rPr kumimoji="1" lang="en-US" altLang="ja-JP" dirty="0" smtClean="0"/>
              <a:t>outperforms in the simulation</a:t>
            </a:r>
          </a:p>
          <a:p>
            <a:pPr lvl="1" algn="just"/>
            <a:r>
              <a:rPr kumimoji="1" lang="en-US" altLang="ja-JP" dirty="0" smtClean="0"/>
              <a:t>When </a:t>
            </a:r>
            <a:r>
              <a:rPr kumimoji="1" lang="en-US" altLang="ja-JP" dirty="0"/>
              <a:t>BSS Coloring is used with DSC it can increase gain when the offset of Rx sensitivity level is relatively </a:t>
            </a:r>
            <a:r>
              <a:rPr kumimoji="1" lang="en-US" altLang="ja-JP" dirty="0" smtClean="0"/>
              <a:t>small</a:t>
            </a:r>
          </a:p>
          <a:p>
            <a:pPr lvl="1" algn="just"/>
            <a:r>
              <a:rPr kumimoji="1" lang="en-US" altLang="ja-JP" dirty="0" smtClean="0"/>
              <a:t>In the simulation, filtered packets by BSS color always cause BUSY until end of packets</a:t>
            </a:r>
          </a:p>
          <a:p>
            <a:pPr marL="0" indent="0" algn="just">
              <a:buNone/>
            </a:pPr>
            <a:endParaRPr kumimoji="1" lang="en-US" altLang="ja-JP" dirty="0"/>
          </a:p>
          <a:p>
            <a:pPr algn="just"/>
            <a:r>
              <a:rPr kumimoji="1" lang="en-US" altLang="ja-JP" dirty="0" smtClean="0"/>
              <a:t>This time, BSS coloring with a second deferral level is considered</a:t>
            </a:r>
          </a:p>
          <a:p>
            <a:pPr lvl="1" algn="just"/>
            <a:r>
              <a:rPr kumimoji="1" lang="en-US" altLang="ja-JP" dirty="0" smtClean="0"/>
              <a:t>After filtering OBSS packets, 11ax STA can transit to IDLE depending on this 2</a:t>
            </a:r>
            <a:r>
              <a:rPr kumimoji="1" lang="en-US" altLang="ja-JP" baseline="30000" dirty="0" smtClean="0"/>
              <a:t>nd</a:t>
            </a:r>
            <a:r>
              <a:rPr kumimoji="1" lang="en-US" altLang="ja-JP" dirty="0" smtClean="0"/>
              <a:t> deferral level</a:t>
            </a:r>
          </a:p>
          <a:p>
            <a:pPr algn="just"/>
            <a:endParaRPr kumimoji="1" lang="en-US" altLang="ja-JP" dirty="0"/>
          </a:p>
          <a:p>
            <a:pPr algn="just"/>
            <a:r>
              <a:rPr kumimoji="1" lang="en-US" altLang="ja-JP" dirty="0" smtClean="0"/>
              <a:t>Performance of DSC vs. BSS Coloring (w/ 2</a:t>
            </a:r>
            <a:r>
              <a:rPr kumimoji="1" lang="en-US" altLang="ja-JP" baseline="30000" dirty="0" smtClean="0"/>
              <a:t>nd</a:t>
            </a:r>
            <a:r>
              <a:rPr kumimoji="1" lang="en-US" altLang="ja-JP" dirty="0" smtClean="0"/>
              <a:t> deferral level) has been compared again in this contribution </a:t>
            </a:r>
          </a:p>
          <a:p>
            <a:pPr lvl="1" algn="just"/>
            <a:endParaRPr kumimoji="1" lang="en-US" altLang="ja-JP" dirty="0" smtClean="0"/>
          </a:p>
          <a:p>
            <a:pPr lvl="1" algn="just"/>
            <a:endParaRPr kumimoji="1" lang="en-US" altLang="ja-JP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65" cy="276999"/>
          </a:xfrm>
        </p:spPr>
        <p:txBody>
          <a:bodyPr/>
          <a:lstStyle/>
          <a:p>
            <a:r>
              <a:rPr lang="en-US" altLang="ja-JP" smtClean="0"/>
              <a:t>January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489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BSS Color (Updated)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>
            <a:normAutofit lnSpcReduction="10000"/>
          </a:bodyPr>
          <a:lstStyle/>
          <a:p>
            <a:pPr algn="just"/>
            <a:r>
              <a:rPr kumimoji="1" lang="en-US" altLang="ja-JP" dirty="0" smtClean="0"/>
              <a:t>A mechanism introduced in 802.11ah</a:t>
            </a:r>
          </a:p>
          <a:p>
            <a:pPr algn="just"/>
            <a:r>
              <a:rPr kumimoji="1" lang="en-US" altLang="ja-JP" dirty="0" smtClean="0"/>
              <a:t>Assign a different color per BSS</a:t>
            </a:r>
          </a:p>
          <a:p>
            <a:pPr lvl="1" algn="just"/>
            <a:r>
              <a:rPr kumimoji="1" lang="en-US" altLang="ja-JP" dirty="0" smtClean="0"/>
              <a:t>How a color is selected by the AP is not defined</a:t>
            </a:r>
          </a:p>
          <a:p>
            <a:pPr algn="just"/>
            <a:r>
              <a:rPr kumimoji="1" lang="en-US" altLang="ja-JP" dirty="0" smtClean="0"/>
              <a:t>This color is indicated in the .11ah PHY Header</a:t>
            </a:r>
          </a:p>
          <a:p>
            <a:pPr lvl="1" algn="just"/>
            <a:r>
              <a:rPr kumimoji="1" lang="en-US" altLang="ja-JP" dirty="0" smtClean="0"/>
              <a:t>In this simulation, the color information is assumed to be in HT/VHT-SIG without increasing number of bits of SIG</a:t>
            </a:r>
          </a:p>
          <a:p>
            <a:pPr algn="just"/>
            <a:r>
              <a:rPr kumimoji="1" lang="en-US" altLang="ja-JP" dirty="0" smtClean="0"/>
              <a:t>Upon reception of a PPDU from an OBSS, i.e. with a different color, packet reception procedure may be abandoned</a:t>
            </a:r>
          </a:p>
          <a:p>
            <a:pPr lvl="1"/>
            <a:r>
              <a:rPr kumimoji="1" lang="en-US" altLang="ja-JP" dirty="0" smtClean="0"/>
              <a:t>STA that supports this feature is </a:t>
            </a:r>
            <a:r>
              <a:rPr kumimoji="1" lang="en-US" altLang="ja-JP" dirty="0"/>
              <a:t>abled </a:t>
            </a:r>
            <a:r>
              <a:rPr kumimoji="1" lang="en-US" altLang="ja-JP" dirty="0" smtClean="0"/>
              <a:t>to add and compare color</a:t>
            </a:r>
          </a:p>
          <a:p>
            <a:pPr lvl="1"/>
            <a:r>
              <a:rPr kumimoji="1" lang="en-US" altLang="ja-JP" dirty="0" smtClean="0">
                <a:solidFill>
                  <a:srgbClr val="FF0066"/>
                </a:solidFill>
              </a:rPr>
              <a:t>In this simulation, </a:t>
            </a:r>
            <a:r>
              <a:rPr kumimoji="1" lang="en-US" altLang="ja-JP" b="1" u="sng" dirty="0" smtClean="0">
                <a:solidFill>
                  <a:srgbClr val="FF0066"/>
                </a:solidFill>
              </a:rPr>
              <a:t>CCA after abandoning depends on the signal level</a:t>
            </a:r>
            <a:endParaRPr kumimoji="1" lang="ja-JP" altLang="en-US" dirty="0">
              <a:solidFill>
                <a:srgbClr val="FF0066"/>
              </a:solidFill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6743039" y="685800"/>
            <a:ext cx="2171699" cy="2205689"/>
            <a:chOff x="5944504" y="3429000"/>
            <a:chExt cx="2970895" cy="2967689"/>
          </a:xfrm>
        </p:grpSpPr>
        <p:graphicFrame>
          <p:nvGraphicFramePr>
            <p:cNvPr id="10" name="グラフ 10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75927096"/>
                </p:ext>
              </p:extLst>
            </p:nvPr>
          </p:nvGraphicFramePr>
          <p:xfrm>
            <a:off x="5944504" y="3429000"/>
            <a:ext cx="2970895" cy="296768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11" name="Oval 10"/>
            <p:cNvSpPr/>
            <p:nvPr/>
          </p:nvSpPr>
          <p:spPr bwMode="auto">
            <a:xfrm>
              <a:off x="6743700" y="5105400"/>
              <a:ext cx="685800" cy="685800"/>
            </a:xfrm>
            <a:prstGeom prst="ellipse">
              <a:avLst/>
            </a:prstGeom>
            <a:solidFill>
              <a:srgbClr val="00CC99">
                <a:alpha val="50196"/>
              </a:srgb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" name="Oval 11"/>
            <p:cNvSpPr/>
            <p:nvPr/>
          </p:nvSpPr>
          <p:spPr bwMode="auto">
            <a:xfrm>
              <a:off x="6743700" y="4038600"/>
              <a:ext cx="685800" cy="685800"/>
            </a:xfrm>
            <a:prstGeom prst="ellipse">
              <a:avLst/>
            </a:prstGeom>
            <a:solidFill>
              <a:srgbClr val="FF6699">
                <a:alpha val="49804"/>
              </a:srgb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" name="Oval 12"/>
            <p:cNvSpPr/>
            <p:nvPr/>
          </p:nvSpPr>
          <p:spPr bwMode="auto">
            <a:xfrm>
              <a:off x="7418867" y="4019993"/>
              <a:ext cx="685800" cy="685800"/>
            </a:xfrm>
            <a:prstGeom prst="ellipse">
              <a:avLst/>
            </a:prstGeom>
            <a:solidFill>
              <a:srgbClr val="FFFF00">
                <a:alpha val="49804"/>
              </a:srgb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" name="Oval 13"/>
            <p:cNvSpPr/>
            <p:nvPr/>
          </p:nvSpPr>
          <p:spPr bwMode="auto">
            <a:xfrm>
              <a:off x="7696200" y="4572000"/>
              <a:ext cx="685800" cy="685800"/>
            </a:xfrm>
            <a:prstGeom prst="ellipse">
              <a:avLst/>
            </a:prstGeom>
            <a:solidFill>
              <a:srgbClr val="0070C0">
                <a:alpha val="49804"/>
              </a:srgb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6477000" y="4572000"/>
              <a:ext cx="685800" cy="685800"/>
            </a:xfrm>
            <a:prstGeom prst="ellipse">
              <a:avLst/>
            </a:prstGeom>
            <a:solidFill>
              <a:srgbClr val="FFC000">
                <a:alpha val="49804"/>
              </a:srgb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" name="Oval 15"/>
            <p:cNvSpPr/>
            <p:nvPr/>
          </p:nvSpPr>
          <p:spPr bwMode="auto">
            <a:xfrm>
              <a:off x="7418867" y="5105400"/>
              <a:ext cx="685800" cy="685800"/>
            </a:xfrm>
            <a:prstGeom prst="ellipse">
              <a:avLst/>
            </a:prstGeom>
            <a:solidFill>
              <a:srgbClr val="00B0F0">
                <a:alpha val="49804"/>
              </a:srgb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7" name="Oval 16"/>
            <p:cNvSpPr/>
            <p:nvPr/>
          </p:nvSpPr>
          <p:spPr bwMode="auto">
            <a:xfrm>
              <a:off x="7086600" y="4572000"/>
              <a:ext cx="685800" cy="685800"/>
            </a:xfrm>
            <a:prstGeom prst="ellipse">
              <a:avLst/>
            </a:prstGeom>
            <a:solidFill>
              <a:srgbClr val="FF0000">
                <a:alpha val="49804"/>
              </a:srgb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39220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DSC Algorithm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799" y="1676400"/>
            <a:ext cx="7962139" cy="4114800"/>
          </a:xfrm>
        </p:spPr>
        <p:txBody>
          <a:bodyPr>
            <a:noAutofit/>
          </a:bodyPr>
          <a:lstStyle/>
          <a:p>
            <a:r>
              <a:rPr kumimoji="1" lang="en-US" altLang="ja-JP" sz="2000" dirty="0" smtClean="0"/>
              <a:t>STA: Beacon RSSI based algorithm </a:t>
            </a:r>
          </a:p>
          <a:p>
            <a:pPr lvl="2"/>
            <a:r>
              <a:rPr kumimoji="1" lang="en-US" altLang="ja-JP" dirty="0" smtClean="0"/>
              <a:t>Compare the RSSI of the most recently received Beacon with “Trigger Threshold” and if exceed the threshold, toggle the state of Rx Sensitivity Level to “</a:t>
            </a:r>
            <a:r>
              <a:rPr kumimoji="1" lang="en-US" altLang="ja-JP" b="1" dirty="0" smtClean="0"/>
              <a:t>Raised</a:t>
            </a:r>
            <a:r>
              <a:rPr kumimoji="1" lang="en-US" altLang="ja-JP" dirty="0" smtClean="0"/>
              <a:t>”. Otherwise toggle the state to “</a:t>
            </a:r>
            <a:r>
              <a:rPr kumimoji="1" lang="en-US" altLang="ja-JP" b="1" dirty="0" smtClean="0"/>
              <a:t>Default</a:t>
            </a:r>
            <a:r>
              <a:rPr kumimoji="1" lang="en-US" altLang="ja-JP" dirty="0" smtClean="0"/>
              <a:t>”</a:t>
            </a:r>
          </a:p>
          <a:p>
            <a:pPr lvl="3"/>
            <a:r>
              <a:rPr kumimoji="1" lang="en-US" altLang="ja-JP" sz="1800" dirty="0" smtClean="0"/>
              <a:t>In this time Trigger Threshold is set to -41dBm</a:t>
            </a:r>
          </a:p>
          <a:p>
            <a:pPr lvl="2"/>
            <a:r>
              <a:rPr kumimoji="1" lang="en-US" altLang="ja-JP" dirty="0" smtClean="0"/>
              <a:t>Rx sensitivity level </a:t>
            </a:r>
            <a:r>
              <a:rPr kumimoji="1" lang="en-US" altLang="ja-JP" dirty="0"/>
              <a:t>during </a:t>
            </a:r>
            <a:r>
              <a:rPr kumimoji="1" lang="en-US" altLang="ja-JP" dirty="0" smtClean="0"/>
              <a:t>“</a:t>
            </a:r>
            <a:r>
              <a:rPr kumimoji="1" lang="en-US" altLang="ja-JP" b="1" dirty="0"/>
              <a:t>Default</a:t>
            </a:r>
            <a:r>
              <a:rPr kumimoji="1" lang="en-US" altLang="ja-JP" dirty="0" smtClean="0"/>
              <a:t>” </a:t>
            </a:r>
            <a:r>
              <a:rPr kumimoji="1" lang="en-US" altLang="ja-JP" dirty="0"/>
              <a:t>is </a:t>
            </a:r>
            <a:r>
              <a:rPr kumimoji="1" lang="en-US" altLang="ja-JP" dirty="0" smtClean="0"/>
              <a:t>fixed </a:t>
            </a:r>
            <a:r>
              <a:rPr kumimoji="1" lang="en-US" altLang="ja-JP" dirty="0"/>
              <a:t>to -82dBm</a:t>
            </a:r>
          </a:p>
          <a:p>
            <a:pPr lvl="2"/>
            <a:r>
              <a:rPr kumimoji="1" lang="en-US" altLang="ja-JP" dirty="0"/>
              <a:t>Rx sensitivity level during “</a:t>
            </a:r>
            <a:r>
              <a:rPr kumimoji="1" lang="en-US" altLang="ja-JP" b="1" dirty="0"/>
              <a:t>Raised</a:t>
            </a:r>
            <a:r>
              <a:rPr kumimoji="1" lang="en-US" altLang="ja-JP" dirty="0"/>
              <a:t>” is </a:t>
            </a:r>
            <a:r>
              <a:rPr kumimoji="1" lang="en-US" altLang="ja-JP" dirty="0" smtClean="0"/>
              <a:t>a parameter (</a:t>
            </a:r>
            <a:r>
              <a:rPr kumimoji="1" lang="en-US" altLang="ja-JP" b="1" i="1" dirty="0" smtClean="0"/>
              <a:t>A</a:t>
            </a:r>
            <a:r>
              <a:rPr kumimoji="1" lang="en-US" altLang="ja-JP" dirty="0" smtClean="0"/>
              <a:t> </a:t>
            </a:r>
            <a:r>
              <a:rPr kumimoji="1" lang="en-US" altLang="ja-JP" dirty="0" err="1" smtClean="0"/>
              <a:t>dbm</a:t>
            </a:r>
            <a:r>
              <a:rPr kumimoji="1" lang="en-US" altLang="ja-JP" dirty="0" smtClean="0"/>
              <a:t>)</a:t>
            </a:r>
          </a:p>
          <a:p>
            <a:pPr lvl="2"/>
            <a:r>
              <a:rPr kumimoji="1" lang="en-US" altLang="ja-JP" dirty="0" smtClean="0"/>
              <a:t>CCA threshold is always -62dBm</a:t>
            </a:r>
          </a:p>
          <a:p>
            <a:r>
              <a:rPr kumimoji="1" lang="en-US" altLang="ja-JP" sz="2000" dirty="0" smtClean="0"/>
              <a:t>AP: Fixed</a:t>
            </a:r>
          </a:p>
          <a:p>
            <a:pPr lvl="2"/>
            <a:r>
              <a:rPr kumimoji="1" lang="en-US" altLang="ja-JP" dirty="0" smtClean="0"/>
              <a:t>AP’s </a:t>
            </a:r>
            <a:r>
              <a:rPr kumimoji="1" lang="en-US" altLang="ja-JP" dirty="0"/>
              <a:t>Rx sensitivity level is </a:t>
            </a:r>
            <a:r>
              <a:rPr kumimoji="1" lang="en-US" altLang="ja-JP" dirty="0" smtClean="0"/>
              <a:t>always set to </a:t>
            </a:r>
            <a:r>
              <a:rPr kumimoji="1" lang="en-US" altLang="ja-JP" b="1" i="1" dirty="0" smtClean="0"/>
              <a:t>A</a:t>
            </a:r>
            <a:r>
              <a:rPr kumimoji="1" lang="en-US" altLang="ja-JP" dirty="0" smtClean="0"/>
              <a:t> </a:t>
            </a:r>
            <a:r>
              <a:rPr kumimoji="1" lang="en-US" altLang="ja-JP" dirty="0" err="1" smtClean="0"/>
              <a:t>dBm</a:t>
            </a:r>
            <a:endParaRPr kumimoji="1" lang="en-US" altLang="ja-JP" dirty="0" smtClean="0"/>
          </a:p>
          <a:p>
            <a:pPr lvl="2"/>
            <a:r>
              <a:rPr kumimoji="1" lang="en-US" altLang="ja-JP" dirty="0"/>
              <a:t>CCA threshold is always -62dBm</a:t>
            </a:r>
            <a:endParaRPr kumimoji="1" lang="ja-JP" altLang="en-US" dirty="0"/>
          </a:p>
        </p:txBody>
      </p: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ja-JP" smtClean="0"/>
              <a:t>January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07349522-3CCF-4D3D-9CA8-1D6EF64D9202}" type="slidenum">
              <a:rPr lang="en-US" smtClean="0"/>
              <a:pPr/>
              <a:t>4</a:t>
            </a:fld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207669" y="5407523"/>
            <a:ext cx="8440270" cy="993277"/>
            <a:chOff x="69705" y="5407523"/>
            <a:chExt cx="9070022" cy="993277"/>
          </a:xfrm>
        </p:grpSpPr>
        <p:sp>
          <p:nvSpPr>
            <p:cNvPr id="7" name="正方形/長方形 6"/>
            <p:cNvSpPr/>
            <p:nvPr/>
          </p:nvSpPr>
          <p:spPr>
            <a:xfrm>
              <a:off x="1088977" y="6093323"/>
              <a:ext cx="2477895" cy="222839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36000" rIns="36000" rtlCol="0" anchor="ctr"/>
            <a:lstStyle/>
            <a:p>
              <a:pPr algn="ctr"/>
              <a:r>
                <a:rPr kumimoji="1" lang="en-US" altLang="ja-JP" sz="11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Raised</a:t>
              </a:r>
              <a:r>
                <a:rPr kumimoji="1" lang="en-US" altLang="ja-JP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Rx</a:t>
              </a:r>
              <a:r>
                <a:rPr kumimoji="1"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kumimoji="1" lang="en-US" altLang="ja-JP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Sensitivity</a:t>
              </a:r>
              <a:r>
                <a:rPr kumimoji="1"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kumimoji="1" lang="en-US" altLang="ja-JP" sz="1100" dirty="0" err="1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Lv</a:t>
              </a:r>
              <a:endPara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cxnSp>
          <p:nvCxnSpPr>
            <p:cNvPr id="8" name="直線矢印コネクタ 7"/>
            <p:cNvCxnSpPr/>
            <p:nvPr/>
          </p:nvCxnSpPr>
          <p:spPr>
            <a:xfrm>
              <a:off x="344467" y="5604829"/>
              <a:ext cx="87343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テキスト ボックス 8"/>
            <p:cNvSpPr txBox="1"/>
            <p:nvPr/>
          </p:nvSpPr>
          <p:spPr>
            <a:xfrm>
              <a:off x="69705" y="6231523"/>
              <a:ext cx="291747" cy="169277"/>
            </a:xfrm>
            <a:prstGeom prst="rect">
              <a:avLst/>
            </a:prstGeom>
          </p:spPr>
          <p:txBody>
            <a:bodyPr wrap="none" lIns="0" tIns="0" rIns="0" bIns="0" rtlCol="0" anchor="t" anchorCtr="0">
              <a:spAutoFit/>
            </a:bodyPr>
            <a:lstStyle/>
            <a:p>
              <a:pPr algn="ctr"/>
              <a:r>
                <a:rPr kumimoji="1" lang="en-US" altLang="ja-JP" sz="11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STA</a:t>
              </a:r>
              <a:endParaRPr kumimoji="1"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115391" y="5490050"/>
              <a:ext cx="200376" cy="169277"/>
            </a:xfrm>
            <a:prstGeom prst="rect">
              <a:avLst/>
            </a:prstGeom>
          </p:spPr>
          <p:txBody>
            <a:bodyPr wrap="none" lIns="0" tIns="0" rIns="0" bIns="0" rtlCol="0" anchor="t" anchorCtr="0">
              <a:spAutoFit/>
            </a:bodyPr>
            <a:lstStyle/>
            <a:p>
              <a:pPr algn="ctr"/>
              <a:r>
                <a:rPr kumimoji="1" lang="en-US" altLang="ja-JP" sz="11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AP</a:t>
              </a:r>
              <a:endParaRPr kumimoji="1"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1" name="正方形/長方形 10"/>
            <p:cNvSpPr/>
            <p:nvPr/>
          </p:nvSpPr>
          <p:spPr>
            <a:xfrm>
              <a:off x="457784" y="5420506"/>
              <a:ext cx="629017" cy="198904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36000" rIns="36000" rtlCol="0" anchor="ctr"/>
            <a:lstStyle/>
            <a:p>
              <a:pPr algn="ctr"/>
              <a:r>
                <a:rPr kumimoji="1" lang="en-US" altLang="ja-JP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Beacon</a:t>
              </a:r>
              <a:endPara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2" name="正方形/長方形 11"/>
            <p:cNvSpPr/>
            <p:nvPr/>
          </p:nvSpPr>
          <p:spPr>
            <a:xfrm>
              <a:off x="2937856" y="5422375"/>
              <a:ext cx="629017" cy="198904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36000" rIns="36000" rtlCol="0" anchor="ctr"/>
            <a:lstStyle/>
            <a:p>
              <a:pPr algn="ctr"/>
              <a:r>
                <a:rPr kumimoji="1" lang="en-US" altLang="ja-JP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Beacon</a:t>
              </a:r>
              <a:endPara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3566873" y="6101628"/>
              <a:ext cx="2480072" cy="222229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36000" rIns="36000" rtlCol="0" anchor="ctr"/>
            <a:lstStyle/>
            <a:p>
              <a:pPr algn="ctr"/>
              <a:r>
                <a:rPr kumimoji="1" lang="en-US" altLang="ja-JP" sz="11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Default</a:t>
              </a:r>
              <a:r>
                <a:rPr kumimoji="1"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kumimoji="1" lang="en-US" altLang="ja-JP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Rx</a:t>
              </a:r>
              <a:r>
                <a:rPr kumimoji="1"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kumimoji="1" lang="en-US" altLang="ja-JP" sz="11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Sensitivity</a:t>
              </a:r>
              <a:r>
                <a:rPr kumimoji="1"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kumimoji="1" lang="en-US" altLang="ja-JP" sz="1100" dirty="0" err="1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Lv</a:t>
              </a:r>
              <a:endPara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4" name="正方形/長方形 13"/>
            <p:cNvSpPr/>
            <p:nvPr/>
          </p:nvSpPr>
          <p:spPr>
            <a:xfrm>
              <a:off x="5417928" y="5422375"/>
              <a:ext cx="629017" cy="198904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36000" rIns="36000" rtlCol="0" anchor="ctr"/>
            <a:lstStyle/>
            <a:p>
              <a:pPr algn="ctr"/>
              <a:r>
                <a:rPr kumimoji="1" lang="en-US" altLang="ja-JP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Beacon</a:t>
              </a:r>
              <a:endPara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7898000" y="5407523"/>
              <a:ext cx="629017" cy="198904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36000" rIns="36000" rtlCol="0" anchor="ctr"/>
            <a:lstStyle/>
            <a:p>
              <a:pPr algn="ctr"/>
              <a:r>
                <a:rPr kumimoji="1" lang="en-US" altLang="ja-JP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Beacon</a:t>
              </a:r>
              <a:endPara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6" name="テキスト ボックス 48"/>
            <p:cNvSpPr txBox="1">
              <a:spLocks noChangeArrowheads="1"/>
            </p:cNvSpPr>
            <p:nvPr/>
          </p:nvSpPr>
          <p:spPr bwMode="auto">
            <a:xfrm>
              <a:off x="315767" y="5752374"/>
              <a:ext cx="898034" cy="24198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 lIns="36000" tIns="36000" rIns="36000" bIns="36000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en-US" altLang="ja-JP" sz="105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-40dBm</a:t>
              </a:r>
            </a:p>
          </p:txBody>
        </p:sp>
        <p:sp>
          <p:nvSpPr>
            <p:cNvPr id="17" name="テキスト ボックス 48"/>
            <p:cNvSpPr txBox="1">
              <a:spLocks noChangeArrowheads="1"/>
            </p:cNvSpPr>
            <p:nvPr/>
          </p:nvSpPr>
          <p:spPr bwMode="auto">
            <a:xfrm>
              <a:off x="2891361" y="5760069"/>
              <a:ext cx="675512" cy="24198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 lIns="36000" tIns="36000" rIns="36000" bIns="36000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en-US" altLang="ja-JP" sz="105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-50dBm</a:t>
              </a:r>
            </a:p>
          </p:txBody>
        </p:sp>
        <p:sp>
          <p:nvSpPr>
            <p:cNvPr id="18" name="テキスト ボックス 48"/>
            <p:cNvSpPr txBox="1">
              <a:spLocks noChangeArrowheads="1"/>
            </p:cNvSpPr>
            <p:nvPr/>
          </p:nvSpPr>
          <p:spPr bwMode="auto">
            <a:xfrm>
              <a:off x="5371433" y="5760069"/>
              <a:ext cx="675512" cy="24198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 lIns="36000" tIns="36000" rIns="36000" bIns="36000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en-US" altLang="ja-JP" sz="105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-38dBm</a:t>
              </a:r>
            </a:p>
          </p:txBody>
        </p:sp>
        <p:cxnSp>
          <p:nvCxnSpPr>
            <p:cNvPr id="19" name="直線矢印コネクタ 18"/>
            <p:cNvCxnSpPr/>
            <p:nvPr/>
          </p:nvCxnSpPr>
          <p:spPr>
            <a:xfrm flipV="1">
              <a:off x="1086801" y="5681034"/>
              <a:ext cx="0" cy="40005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矢印コネクタ 19"/>
            <p:cNvCxnSpPr/>
            <p:nvPr/>
          </p:nvCxnSpPr>
          <p:spPr>
            <a:xfrm flipV="1">
              <a:off x="3566873" y="5685220"/>
              <a:ext cx="0" cy="40005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矢印コネクタ 20"/>
            <p:cNvCxnSpPr/>
            <p:nvPr/>
          </p:nvCxnSpPr>
          <p:spPr>
            <a:xfrm flipV="1">
              <a:off x="6046945" y="5690211"/>
              <a:ext cx="0" cy="40005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正方形/長方形 22"/>
            <p:cNvSpPr/>
            <p:nvPr/>
          </p:nvSpPr>
          <p:spPr>
            <a:xfrm>
              <a:off x="6046945" y="6102500"/>
              <a:ext cx="2586555" cy="222839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36000" rIns="36000" rtlCol="0" anchor="ctr"/>
            <a:lstStyle/>
            <a:p>
              <a:pPr algn="ctr"/>
              <a:r>
                <a:rPr kumimoji="1" lang="en-US" altLang="ja-JP" sz="11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Raised</a:t>
              </a:r>
              <a:r>
                <a:rPr kumimoji="1" lang="en-US" altLang="ja-JP" sz="11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kumimoji="1" lang="en-US" altLang="ja-JP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Rx</a:t>
              </a:r>
              <a:r>
                <a:rPr kumimoji="1"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kumimoji="1" lang="en-US" altLang="ja-JP" sz="11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Sensitivity</a:t>
              </a:r>
              <a:r>
                <a:rPr kumimoji="1"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kumimoji="1" lang="en-US" altLang="ja-JP" sz="1100" dirty="0" err="1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Lv</a:t>
              </a:r>
              <a:endPara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4" name="テキスト ボックス 23"/>
            <p:cNvSpPr txBox="1"/>
            <p:nvPr/>
          </p:nvSpPr>
          <p:spPr>
            <a:xfrm>
              <a:off x="8804700" y="5407523"/>
              <a:ext cx="335027" cy="169277"/>
            </a:xfrm>
            <a:prstGeom prst="rect">
              <a:avLst/>
            </a:prstGeom>
          </p:spPr>
          <p:txBody>
            <a:bodyPr wrap="none" lIns="0" tIns="0" rIns="0" bIns="0" rtlCol="0" anchor="t" anchorCtr="0">
              <a:spAutoFit/>
            </a:bodyPr>
            <a:lstStyle/>
            <a:p>
              <a:pPr algn="ctr"/>
              <a:r>
                <a:rPr kumimoji="1" lang="en-US" altLang="ja-JP" sz="11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time</a:t>
              </a:r>
              <a:endParaRPr kumimoji="1"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5" name="テキスト ボックス 48"/>
            <p:cNvSpPr txBox="1">
              <a:spLocks noChangeArrowheads="1"/>
            </p:cNvSpPr>
            <p:nvPr/>
          </p:nvSpPr>
          <p:spPr bwMode="auto">
            <a:xfrm>
              <a:off x="7851505" y="5760069"/>
              <a:ext cx="898034" cy="24198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 lIns="36000" tIns="36000" rIns="36000" bIns="36000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en-US" altLang="ja-JP" sz="105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-40dBm</a:t>
              </a:r>
            </a:p>
          </p:txBody>
        </p:sp>
        <p:cxnSp>
          <p:nvCxnSpPr>
            <p:cNvPr id="26" name="直線矢印コネクタ 25"/>
            <p:cNvCxnSpPr/>
            <p:nvPr/>
          </p:nvCxnSpPr>
          <p:spPr>
            <a:xfrm flipV="1">
              <a:off x="8647939" y="5685220"/>
              <a:ext cx="0" cy="40005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正方形/長方形 26"/>
            <p:cNvSpPr/>
            <p:nvPr/>
          </p:nvSpPr>
          <p:spPr>
            <a:xfrm>
              <a:off x="8633501" y="6101628"/>
              <a:ext cx="338712" cy="223711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36000" rIns="36000" rtlCol="0" anchor="ctr"/>
            <a:lstStyle/>
            <a:p>
              <a:pPr algn="ctr"/>
              <a:endPara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cxnSp>
          <p:nvCxnSpPr>
            <p:cNvPr id="28" name="直線矢印コネクタ 27"/>
            <p:cNvCxnSpPr/>
            <p:nvPr/>
          </p:nvCxnSpPr>
          <p:spPr>
            <a:xfrm>
              <a:off x="344467" y="6323858"/>
              <a:ext cx="87343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64013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直線コネクタ 33"/>
          <p:cNvCxnSpPr/>
          <p:nvPr/>
        </p:nvCxnSpPr>
        <p:spPr>
          <a:xfrm>
            <a:off x="3394001" y="2681597"/>
            <a:ext cx="0" cy="232261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正方形/長方形 55"/>
          <p:cNvSpPr/>
          <p:nvPr/>
        </p:nvSpPr>
        <p:spPr>
          <a:xfrm>
            <a:off x="2167459" y="3927012"/>
            <a:ext cx="6389859" cy="426003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28600" y="685800"/>
            <a:ext cx="8686800" cy="1066800"/>
          </a:xfrm>
        </p:spPr>
        <p:txBody>
          <a:bodyPr>
            <a:normAutofit/>
          </a:bodyPr>
          <a:lstStyle/>
          <a:p>
            <a:r>
              <a:rPr kumimoji="1" lang="en-US" altLang="ja-JP" sz="2800" dirty="0" smtClean="0"/>
              <a:t>Behavior of DSC and BSS Color </a:t>
            </a:r>
            <a:r>
              <a:rPr kumimoji="1" lang="en-US" altLang="ja-JP" sz="2800" dirty="0"/>
              <a:t>w/ </a:t>
            </a:r>
            <a:r>
              <a:rPr kumimoji="1" lang="en-US" altLang="ja-JP" sz="2800" dirty="0" smtClean="0"/>
              <a:t>2nd </a:t>
            </a:r>
            <a:r>
              <a:rPr kumimoji="1" lang="en-US" altLang="ja-JP" sz="2800" dirty="0"/>
              <a:t>D</a:t>
            </a:r>
            <a:r>
              <a:rPr kumimoji="1" lang="en-US" altLang="ja-JP" sz="2800" dirty="0" smtClean="0"/>
              <a:t>eferral </a:t>
            </a:r>
            <a:r>
              <a:rPr kumimoji="1" lang="en-US" altLang="ja-JP" sz="2800" dirty="0"/>
              <a:t>L</a:t>
            </a:r>
            <a:r>
              <a:rPr kumimoji="1" lang="en-US" altLang="ja-JP" sz="2800" dirty="0" smtClean="0"/>
              <a:t>evel </a:t>
            </a:r>
            <a:endParaRPr kumimoji="1" lang="ja-JP" altLang="en-US" sz="2800" dirty="0"/>
          </a:p>
        </p:txBody>
      </p: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ja-JP" smtClean="0"/>
              <a:t>January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07349522-3CCF-4D3D-9CA8-1D6EF64D9202}" type="slidenum">
              <a:rPr lang="en-US" smtClean="0"/>
              <a:pPr/>
              <a:t>5</a:t>
            </a:fld>
            <a:endParaRPr lang="en-US"/>
          </a:p>
        </p:txBody>
      </p:sp>
      <p:cxnSp>
        <p:nvCxnSpPr>
          <p:cNvPr id="10" name="直線矢印コネクタ 9"/>
          <p:cNvCxnSpPr/>
          <p:nvPr/>
        </p:nvCxnSpPr>
        <p:spPr>
          <a:xfrm>
            <a:off x="1752600" y="3124923"/>
            <a:ext cx="71628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正方形/長方形 10"/>
          <p:cNvSpPr/>
          <p:nvPr/>
        </p:nvSpPr>
        <p:spPr>
          <a:xfrm>
            <a:off x="2155027" y="2782023"/>
            <a:ext cx="588173" cy="3429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L-STF/</a:t>
            </a:r>
          </a:p>
          <a:p>
            <a:pPr algn="ctr"/>
            <a:r>
              <a:rPr kumimoji="1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LTF</a:t>
            </a:r>
            <a:endParaRPr kumimoji="1" lang="ja-JP" altLang="en-US" sz="1050" dirty="0" err="1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4250527" y="2782023"/>
            <a:ext cx="4314825" cy="3429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PSDU</a:t>
            </a:r>
            <a:endParaRPr kumimoji="1" lang="ja-JP" altLang="en-US" sz="1400" dirty="0" err="1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3" name="直線矢印コネクタ 12"/>
          <p:cNvCxnSpPr/>
          <p:nvPr/>
        </p:nvCxnSpPr>
        <p:spPr>
          <a:xfrm>
            <a:off x="1752600" y="4352661"/>
            <a:ext cx="71628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>
          <a:xfrm>
            <a:off x="85126" y="2861846"/>
            <a:ext cx="1575752" cy="338554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pPr algn="ctr"/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OBSS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STA’s </a:t>
            </a:r>
            <a:r>
              <a:rPr kumimoji="1" lang="en-US" altLang="ja-JP" sz="110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Tx</a:t>
            </a:r>
            <a:endParaRPr kumimoji="1"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(with different COLOR)</a:t>
            </a:r>
            <a:endParaRPr kumimoji="1" lang="ja-JP" altLang="en-US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6" name="直線矢印コネクタ 15"/>
          <p:cNvCxnSpPr/>
          <p:nvPr/>
        </p:nvCxnSpPr>
        <p:spPr>
          <a:xfrm>
            <a:off x="1752600" y="5333736"/>
            <a:ext cx="71628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>
            <a:off x="2155027" y="2342283"/>
            <a:ext cx="0" cy="333711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1596673" y="3657600"/>
            <a:ext cx="1250342" cy="169277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not detected at all</a:t>
            </a:r>
            <a:endParaRPr kumimoji="1" lang="ja-JP" altLang="en-US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2743200" y="2782023"/>
            <a:ext cx="635798" cy="342900"/>
          </a:xfrm>
          <a:prstGeom prst="rect">
            <a:avLst/>
          </a:prstGeom>
          <a:ln w="2857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L&amp;VHT</a:t>
            </a:r>
          </a:p>
          <a:p>
            <a:pPr algn="ctr"/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SIG</a:t>
            </a:r>
            <a:endParaRPr kumimoji="1" lang="ja-JP" altLang="en-US" sz="1100" dirty="0" err="1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3394002" y="2782023"/>
            <a:ext cx="856525" cy="3429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VHT-STF/</a:t>
            </a:r>
          </a:p>
          <a:p>
            <a:pPr algn="ctr"/>
            <a:r>
              <a:rPr kumimoji="1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LTF/SIGB</a:t>
            </a:r>
            <a:endParaRPr kumimoji="1" lang="ja-JP" altLang="en-US" sz="1050" dirty="0" err="1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27" name="直線矢印コネクタ 26"/>
          <p:cNvCxnSpPr/>
          <p:nvPr/>
        </p:nvCxnSpPr>
        <p:spPr>
          <a:xfrm>
            <a:off x="1878802" y="3832089"/>
            <a:ext cx="276225" cy="180975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矢印コネクタ 27"/>
          <p:cNvCxnSpPr/>
          <p:nvPr/>
        </p:nvCxnSpPr>
        <p:spPr>
          <a:xfrm>
            <a:off x="3061099" y="4783578"/>
            <a:ext cx="332903" cy="206074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正方形/長方形 29"/>
          <p:cNvSpPr/>
          <p:nvPr/>
        </p:nvSpPr>
        <p:spPr>
          <a:xfrm>
            <a:off x="3394001" y="4908600"/>
            <a:ext cx="5163317" cy="426003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2155028" y="4981311"/>
            <a:ext cx="1238974" cy="35242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Rx PLCP</a:t>
            </a:r>
            <a:endParaRPr kumimoji="1" lang="ja-JP" altLang="en-US" sz="1600" dirty="0" err="1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2" name="下矢印 31"/>
          <p:cNvSpPr/>
          <p:nvPr/>
        </p:nvSpPr>
        <p:spPr>
          <a:xfrm>
            <a:off x="4563468" y="3285915"/>
            <a:ext cx="598597" cy="483912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2449113" y="2223056"/>
            <a:ext cx="2566167" cy="338554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t" anchorCtr="0">
            <a:spAutoFit/>
          </a:bodyPr>
          <a:lstStyle/>
          <a:p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[Note] Assume COLOR information is included in VHT-SIGA</a:t>
            </a:r>
            <a:endParaRPr kumimoji="1" lang="ja-JP" altLang="en-US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42" name="直線コネクタ 41"/>
          <p:cNvCxnSpPr/>
          <p:nvPr/>
        </p:nvCxnSpPr>
        <p:spPr>
          <a:xfrm>
            <a:off x="8565352" y="2668327"/>
            <a:ext cx="0" cy="155444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矢印コネクタ 50"/>
          <p:cNvCxnSpPr/>
          <p:nvPr/>
        </p:nvCxnSpPr>
        <p:spPr>
          <a:xfrm>
            <a:off x="1878803" y="4790354"/>
            <a:ext cx="276225" cy="180975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テキスト ボックス 51"/>
          <p:cNvSpPr txBox="1"/>
          <p:nvPr/>
        </p:nvSpPr>
        <p:spPr>
          <a:xfrm>
            <a:off x="1552499" y="4614301"/>
            <a:ext cx="596317" cy="169277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detected</a:t>
            </a:r>
            <a:endParaRPr kumimoji="1" lang="ja-JP" altLang="en-US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2484779" y="4420980"/>
            <a:ext cx="4754221" cy="338554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t" anchorCtr="0">
            <a:spAutoFit/>
          </a:bodyPr>
          <a:lstStyle/>
          <a:p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COLOR doesn’t match</a:t>
            </a:r>
          </a:p>
          <a:p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-&gt; abandon Rx </a:t>
            </a:r>
            <a:r>
              <a:rPr kumimoji="1" lang="en-US" altLang="ja-JP" sz="1100" b="1" dirty="0" smtClean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and compare signal level with 2</a:t>
            </a:r>
            <a:r>
              <a:rPr kumimoji="1" lang="en-US" altLang="ja-JP" sz="1100" b="1" baseline="30000" dirty="0" smtClean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nd</a:t>
            </a:r>
            <a:r>
              <a:rPr kumimoji="1" lang="en-US" altLang="ja-JP" sz="1100" b="1" dirty="0" smtClean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deferral level</a:t>
            </a:r>
            <a:endParaRPr kumimoji="1" lang="ja-JP" altLang="en-US" sz="1100" b="1" dirty="0" smtClean="0">
              <a:solidFill>
                <a:srgbClr val="0000FF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3616665" y="3974671"/>
            <a:ext cx="4430893" cy="369332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ja-JP" dirty="0" smtClean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- Treated as </a:t>
            </a:r>
            <a:r>
              <a:rPr kumimoji="1" lang="en-US" altLang="ja-JP" b="1" dirty="0" smtClean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CCA_IDLE</a:t>
            </a:r>
            <a:r>
              <a:rPr kumimoji="1" lang="en-US" altLang="ja-JP" dirty="0" smtClean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-&gt; can continue </a:t>
            </a:r>
            <a:r>
              <a:rPr kumimoji="1" lang="en-US" altLang="ja-JP" dirty="0" err="1" smtClean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backoff</a:t>
            </a:r>
            <a:r>
              <a:rPr kumimoji="1" lang="en-US" altLang="ja-JP" dirty="0" smtClean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procedure</a:t>
            </a:r>
          </a:p>
          <a:p>
            <a:r>
              <a:rPr kumimoji="1" lang="en-US" altLang="ja-JP" dirty="0" smtClean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- Can receive another packet</a:t>
            </a:r>
            <a:endParaRPr kumimoji="1" lang="ja-JP" altLang="en-US" dirty="0" smtClean="0">
              <a:solidFill>
                <a:srgbClr val="FF0066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66" name="直線矢印コネクタ 65"/>
          <p:cNvCxnSpPr/>
          <p:nvPr/>
        </p:nvCxnSpPr>
        <p:spPr>
          <a:xfrm flipH="1">
            <a:off x="3061099" y="2561610"/>
            <a:ext cx="187398" cy="213433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テキスト ボックス 67"/>
          <p:cNvSpPr txBox="1"/>
          <p:nvPr/>
        </p:nvSpPr>
        <p:spPr>
          <a:xfrm>
            <a:off x="3733800" y="4965271"/>
            <a:ext cx="4293611" cy="369332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ja-JP" dirty="0" smtClean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- Treated as </a:t>
            </a:r>
            <a:r>
              <a:rPr kumimoji="1" lang="en-US" altLang="ja-JP" b="1" dirty="0" smtClean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CCA_IDLE</a:t>
            </a:r>
            <a:r>
              <a:rPr kumimoji="1" lang="en-US" altLang="ja-JP" dirty="0" smtClean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en-US" altLang="ja-JP" dirty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-&gt; </a:t>
            </a:r>
            <a:r>
              <a:rPr kumimoji="1" lang="en-US" altLang="ja-JP" dirty="0" smtClean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can restart </a:t>
            </a:r>
            <a:r>
              <a:rPr kumimoji="1" lang="en-US" altLang="ja-JP" dirty="0" err="1" smtClean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backoff</a:t>
            </a:r>
            <a:r>
              <a:rPr kumimoji="1" lang="en-US" altLang="ja-JP" dirty="0" smtClean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procedure</a:t>
            </a:r>
            <a:endParaRPr kumimoji="1" lang="en-US" altLang="ja-JP" b="1" dirty="0" smtClean="0">
              <a:solidFill>
                <a:srgbClr val="FF0066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en-US" altLang="ja-JP" dirty="0" smtClean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- Can receive another packet</a:t>
            </a:r>
            <a:endParaRPr kumimoji="1" lang="ja-JP" altLang="en-US" dirty="0" smtClean="0">
              <a:solidFill>
                <a:srgbClr val="FF0066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角丸四角形 8"/>
          <p:cNvSpPr/>
          <p:nvPr/>
        </p:nvSpPr>
        <p:spPr bwMode="auto">
          <a:xfrm>
            <a:off x="146555" y="4039203"/>
            <a:ext cx="1400628" cy="411829"/>
          </a:xfrm>
          <a:prstGeom prst="round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STA that enables</a:t>
            </a:r>
          </a:p>
          <a:p>
            <a:pPr algn="ctr"/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DSC</a:t>
            </a:r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0" name="角丸四角形 39"/>
          <p:cNvSpPr/>
          <p:nvPr/>
        </p:nvSpPr>
        <p:spPr bwMode="auto">
          <a:xfrm>
            <a:off x="146555" y="4998974"/>
            <a:ext cx="1452894" cy="411829"/>
          </a:xfrm>
          <a:prstGeom prst="round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STA that enables</a:t>
            </a:r>
          </a:p>
          <a:p>
            <a:pPr algn="ctr"/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COLOR filtering</a:t>
            </a:r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23" name="表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7337570"/>
              </p:ext>
            </p:extLst>
          </p:nvPr>
        </p:nvGraphicFramePr>
        <p:xfrm>
          <a:off x="241253" y="5525808"/>
          <a:ext cx="8675279" cy="7987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91450"/>
                <a:gridCol w="1117527"/>
                <a:gridCol w="4266302"/>
              </a:tblGrid>
              <a:tr h="266264"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DSC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BSS COLOR filtering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6626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Increasing </a:t>
                      </a:r>
                      <a:r>
                        <a:rPr kumimoji="1" lang="en-US" altLang="ja-JP" sz="1200" dirty="0" err="1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Tx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opportunity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Can improve.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Can improve. (But only when the packet has COLOR)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solidFill>
                      <a:schemeClr val="bg1"/>
                    </a:solidFill>
                  </a:tcPr>
                </a:tc>
              </a:tr>
              <a:tr h="26626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Acquiring Rx opportunity</a:t>
                      </a:r>
                      <a:r>
                        <a:rPr kumimoji="1" lang="en-US" altLang="ja-JP" sz="12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for desired signal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Can improve.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Can improve. (But only when the packet has COLOR)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3" name="テキスト ボックス 42"/>
          <p:cNvSpPr txBox="1"/>
          <p:nvPr/>
        </p:nvSpPr>
        <p:spPr>
          <a:xfrm>
            <a:off x="5832111" y="2159169"/>
            <a:ext cx="3311889" cy="50783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t" anchorCtr="0">
            <a:spAutoFit/>
          </a:bodyPr>
          <a:lstStyle/>
          <a:p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[Note] Assume signal level</a:t>
            </a:r>
          </a:p>
          <a:p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of interference packet is lower than </a:t>
            </a:r>
          </a:p>
          <a:p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Rx sensitivity(DSC) / 2</a:t>
            </a:r>
            <a:r>
              <a:rPr kumimoji="1" lang="en-US" altLang="ja-JP" sz="1100" baseline="30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nd</a:t>
            </a:r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deferral Level(COLOR)</a:t>
            </a:r>
            <a:endParaRPr kumimoji="1" lang="ja-JP" altLang="en-US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73865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0476" y="2032443"/>
            <a:ext cx="3818813" cy="3482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Simulation Conditions</a:t>
            </a:r>
            <a:endParaRPr kumimoji="1" lang="ja-JP" altLang="en-US" dirty="0"/>
          </a:p>
        </p:txBody>
      </p:sp>
      <p:sp>
        <p:nvSpPr>
          <p:cNvPr id="273" name="コンテンツ プレースホルダー 272"/>
          <p:cNvSpPr>
            <a:spLocks noGrp="1"/>
          </p:cNvSpPr>
          <p:nvPr>
            <p:ph idx="1"/>
          </p:nvPr>
        </p:nvSpPr>
        <p:spPr>
          <a:xfrm>
            <a:off x="495300" y="1565260"/>
            <a:ext cx="7353300" cy="5140340"/>
          </a:xfrm>
        </p:spPr>
        <p:txBody>
          <a:bodyPr>
            <a:normAutofit fontScale="92500" lnSpcReduction="20000"/>
          </a:bodyPr>
          <a:lstStyle/>
          <a:p>
            <a:r>
              <a:rPr kumimoji="1" lang="en-US" altLang="ja-JP" dirty="0" smtClean="0"/>
              <a:t>Scenario-3</a:t>
            </a:r>
          </a:p>
          <a:p>
            <a:pPr lvl="1"/>
            <a:r>
              <a:rPr kumimoji="1" lang="en-US" altLang="ja-JP" dirty="0" smtClean="0"/>
              <a:t>19-cell model </a:t>
            </a:r>
            <a:r>
              <a:rPr kumimoji="1" lang="en-US" altLang="ja-JP" b="1" u="sng" dirty="0" smtClean="0">
                <a:solidFill>
                  <a:srgbClr val="FF0066"/>
                </a:solidFill>
              </a:rPr>
              <a:t>with wrap-around</a:t>
            </a:r>
            <a:r>
              <a:rPr kumimoji="1" lang="en-US" altLang="ja-JP" b="1" dirty="0" smtClean="0"/>
              <a:t> </a:t>
            </a:r>
            <a:r>
              <a:rPr kumimoji="1" lang="en-US" altLang="ja-JP" dirty="0" smtClean="0"/>
              <a:t>(Reuse=3)</a:t>
            </a:r>
          </a:p>
          <a:p>
            <a:r>
              <a:rPr kumimoji="1" lang="en-US" altLang="ja-JP" dirty="0" smtClean="0"/>
              <a:t>Traffic model</a:t>
            </a:r>
          </a:p>
          <a:p>
            <a:pPr lvl="1"/>
            <a:r>
              <a:rPr kumimoji="1" lang="en-US" altLang="ja-JP" dirty="0" smtClean="0"/>
              <a:t>10 uplink UDP Flows/BSS</a:t>
            </a:r>
            <a:br>
              <a:rPr kumimoji="1" lang="en-US" altLang="ja-JP" dirty="0" smtClean="0"/>
            </a:br>
            <a:r>
              <a:rPr kumimoji="1" lang="en-US" altLang="ja-JP" dirty="0" smtClean="0"/>
              <a:t> (Full-buffer condition)</a:t>
            </a:r>
          </a:p>
          <a:p>
            <a:pPr lvl="1"/>
            <a:r>
              <a:rPr kumimoji="1" lang="en-US" altLang="ja-JP" dirty="0" smtClean="0"/>
              <a:t>No downlink traffic</a:t>
            </a:r>
          </a:p>
          <a:p>
            <a:r>
              <a:rPr kumimoji="1" lang="en-US" altLang="ja-JP" dirty="0" smtClean="0"/>
              <a:t>MCS selection</a:t>
            </a:r>
          </a:p>
          <a:p>
            <a:pPr lvl="1"/>
            <a:r>
              <a:rPr kumimoji="1" lang="en-US" altLang="ja-JP" dirty="0" err="1" smtClean="0"/>
              <a:t>Goodput</a:t>
            </a:r>
            <a:r>
              <a:rPr kumimoji="1" lang="en-US" altLang="ja-JP" dirty="0" smtClean="0"/>
              <a:t> maximizing MCS </a:t>
            </a:r>
            <a:br>
              <a:rPr kumimoji="1" lang="en-US" altLang="ja-JP" dirty="0" smtClean="0"/>
            </a:br>
            <a:r>
              <a:rPr kumimoji="1" lang="en-US" altLang="ja-JP" dirty="0" smtClean="0"/>
              <a:t>based</a:t>
            </a:r>
            <a:r>
              <a:rPr kumimoji="1" lang="ja-JP" altLang="en-US" dirty="0"/>
              <a:t> </a:t>
            </a:r>
            <a:r>
              <a:rPr kumimoji="1" lang="en-US" altLang="ja-JP" dirty="0" smtClean="0"/>
              <a:t>on SINR by training[3]</a:t>
            </a:r>
          </a:p>
          <a:p>
            <a:r>
              <a:rPr kumimoji="1" lang="en-US" altLang="ja-JP" dirty="0" smtClean="0"/>
              <a:t>Sensitivity control algorithm</a:t>
            </a:r>
          </a:p>
          <a:p>
            <a:pPr lvl="1"/>
            <a:r>
              <a:rPr kumimoji="1" lang="en-US" altLang="ja-JP" dirty="0" smtClean="0"/>
              <a:t>Beacon RSSI based algorithm[5]</a:t>
            </a:r>
          </a:p>
          <a:p>
            <a:r>
              <a:rPr kumimoji="1" lang="en-US" altLang="ja-JP" dirty="0" smtClean="0"/>
              <a:t>Parameters</a:t>
            </a:r>
          </a:p>
          <a:p>
            <a:pPr lvl="1"/>
            <a:r>
              <a:rPr kumimoji="1" lang="en-US" altLang="ja-JP" dirty="0" smtClean="0"/>
              <a:t>Method (DSC / BSS Coloring)</a:t>
            </a:r>
          </a:p>
          <a:p>
            <a:pPr lvl="1"/>
            <a:r>
              <a:rPr kumimoji="1" lang="en-US" altLang="ja-JP" dirty="0" smtClean="0"/>
              <a:t>Rx sensitivity level (DSC) or 2</a:t>
            </a:r>
            <a:r>
              <a:rPr kumimoji="1" lang="en-US" altLang="ja-JP" baseline="30000" dirty="0" smtClean="0"/>
              <a:t>nd</a:t>
            </a:r>
            <a:r>
              <a:rPr kumimoji="1" lang="en-US" altLang="ja-JP" dirty="0" smtClean="0"/>
              <a:t> deferral level (BSS Coloring)</a:t>
            </a:r>
          </a:p>
          <a:p>
            <a:pPr lvl="2"/>
            <a:r>
              <a:rPr kumimoji="1" lang="en-US" altLang="ja-JP" dirty="0" smtClean="0"/>
              <a:t>-82dBm ~ -52dBm </a:t>
            </a:r>
          </a:p>
          <a:p>
            <a:r>
              <a:rPr kumimoji="1" lang="en-US" altLang="ja-JP" dirty="0" smtClean="0"/>
              <a:t>See backup slide for details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07349522-3CCF-4D3D-9CA8-1D6EF64D9202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7315200" y="3320592"/>
            <a:ext cx="838200" cy="215444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/>
            <a:r>
              <a:rPr kumimoji="1" lang="en-US" altLang="ja-JP" sz="1400" b="1" dirty="0" smtClean="0">
                <a:latin typeface="+mj-ea"/>
                <a:ea typeface="+mj-ea"/>
              </a:rPr>
              <a:t>30m</a:t>
            </a:r>
          </a:p>
        </p:txBody>
      </p:sp>
      <p:sp>
        <p:nvSpPr>
          <p:cNvPr id="103" name="テキスト ボックス 102"/>
          <p:cNvSpPr txBox="1"/>
          <p:nvPr/>
        </p:nvSpPr>
        <p:spPr>
          <a:xfrm>
            <a:off x="7235567" y="3823156"/>
            <a:ext cx="450977" cy="21544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kumimoji="1" lang="en-US" altLang="ja-JP" sz="1400" b="1" dirty="0" smtClean="0">
                <a:latin typeface="+mj-ea"/>
                <a:ea typeface="+mj-ea"/>
              </a:rPr>
              <a:t>10m</a:t>
            </a:r>
          </a:p>
        </p:txBody>
      </p:sp>
      <p:cxnSp>
        <p:nvCxnSpPr>
          <p:cNvPr id="104" name="直線矢印コネクタ 103"/>
          <p:cNvCxnSpPr/>
          <p:nvPr/>
        </p:nvCxnSpPr>
        <p:spPr>
          <a:xfrm>
            <a:off x="7076972" y="3767717"/>
            <a:ext cx="331367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直線矢印コネクタ 104"/>
          <p:cNvCxnSpPr/>
          <p:nvPr/>
        </p:nvCxnSpPr>
        <p:spPr>
          <a:xfrm flipV="1">
            <a:off x="7113130" y="3085907"/>
            <a:ext cx="382777" cy="658322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Date Placeholder 2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1579600" cy="276999"/>
          </a:xfrm>
          <a:prstGeom prst="rect">
            <a:avLst/>
          </a:prstGeom>
        </p:spPr>
        <p:txBody>
          <a:bodyPr/>
          <a:lstStyle/>
          <a:p>
            <a:r>
              <a:rPr lang="en-US" altLang="ja-JP" smtClean="0"/>
              <a:t>January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8273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Takeshi </a:t>
            </a:r>
            <a:r>
              <a:rPr lang="en-US" dirty="0" err="1" smtClean="0"/>
              <a:t>Itagaki</a:t>
            </a:r>
            <a:r>
              <a:rPr lang="en-US" dirty="0" smtClean="0"/>
              <a:t>, Sony Corporation</a:t>
            </a:r>
            <a:endParaRPr lang="en-US" dirty="0"/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709" y="1669488"/>
            <a:ext cx="3677426" cy="2570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708" y="4276990"/>
            <a:ext cx="3696935" cy="2575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7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6388" y="1681557"/>
            <a:ext cx="3677426" cy="2570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74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4631" y="4292824"/>
            <a:ext cx="3696935" cy="2575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kumimoji="1" lang="en-US" altLang="ja-JP" dirty="0" smtClean="0"/>
              <a:t>Performance Comparison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11" name="角丸四角形 10"/>
          <p:cNvSpPr/>
          <p:nvPr/>
        </p:nvSpPr>
        <p:spPr>
          <a:xfrm>
            <a:off x="5345492" y="1295401"/>
            <a:ext cx="3276565" cy="26244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BSS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Coloring w/ 2</a:t>
            </a:r>
            <a:r>
              <a:rPr kumimoji="1" lang="en-US" altLang="ja-JP" sz="1400" baseline="30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nd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deferral level</a:t>
            </a:r>
          </a:p>
        </p:txBody>
      </p:sp>
      <p:sp>
        <p:nvSpPr>
          <p:cNvPr id="12" name="角丸四角形吹き出し 11"/>
          <p:cNvSpPr/>
          <p:nvPr/>
        </p:nvSpPr>
        <p:spPr bwMode="auto">
          <a:xfrm>
            <a:off x="7518872" y="2076436"/>
            <a:ext cx="375924" cy="289853"/>
          </a:xfrm>
          <a:prstGeom prst="wedgeRoundRectCallout">
            <a:avLst>
              <a:gd name="adj1" fmla="val -48755"/>
              <a:gd name="adj2" fmla="val 87641"/>
              <a:gd name="adj3" fmla="val 16667"/>
            </a:avLst>
          </a:prstGeom>
          <a:ln>
            <a:solidFill>
              <a:srgbClr val="00B0F0"/>
            </a:solidFill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en-US" altLang="ja-JP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15%</a:t>
            </a:r>
            <a:endParaRPr kumimoji="1" lang="en-US" altLang="ja-JP" sz="9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en-US" altLang="ja-JP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Up</a:t>
            </a:r>
            <a:endParaRPr kumimoji="1" lang="ja-JP" altLang="en-US" sz="9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角丸四角形吹き出し 12"/>
          <p:cNvSpPr/>
          <p:nvPr/>
        </p:nvSpPr>
        <p:spPr bwMode="auto">
          <a:xfrm>
            <a:off x="8267399" y="2091382"/>
            <a:ext cx="375924" cy="289853"/>
          </a:xfrm>
          <a:prstGeom prst="wedgeRoundRectCallout">
            <a:avLst>
              <a:gd name="adj1" fmla="val 8120"/>
              <a:gd name="adj2" fmla="val 89762"/>
              <a:gd name="adj3" fmla="val 16667"/>
            </a:avLst>
          </a:prstGeom>
          <a:ln>
            <a:solidFill>
              <a:srgbClr val="00B050"/>
            </a:solidFill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en-US" altLang="ja-JP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15%</a:t>
            </a:r>
            <a:endParaRPr kumimoji="1" lang="en-US" altLang="ja-JP" sz="9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en-US" altLang="ja-JP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Up</a:t>
            </a:r>
            <a:endParaRPr kumimoji="1" lang="ja-JP" altLang="en-US" sz="9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角丸四角形吹き出し 13"/>
          <p:cNvSpPr/>
          <p:nvPr/>
        </p:nvSpPr>
        <p:spPr bwMode="auto">
          <a:xfrm>
            <a:off x="6665691" y="2188962"/>
            <a:ext cx="375924" cy="289853"/>
          </a:xfrm>
          <a:prstGeom prst="wedgeRoundRectCallout">
            <a:avLst>
              <a:gd name="adj1" fmla="val -93248"/>
              <a:gd name="adj2" fmla="val 67377"/>
              <a:gd name="adj3" fmla="val 16667"/>
            </a:avLst>
          </a:prstGeom>
          <a:ln>
            <a:solidFill>
              <a:srgbClr val="FF0066"/>
            </a:solidFill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en-US" altLang="ja-JP" sz="9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11</a:t>
            </a:r>
            <a:r>
              <a:rPr kumimoji="1" lang="en-US" altLang="ja-JP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%</a:t>
            </a:r>
            <a:endParaRPr kumimoji="1" lang="en-US" altLang="ja-JP" sz="9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en-US" altLang="ja-JP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Up</a:t>
            </a:r>
            <a:endParaRPr kumimoji="1" lang="ja-JP" altLang="en-US" sz="9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5" name="直線コネクタ 14"/>
          <p:cNvCxnSpPr/>
          <p:nvPr/>
        </p:nvCxnSpPr>
        <p:spPr bwMode="auto">
          <a:xfrm>
            <a:off x="1024972" y="2667000"/>
            <a:ext cx="755845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sp>
        <p:nvSpPr>
          <p:cNvPr id="16" name="角丸四角形 15"/>
          <p:cNvSpPr/>
          <p:nvPr/>
        </p:nvSpPr>
        <p:spPr>
          <a:xfrm>
            <a:off x="1483245" y="1295400"/>
            <a:ext cx="1824108" cy="26244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DSC</a:t>
            </a:r>
          </a:p>
        </p:txBody>
      </p:sp>
      <p:sp>
        <p:nvSpPr>
          <p:cNvPr id="17" name="角丸四角形吹き出し 16"/>
          <p:cNvSpPr/>
          <p:nvPr/>
        </p:nvSpPr>
        <p:spPr bwMode="auto">
          <a:xfrm>
            <a:off x="2902252" y="1965506"/>
            <a:ext cx="375924" cy="289853"/>
          </a:xfrm>
          <a:prstGeom prst="wedgeRoundRectCallout">
            <a:avLst>
              <a:gd name="adj1" fmla="val -21088"/>
              <a:gd name="adj2" fmla="val 71822"/>
              <a:gd name="adj3" fmla="val 16667"/>
            </a:avLst>
          </a:prstGeom>
          <a:ln>
            <a:solidFill>
              <a:srgbClr val="00B0F0"/>
            </a:solidFill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en-US" altLang="ja-JP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28%</a:t>
            </a:r>
            <a:endParaRPr kumimoji="1" lang="en-US" altLang="ja-JP" sz="9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en-US" altLang="ja-JP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Up</a:t>
            </a:r>
            <a:endParaRPr kumimoji="1" lang="ja-JP" altLang="en-US" sz="9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角丸四角形吹き出し 17"/>
          <p:cNvSpPr/>
          <p:nvPr/>
        </p:nvSpPr>
        <p:spPr bwMode="auto">
          <a:xfrm>
            <a:off x="3576375" y="1682353"/>
            <a:ext cx="375924" cy="289853"/>
          </a:xfrm>
          <a:prstGeom prst="wedgeRoundRectCallout">
            <a:avLst>
              <a:gd name="adj1" fmla="val 67834"/>
              <a:gd name="adj2" fmla="val 54436"/>
              <a:gd name="adj3" fmla="val 16667"/>
            </a:avLst>
          </a:prstGeom>
          <a:ln>
            <a:solidFill>
              <a:srgbClr val="00B050"/>
            </a:solidFill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en-US" altLang="ja-JP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60%</a:t>
            </a:r>
            <a:endParaRPr kumimoji="1" lang="en-US" altLang="ja-JP" sz="9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en-US" altLang="ja-JP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Up</a:t>
            </a:r>
            <a:endParaRPr kumimoji="1" lang="ja-JP" altLang="en-US" sz="9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角丸四角形吹き出し 18"/>
          <p:cNvSpPr/>
          <p:nvPr/>
        </p:nvSpPr>
        <p:spPr bwMode="auto">
          <a:xfrm>
            <a:off x="2199215" y="2188961"/>
            <a:ext cx="375924" cy="289853"/>
          </a:xfrm>
          <a:prstGeom prst="wedgeRoundRectCallout">
            <a:avLst>
              <a:gd name="adj1" fmla="val -75952"/>
              <a:gd name="adj2" fmla="val 68370"/>
              <a:gd name="adj3" fmla="val 16667"/>
            </a:avLst>
          </a:prstGeom>
          <a:ln>
            <a:solidFill>
              <a:srgbClr val="FF0066"/>
            </a:solidFill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en-US" altLang="ja-JP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8%</a:t>
            </a:r>
            <a:endParaRPr kumimoji="1" lang="en-US" altLang="ja-JP" sz="9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en-US" altLang="ja-JP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Up</a:t>
            </a:r>
            <a:endParaRPr kumimoji="1" lang="ja-JP" altLang="en-US" sz="9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角丸四角形 19"/>
          <p:cNvSpPr/>
          <p:nvPr/>
        </p:nvSpPr>
        <p:spPr>
          <a:xfrm>
            <a:off x="26950" y="2185688"/>
            <a:ext cx="568300" cy="74689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BSS </a:t>
            </a:r>
          </a:p>
          <a:p>
            <a:pPr algn="ctr"/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Total</a:t>
            </a:r>
          </a:p>
          <a:p>
            <a:pPr algn="ctr"/>
            <a:r>
              <a:rPr kumimoji="1" lang="en-US" altLang="ja-JP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Tput</a:t>
            </a:r>
            <a:endParaRPr kumimoji="1" lang="ja-JP" altLang="en-US" dirty="0" err="1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1" name="角丸四角形 20"/>
          <p:cNvSpPr/>
          <p:nvPr/>
        </p:nvSpPr>
        <p:spPr>
          <a:xfrm>
            <a:off x="26950" y="4512893"/>
            <a:ext cx="457201" cy="73361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per</a:t>
            </a:r>
          </a:p>
          <a:p>
            <a:pPr algn="ctr"/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STA</a:t>
            </a:r>
          </a:p>
          <a:p>
            <a:pPr algn="ctr"/>
            <a:r>
              <a:rPr kumimoji="1" lang="en-US" altLang="ja-JP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Tput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2" name="角丸四角形吹き出し 21"/>
          <p:cNvSpPr/>
          <p:nvPr/>
        </p:nvSpPr>
        <p:spPr bwMode="auto">
          <a:xfrm>
            <a:off x="3723258" y="4343400"/>
            <a:ext cx="458083" cy="289853"/>
          </a:xfrm>
          <a:prstGeom prst="wedgeRoundRectCallout">
            <a:avLst>
              <a:gd name="adj1" fmla="val 30093"/>
              <a:gd name="adj2" fmla="val 65084"/>
              <a:gd name="adj3" fmla="val 16667"/>
            </a:avLst>
          </a:prstGeom>
          <a:ln>
            <a:solidFill>
              <a:srgbClr val="00CC99"/>
            </a:solidFill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en-US" altLang="ja-JP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165%</a:t>
            </a:r>
            <a:endParaRPr kumimoji="1" lang="en-US" altLang="ja-JP" sz="9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en-US" altLang="ja-JP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Up</a:t>
            </a:r>
            <a:endParaRPr kumimoji="1" lang="ja-JP" altLang="en-US" sz="9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3" name="角丸四角形吹き出し 22"/>
          <p:cNvSpPr/>
          <p:nvPr/>
        </p:nvSpPr>
        <p:spPr bwMode="auto">
          <a:xfrm>
            <a:off x="1739171" y="5050865"/>
            <a:ext cx="375924" cy="289853"/>
          </a:xfrm>
          <a:prstGeom prst="wedgeRoundRectCallout">
            <a:avLst>
              <a:gd name="adj1" fmla="val 28698"/>
              <a:gd name="adj2" fmla="val 68370"/>
              <a:gd name="adj3" fmla="val 16667"/>
            </a:avLst>
          </a:prstGeom>
          <a:ln>
            <a:solidFill>
              <a:srgbClr val="FF0066"/>
            </a:solidFill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en-US" altLang="ja-JP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39%</a:t>
            </a:r>
            <a:endParaRPr kumimoji="1" lang="en-US" altLang="ja-JP" sz="9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en-US" altLang="ja-JP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Up</a:t>
            </a:r>
            <a:endParaRPr kumimoji="1" lang="ja-JP" altLang="en-US" sz="9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4" name="角丸四角形吹き出し 23"/>
          <p:cNvSpPr/>
          <p:nvPr/>
        </p:nvSpPr>
        <p:spPr bwMode="auto">
          <a:xfrm>
            <a:off x="2617463" y="4647229"/>
            <a:ext cx="463807" cy="289853"/>
          </a:xfrm>
          <a:prstGeom prst="wedgeRoundRectCallout">
            <a:avLst>
              <a:gd name="adj1" fmla="val 38671"/>
              <a:gd name="adj2" fmla="val 79375"/>
              <a:gd name="adj3" fmla="val 16667"/>
            </a:avLst>
          </a:prstGeom>
          <a:ln>
            <a:solidFill>
              <a:srgbClr val="00B0F0"/>
            </a:solidFill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en-US" altLang="ja-JP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104%</a:t>
            </a:r>
            <a:endParaRPr kumimoji="1" lang="en-US" altLang="ja-JP" sz="9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en-US" altLang="ja-JP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Up</a:t>
            </a:r>
            <a:endParaRPr kumimoji="1" lang="ja-JP" altLang="en-US" sz="9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" name="角丸四角形吹き出し 24"/>
          <p:cNvSpPr/>
          <p:nvPr/>
        </p:nvSpPr>
        <p:spPr bwMode="auto">
          <a:xfrm>
            <a:off x="6595382" y="5736931"/>
            <a:ext cx="375924" cy="289853"/>
          </a:xfrm>
          <a:prstGeom prst="wedgeRoundRectCallout">
            <a:avLst>
              <a:gd name="adj1" fmla="val -78486"/>
              <a:gd name="adj2" fmla="val -40073"/>
              <a:gd name="adj3" fmla="val 16667"/>
            </a:avLst>
          </a:prstGeom>
          <a:ln>
            <a:solidFill>
              <a:srgbClr val="FF0066"/>
            </a:solidFill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en-US" altLang="ja-JP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7%</a:t>
            </a:r>
            <a:endParaRPr kumimoji="1" lang="en-US" altLang="ja-JP" sz="9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en-US" altLang="ja-JP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Up</a:t>
            </a:r>
            <a:endParaRPr kumimoji="1" lang="ja-JP" altLang="en-US" sz="9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6" name="角丸四角形吹き出し 25"/>
          <p:cNvSpPr/>
          <p:nvPr/>
        </p:nvSpPr>
        <p:spPr bwMode="auto">
          <a:xfrm>
            <a:off x="7168493" y="5123671"/>
            <a:ext cx="469105" cy="289853"/>
          </a:xfrm>
          <a:prstGeom prst="wedgeRoundRectCallout">
            <a:avLst>
              <a:gd name="adj1" fmla="val 19480"/>
              <a:gd name="adj2" fmla="val 74942"/>
              <a:gd name="adj3" fmla="val 16667"/>
            </a:avLst>
          </a:prstGeom>
          <a:ln>
            <a:solidFill>
              <a:srgbClr val="00B0F0"/>
            </a:solidFill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en-US" altLang="ja-JP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27%</a:t>
            </a:r>
            <a:endParaRPr kumimoji="1" lang="en-US" altLang="ja-JP" sz="9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en-US" altLang="ja-JP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Up</a:t>
            </a:r>
            <a:endParaRPr kumimoji="1" lang="ja-JP" altLang="en-US" sz="9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" name="角丸四角形吹き出し 26"/>
          <p:cNvSpPr/>
          <p:nvPr/>
        </p:nvSpPr>
        <p:spPr bwMode="auto">
          <a:xfrm>
            <a:off x="8142242" y="5092996"/>
            <a:ext cx="458083" cy="289853"/>
          </a:xfrm>
          <a:prstGeom prst="wedgeRoundRectCallout">
            <a:avLst>
              <a:gd name="adj1" fmla="val 25935"/>
              <a:gd name="adj2" fmla="val 68370"/>
              <a:gd name="adj3" fmla="val 16667"/>
            </a:avLst>
          </a:prstGeom>
          <a:ln>
            <a:solidFill>
              <a:srgbClr val="00CC99"/>
            </a:solidFill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en-US" altLang="ja-JP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27%</a:t>
            </a:r>
            <a:endParaRPr kumimoji="1" lang="en-US" altLang="ja-JP" sz="9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en-US" altLang="ja-JP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Up</a:t>
            </a:r>
            <a:endParaRPr kumimoji="1" lang="ja-JP" altLang="en-US" sz="9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28" name="直線コネクタ 27"/>
          <p:cNvCxnSpPr/>
          <p:nvPr/>
        </p:nvCxnSpPr>
        <p:spPr bwMode="auto">
          <a:xfrm>
            <a:off x="1063598" y="5736266"/>
            <a:ext cx="755845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sp>
        <p:nvSpPr>
          <p:cNvPr id="29" name="角丸四角形吹き出し 28"/>
          <p:cNvSpPr/>
          <p:nvPr/>
        </p:nvSpPr>
        <p:spPr bwMode="auto">
          <a:xfrm>
            <a:off x="7537182" y="5805853"/>
            <a:ext cx="375924" cy="289853"/>
          </a:xfrm>
          <a:prstGeom prst="wedgeRoundRectCallout">
            <a:avLst>
              <a:gd name="adj1" fmla="val -62930"/>
              <a:gd name="adj2" fmla="val -51307"/>
              <a:gd name="adj3" fmla="val 16667"/>
            </a:avLst>
          </a:prstGeom>
          <a:ln>
            <a:solidFill>
              <a:srgbClr val="00B0F0"/>
            </a:solidFill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en-US" altLang="ja-JP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4%</a:t>
            </a:r>
          </a:p>
          <a:p>
            <a:pPr algn="ctr"/>
            <a:r>
              <a:rPr kumimoji="1" lang="en-US" altLang="ja-JP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Up</a:t>
            </a:r>
            <a:endParaRPr kumimoji="1" lang="ja-JP" altLang="en-US" sz="9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0" name="角丸四角形吹き出し 29"/>
          <p:cNvSpPr/>
          <p:nvPr/>
        </p:nvSpPr>
        <p:spPr bwMode="auto">
          <a:xfrm>
            <a:off x="2223286" y="5447078"/>
            <a:ext cx="375924" cy="289853"/>
          </a:xfrm>
          <a:prstGeom prst="wedgeRoundRectCallout">
            <a:avLst>
              <a:gd name="adj1" fmla="val -75952"/>
              <a:gd name="adj2" fmla="val 68370"/>
              <a:gd name="adj3" fmla="val 16667"/>
            </a:avLst>
          </a:prstGeom>
          <a:ln>
            <a:solidFill>
              <a:srgbClr val="FF0066"/>
            </a:solidFill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en-US" altLang="ja-JP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23%</a:t>
            </a:r>
            <a:endParaRPr kumimoji="1" lang="en-US" altLang="ja-JP" sz="9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en-US" altLang="ja-JP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Down</a:t>
            </a:r>
            <a:endParaRPr kumimoji="1" lang="ja-JP" altLang="en-US" sz="9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1" name="角丸四角形吹き出し 30"/>
          <p:cNvSpPr/>
          <p:nvPr/>
        </p:nvSpPr>
        <p:spPr bwMode="auto">
          <a:xfrm>
            <a:off x="3228026" y="5567490"/>
            <a:ext cx="375924" cy="289853"/>
          </a:xfrm>
          <a:prstGeom prst="wedgeRoundRectCallout">
            <a:avLst>
              <a:gd name="adj1" fmla="val -75952"/>
              <a:gd name="adj2" fmla="val 68370"/>
              <a:gd name="adj3" fmla="val 16667"/>
            </a:avLst>
          </a:prstGeom>
          <a:ln>
            <a:solidFill>
              <a:srgbClr val="00B0F0"/>
            </a:solidFill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en-US" altLang="ja-JP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49%</a:t>
            </a:r>
            <a:endParaRPr kumimoji="1" lang="en-US" altLang="ja-JP" sz="9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en-US" altLang="ja-JP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Down</a:t>
            </a:r>
            <a:endParaRPr kumimoji="1" lang="ja-JP" altLang="en-US" sz="9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2" name="角丸四角形吹き出し 31"/>
          <p:cNvSpPr/>
          <p:nvPr/>
        </p:nvSpPr>
        <p:spPr bwMode="auto">
          <a:xfrm>
            <a:off x="3833344" y="5541147"/>
            <a:ext cx="375924" cy="289853"/>
          </a:xfrm>
          <a:prstGeom prst="wedgeRoundRectCallout">
            <a:avLst>
              <a:gd name="adj1" fmla="val 12729"/>
              <a:gd name="adj2" fmla="val 74942"/>
              <a:gd name="adj3" fmla="val 16667"/>
            </a:avLst>
          </a:prstGeom>
          <a:ln>
            <a:solidFill>
              <a:srgbClr val="00CC99"/>
            </a:solidFill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en-US" altLang="ja-JP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47%</a:t>
            </a:r>
            <a:endParaRPr kumimoji="1" lang="en-US" altLang="ja-JP" sz="9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en-US" altLang="ja-JP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Down</a:t>
            </a:r>
            <a:endParaRPr kumimoji="1" lang="ja-JP" altLang="en-US" sz="9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3" name="角丸四角形吹き出し 32"/>
          <p:cNvSpPr/>
          <p:nvPr/>
        </p:nvSpPr>
        <p:spPr bwMode="auto">
          <a:xfrm>
            <a:off x="6082939" y="5195791"/>
            <a:ext cx="375924" cy="289853"/>
          </a:xfrm>
          <a:prstGeom prst="wedgeRoundRectCallout">
            <a:avLst>
              <a:gd name="adj1" fmla="val 37007"/>
              <a:gd name="adj2" fmla="val 82891"/>
              <a:gd name="adj3" fmla="val 16667"/>
            </a:avLst>
          </a:prstGeom>
          <a:ln>
            <a:solidFill>
              <a:srgbClr val="FF0066"/>
            </a:solidFill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en-US" altLang="ja-JP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16%</a:t>
            </a:r>
            <a:endParaRPr kumimoji="1" lang="en-US" altLang="ja-JP" sz="9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en-US" altLang="ja-JP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Up</a:t>
            </a:r>
            <a:endParaRPr kumimoji="1" lang="ja-JP" altLang="en-US" sz="9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4" name="角丸四角形吹き出し 33"/>
          <p:cNvSpPr/>
          <p:nvPr/>
        </p:nvSpPr>
        <p:spPr bwMode="auto">
          <a:xfrm>
            <a:off x="8539476" y="5839768"/>
            <a:ext cx="375924" cy="289853"/>
          </a:xfrm>
          <a:prstGeom prst="wedgeRoundRectCallout">
            <a:avLst>
              <a:gd name="adj1" fmla="val -69294"/>
              <a:gd name="adj2" fmla="val -58261"/>
              <a:gd name="adj3" fmla="val 16667"/>
            </a:avLst>
          </a:prstGeom>
          <a:ln>
            <a:solidFill>
              <a:srgbClr val="00CC99"/>
            </a:solidFill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en-US" altLang="ja-JP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3%</a:t>
            </a:r>
          </a:p>
          <a:p>
            <a:pPr algn="ctr"/>
            <a:r>
              <a:rPr kumimoji="1" lang="en-US" altLang="ja-JP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Up</a:t>
            </a:r>
            <a:endParaRPr kumimoji="1" lang="ja-JP" altLang="en-US" sz="9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-12405" y="6248400"/>
            <a:ext cx="1007973" cy="380480"/>
          </a:xfrm>
          <a:prstGeom prst="rect">
            <a:avLst/>
          </a:prstGeom>
          <a:solidFill>
            <a:schemeClr val="bg1"/>
          </a:solidFill>
        </p:spPr>
        <p:txBody>
          <a:bodyPr wrap="square" lIns="36000" tIns="36000" rIns="36000" bIns="36000">
            <a:spAutoFit/>
          </a:bodyPr>
          <a:lstStyle/>
          <a:p>
            <a:pPr lvl="0" algn="ctr"/>
            <a:r>
              <a:rPr kumimoji="1" lang="en-US" altLang="ja-JP" sz="10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red...</a:t>
            </a:r>
            <a:r>
              <a:rPr kumimoji="1" lang="en-US" altLang="ja-JP" sz="1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</a:t>
            </a:r>
            <a:r>
              <a:rPr kumimoji="1" lang="en-US" altLang="ja-JP" sz="10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ve</a:t>
            </a:r>
          </a:p>
          <a:p>
            <a:pPr lvl="0" algn="ctr"/>
            <a:r>
              <a:rPr kumimoji="1" lang="en-US" altLang="ja-JP" sz="1000" b="1" dirty="0" smtClean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blue...CDF5%</a:t>
            </a:r>
            <a:endParaRPr kumimoji="1" lang="ja-JP" altLang="en-US" sz="1000" b="1" dirty="0">
              <a:solidFill>
                <a:srgbClr val="0000FF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4725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3088" y="2329934"/>
            <a:ext cx="4591050" cy="321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Performance </a:t>
            </a:r>
            <a:r>
              <a:rPr kumimoji="1" lang="en-US" altLang="ja-JP" dirty="0" smtClean="0"/>
              <a:t>Comparison</a:t>
            </a:r>
            <a:endParaRPr kumimoji="1" lang="ja-JP" altLang="en-US" dirty="0"/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idx="1"/>
          </p:nvPr>
        </p:nvSpPr>
        <p:spPr>
          <a:xfrm>
            <a:off x="685800" y="5715000"/>
            <a:ext cx="8153400" cy="6858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kumimoji="1" lang="en-US" altLang="ja-JP" dirty="0" smtClean="0"/>
              <a:t>In almost all thresholds, the gain of DSC method is higher than BSS coloring method</a:t>
            </a:r>
          </a:p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309191" y="1524000"/>
            <a:ext cx="3834809" cy="55399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t" anchorCtr="0">
            <a:spAutoFit/>
          </a:bodyPr>
          <a:lstStyle/>
          <a:p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[Note] Definition of ”</a:t>
            </a:r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Threshold for BUSY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”</a:t>
            </a:r>
          </a:p>
          <a:p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DSC:	</a:t>
            </a:r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Rx sensitivity level (Raised state)</a:t>
            </a:r>
          </a:p>
          <a:p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BSS Color: 	</a:t>
            </a:r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kumimoji="1" lang="en-US" altLang="ja-JP" b="1" baseline="30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nd</a:t>
            </a:r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deferral level</a:t>
            </a:r>
            <a:endParaRPr kumimoji="1" lang="ja-JP" altLang="en-US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四角形吹き出し 7"/>
          <p:cNvSpPr/>
          <p:nvPr/>
        </p:nvSpPr>
        <p:spPr bwMode="auto">
          <a:xfrm>
            <a:off x="2988413" y="3958047"/>
            <a:ext cx="1600200" cy="646331"/>
          </a:xfrm>
          <a:prstGeom prst="wedgeRectCallout">
            <a:avLst>
              <a:gd name="adj1" fmla="val 25445"/>
              <a:gd name="adj2" fmla="val -111877"/>
            </a:avLst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BSS Color method is slightly better than 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DSC.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四角形吹き出し 11"/>
          <p:cNvSpPr/>
          <p:nvPr/>
        </p:nvSpPr>
        <p:spPr bwMode="auto">
          <a:xfrm>
            <a:off x="5461591" y="3751818"/>
            <a:ext cx="1415459" cy="1015663"/>
          </a:xfrm>
          <a:prstGeom prst="wedgeRectCallout">
            <a:avLst>
              <a:gd name="adj1" fmla="val 1870"/>
              <a:gd name="adj2" fmla="val -79574"/>
            </a:avLst>
          </a:prstGeom>
          <a:ln>
            <a:headEnd type="none" w="sm" len="sm"/>
            <a:tailEnd type="none" w="sm" len="sm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The gain of BSS 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Color method is 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saturated and DSC has much gain.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1077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kumimoji="1" lang="en-US" altLang="ja-JP" dirty="0" smtClean="0"/>
              <a:t>Analysis - Difference of </a:t>
            </a:r>
            <a:r>
              <a:rPr kumimoji="1" lang="en-US" altLang="ja-JP" dirty="0"/>
              <a:t>R</a:t>
            </a:r>
            <a:r>
              <a:rPr kumimoji="1" lang="en-US" altLang="ja-JP" dirty="0" smtClean="0"/>
              <a:t>x Procedure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" name="ひし形 6"/>
          <p:cNvSpPr/>
          <p:nvPr/>
        </p:nvSpPr>
        <p:spPr>
          <a:xfrm>
            <a:off x="2240707" y="1908299"/>
            <a:ext cx="1673225" cy="778521"/>
          </a:xfrm>
          <a:prstGeom prst="diamon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 &gt;= </a:t>
            </a:r>
            <a:r>
              <a:rPr kumimoji="1" lang="en-US" altLang="ja-JP" sz="1100" b="1" dirty="0" smtClean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Rx sensitivity </a:t>
            </a:r>
            <a:r>
              <a:rPr kumimoji="1" lang="en-US" altLang="ja-JP" sz="1100" b="1" dirty="0" err="1" smtClean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Lv</a:t>
            </a:r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?</a:t>
            </a:r>
            <a:endParaRPr kumimoji="1" lang="ja-JP" altLang="en-US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8573418" y="6173056"/>
            <a:ext cx="570582" cy="3097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IDLE</a:t>
            </a:r>
            <a:endParaRPr kumimoji="1" lang="ja-JP" altLang="en-US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2612364" y="4800260"/>
            <a:ext cx="923925" cy="292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BUSY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＆</a:t>
            </a:r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Rx</a:t>
            </a:r>
            <a:endParaRPr kumimoji="1" lang="ja-JP" altLang="en-US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ひし形 11"/>
          <p:cNvSpPr/>
          <p:nvPr/>
        </p:nvSpPr>
        <p:spPr>
          <a:xfrm>
            <a:off x="4974943" y="4351703"/>
            <a:ext cx="1687569" cy="523266"/>
          </a:xfrm>
          <a:prstGeom prst="diamon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Is Color matched?</a:t>
            </a:r>
            <a:endParaRPr kumimoji="1" lang="ja-JP" altLang="en-US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ひし形 12"/>
          <p:cNvSpPr/>
          <p:nvPr/>
        </p:nvSpPr>
        <p:spPr>
          <a:xfrm>
            <a:off x="5900506" y="5104805"/>
            <a:ext cx="1715185" cy="652209"/>
          </a:xfrm>
          <a:prstGeom prst="diamon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 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&gt;= </a:t>
            </a:r>
            <a:r>
              <a:rPr kumimoji="1" lang="en-US" altLang="ja-JP" sz="1100" b="1" dirty="0" smtClean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kumimoji="1" lang="en-US" altLang="ja-JP" sz="1100" b="1" baseline="30000" dirty="0" smtClean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nd</a:t>
            </a:r>
            <a:r>
              <a:rPr kumimoji="1" lang="en-US" altLang="ja-JP" sz="1100" b="1" dirty="0" smtClean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deferral </a:t>
            </a:r>
            <a:r>
              <a:rPr kumimoji="1" lang="en-US" altLang="ja-JP" sz="1100" b="1" dirty="0" err="1" smtClean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Lv</a:t>
            </a:r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?</a:t>
            </a:r>
            <a:endParaRPr kumimoji="1" lang="ja-JP" altLang="en-US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4" name="カギ線コネクタ 13"/>
          <p:cNvCxnSpPr>
            <a:stCxn id="121" idx="2"/>
            <a:endCxn id="160" idx="0"/>
          </p:cNvCxnSpPr>
          <p:nvPr/>
        </p:nvCxnSpPr>
        <p:spPr>
          <a:xfrm rot="5400000">
            <a:off x="5692662" y="2771276"/>
            <a:ext cx="232681" cy="751"/>
          </a:xfrm>
          <a:prstGeom prst="bentConnector3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カギ線コネクタ 14"/>
          <p:cNvCxnSpPr>
            <a:stCxn id="165" idx="2"/>
            <a:endCxn id="12" idx="0"/>
          </p:cNvCxnSpPr>
          <p:nvPr/>
        </p:nvCxnSpPr>
        <p:spPr>
          <a:xfrm rot="16200000" flipH="1">
            <a:off x="5711654" y="4244629"/>
            <a:ext cx="203294" cy="10854"/>
          </a:xfrm>
          <a:prstGeom prst="bentConnector3">
            <a:avLst>
              <a:gd name="adj1" fmla="val 50000"/>
            </a:avLst>
          </a:prstGeom>
          <a:ln w="28575">
            <a:solidFill>
              <a:srgbClr val="FF00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カギ線コネクタ 15"/>
          <p:cNvCxnSpPr>
            <a:stCxn id="12" idx="3"/>
            <a:endCxn id="67" idx="0"/>
          </p:cNvCxnSpPr>
          <p:nvPr/>
        </p:nvCxnSpPr>
        <p:spPr>
          <a:xfrm>
            <a:off x="6662512" y="4613336"/>
            <a:ext cx="92542" cy="76036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正方形/長方形 16"/>
          <p:cNvSpPr/>
          <p:nvPr/>
        </p:nvSpPr>
        <p:spPr>
          <a:xfrm>
            <a:off x="5118816" y="5612707"/>
            <a:ext cx="923925" cy="3097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BUSY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＆</a:t>
            </a:r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Rx</a:t>
            </a:r>
            <a:endParaRPr kumimoji="1" lang="ja-JP" altLang="en-US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8" name="カギ線コネクタ 17"/>
          <p:cNvCxnSpPr>
            <a:stCxn id="12" idx="2"/>
            <a:endCxn id="17" idx="0"/>
          </p:cNvCxnSpPr>
          <p:nvPr/>
        </p:nvCxnSpPr>
        <p:spPr>
          <a:xfrm rot="5400000">
            <a:off x="5330885" y="5124864"/>
            <a:ext cx="737738" cy="23794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カギ線コネクタ 18"/>
          <p:cNvCxnSpPr>
            <a:stCxn id="13" idx="3"/>
          </p:cNvCxnSpPr>
          <p:nvPr/>
        </p:nvCxnSpPr>
        <p:spPr>
          <a:xfrm>
            <a:off x="7615691" y="5430910"/>
            <a:ext cx="436688" cy="6059"/>
          </a:xfrm>
          <a:prstGeom prst="bentConnector3">
            <a:avLst>
              <a:gd name="adj1" fmla="val 50000"/>
            </a:avLst>
          </a:prstGeom>
          <a:ln>
            <a:solidFill>
              <a:srgbClr val="FF0066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正方形/長方形 19"/>
          <p:cNvSpPr/>
          <p:nvPr/>
        </p:nvSpPr>
        <p:spPr>
          <a:xfrm>
            <a:off x="6455969" y="6211685"/>
            <a:ext cx="607365" cy="3097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BUSY</a:t>
            </a:r>
            <a:endParaRPr kumimoji="1" lang="ja-JP" altLang="en-US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21" name="カギ線コネクタ 20"/>
          <p:cNvCxnSpPr>
            <a:stCxn id="13" idx="2"/>
            <a:endCxn id="20" idx="0"/>
          </p:cNvCxnSpPr>
          <p:nvPr/>
        </p:nvCxnSpPr>
        <p:spPr>
          <a:xfrm rot="16200000" flipH="1">
            <a:off x="6531540" y="5983572"/>
            <a:ext cx="454671" cy="155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ひし形 21"/>
          <p:cNvSpPr/>
          <p:nvPr/>
        </p:nvSpPr>
        <p:spPr>
          <a:xfrm>
            <a:off x="2333626" y="3262583"/>
            <a:ext cx="1487387" cy="885826"/>
          </a:xfrm>
          <a:prstGeom prst="diamon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Does PLCP have no err?</a:t>
            </a:r>
            <a:endParaRPr kumimoji="1" lang="ja-JP" altLang="en-US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36250" y="4882839"/>
            <a:ext cx="597880" cy="292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IDLE</a:t>
            </a:r>
            <a:endParaRPr kumimoji="1" lang="ja-JP" altLang="en-US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24" name="カギ線コネクタ 23"/>
          <p:cNvCxnSpPr>
            <a:stCxn id="315" idx="1"/>
            <a:endCxn id="23" idx="0"/>
          </p:cNvCxnSpPr>
          <p:nvPr/>
        </p:nvCxnSpPr>
        <p:spPr>
          <a:xfrm rot="10800000" flipV="1">
            <a:off x="335191" y="4482069"/>
            <a:ext cx="261313" cy="400769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カギ線コネクタ 24"/>
          <p:cNvCxnSpPr>
            <a:stCxn id="22" idx="1"/>
            <a:endCxn id="69" idx="3"/>
          </p:cNvCxnSpPr>
          <p:nvPr/>
        </p:nvCxnSpPr>
        <p:spPr>
          <a:xfrm rot="10800000" flipV="1">
            <a:off x="1981876" y="3705496"/>
            <a:ext cx="351751" cy="1862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カギ線コネクタ 25"/>
          <p:cNvCxnSpPr>
            <a:stCxn id="61" idx="2"/>
            <a:endCxn id="22" idx="0"/>
          </p:cNvCxnSpPr>
          <p:nvPr/>
        </p:nvCxnSpPr>
        <p:spPr>
          <a:xfrm rot="16200000" flipH="1">
            <a:off x="3008147" y="3193410"/>
            <a:ext cx="136106" cy="224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カギ線コネクタ 26"/>
          <p:cNvCxnSpPr>
            <a:stCxn id="22" idx="2"/>
            <a:endCxn id="9" idx="0"/>
          </p:cNvCxnSpPr>
          <p:nvPr/>
        </p:nvCxnSpPr>
        <p:spPr>
          <a:xfrm rot="5400000">
            <a:off x="2749899" y="4472838"/>
            <a:ext cx="651851" cy="2993"/>
          </a:xfrm>
          <a:prstGeom prst="bentConnector3">
            <a:avLst>
              <a:gd name="adj1" fmla="val 50000"/>
            </a:avLst>
          </a:prstGeom>
          <a:ln w="38100">
            <a:solidFill>
              <a:srgbClr val="FF00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27"/>
          <p:cNvSpPr txBox="1"/>
          <p:nvPr/>
        </p:nvSpPr>
        <p:spPr>
          <a:xfrm>
            <a:off x="3182177" y="2646965"/>
            <a:ext cx="354111" cy="169277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pPr algn="ctr"/>
            <a:r>
              <a:rPr kumimoji="1" lang="en-US" altLang="ja-JP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Yes</a:t>
            </a:r>
            <a:endParaRPr kumimoji="1" lang="ja-JP" altLang="en-US" sz="11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721046" y="4117327"/>
            <a:ext cx="348257" cy="169277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pPr algn="ctr"/>
            <a:r>
              <a:rPr kumimoji="1" lang="en-US" altLang="ja-JP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Yes</a:t>
            </a:r>
            <a:endParaRPr kumimoji="1" lang="ja-JP" altLang="en-US" sz="11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043710" y="2115450"/>
            <a:ext cx="241498" cy="169277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pPr algn="ctr"/>
            <a:r>
              <a:rPr kumimoji="1" lang="en-US" altLang="ja-JP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No</a:t>
            </a:r>
            <a:endParaRPr kumimoji="1" lang="ja-JP" altLang="en-US" sz="11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6618368" y="2113621"/>
            <a:ext cx="241498" cy="169277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pPr algn="ctr"/>
            <a:r>
              <a:rPr kumimoji="1" lang="en-US" altLang="ja-JP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No</a:t>
            </a:r>
            <a:endParaRPr kumimoji="1" lang="ja-JP" altLang="en-US" sz="11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5945206" y="2655311"/>
            <a:ext cx="286746" cy="169277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pPr algn="ctr"/>
            <a:r>
              <a:rPr kumimoji="1" lang="en-US" altLang="ja-JP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Yes</a:t>
            </a:r>
            <a:endParaRPr kumimoji="1" lang="ja-JP" altLang="en-US" sz="11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861506" y="3812191"/>
            <a:ext cx="241498" cy="169277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pPr algn="ctr"/>
            <a:r>
              <a:rPr kumimoji="1"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Y</a:t>
            </a:r>
            <a:endParaRPr kumimoji="1" lang="ja-JP" altLang="en-US" sz="11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6482282" y="4859782"/>
            <a:ext cx="241498" cy="169277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pPr algn="ctr"/>
            <a:r>
              <a:rPr kumimoji="1"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Y</a:t>
            </a:r>
            <a:endParaRPr kumimoji="1" lang="ja-JP" altLang="en-US" sz="11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6379242" y="3884483"/>
            <a:ext cx="1033069" cy="169277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pPr algn="ctr"/>
            <a:r>
              <a:rPr kumimoji="1" lang="en-US" altLang="ja-JP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No(PLCP err)</a:t>
            </a:r>
            <a:endParaRPr kumimoji="1" lang="ja-JP" altLang="en-US" sz="11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37" name="カギ線コネクタ 36"/>
          <p:cNvCxnSpPr>
            <a:stCxn id="121" idx="3"/>
            <a:endCxn id="169" idx="0"/>
          </p:cNvCxnSpPr>
          <p:nvPr/>
        </p:nvCxnSpPr>
        <p:spPr>
          <a:xfrm>
            <a:off x="6645237" y="2297559"/>
            <a:ext cx="1400572" cy="3258082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カギ線コネクタ 37"/>
          <p:cNvCxnSpPr>
            <a:stCxn id="165" idx="3"/>
            <a:endCxn id="65" idx="1"/>
          </p:cNvCxnSpPr>
          <p:nvPr/>
        </p:nvCxnSpPr>
        <p:spPr>
          <a:xfrm>
            <a:off x="6551567" y="3705496"/>
            <a:ext cx="688420" cy="6784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/>
          <p:cNvSpPr txBox="1"/>
          <p:nvPr/>
        </p:nvSpPr>
        <p:spPr>
          <a:xfrm>
            <a:off x="3509702" y="3807696"/>
            <a:ext cx="1744729" cy="1015663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pPr algn="ctr"/>
            <a:r>
              <a:rPr kumimoji="1" lang="en-US" altLang="ja-JP" sz="1100" b="1" dirty="0" smtClean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In this case,</a:t>
            </a:r>
          </a:p>
          <a:p>
            <a:pPr algn="ctr"/>
            <a:r>
              <a:rPr kumimoji="1" lang="en-US" altLang="ja-JP" sz="1100" b="1" dirty="0" smtClean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 has already </a:t>
            </a:r>
          </a:p>
          <a:p>
            <a:pPr algn="ctr"/>
            <a:r>
              <a:rPr kumimoji="1" lang="en-US" altLang="ja-JP" sz="1100" b="1" dirty="0" smtClean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been high!</a:t>
            </a:r>
          </a:p>
          <a:p>
            <a:pPr algn="ctr"/>
            <a:r>
              <a:rPr kumimoji="1" lang="en-US" altLang="ja-JP" sz="1100" b="1" dirty="0" smtClean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(It depends on interference </a:t>
            </a:r>
          </a:p>
          <a:p>
            <a:pPr algn="ctr"/>
            <a:r>
              <a:rPr kumimoji="1" lang="en-US" altLang="ja-JP" sz="1100" b="1" dirty="0" smtClean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scenario)</a:t>
            </a:r>
          </a:p>
        </p:txBody>
      </p:sp>
      <p:cxnSp>
        <p:nvCxnSpPr>
          <p:cNvPr id="40" name="直線コネクタ 39"/>
          <p:cNvCxnSpPr/>
          <p:nvPr/>
        </p:nvCxnSpPr>
        <p:spPr>
          <a:xfrm flipV="1">
            <a:off x="3149984" y="4245263"/>
            <a:ext cx="671029" cy="19689"/>
          </a:xfrm>
          <a:prstGeom prst="line">
            <a:avLst/>
          </a:prstGeom>
          <a:ln>
            <a:solidFill>
              <a:srgbClr val="FF006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/>
          <p:cNvCxnSpPr/>
          <p:nvPr/>
        </p:nvCxnSpPr>
        <p:spPr>
          <a:xfrm flipV="1">
            <a:off x="4974943" y="4230888"/>
            <a:ext cx="724811" cy="34063"/>
          </a:xfrm>
          <a:prstGeom prst="line">
            <a:avLst/>
          </a:prstGeom>
          <a:ln>
            <a:solidFill>
              <a:srgbClr val="FF006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テキスト ボックス 41"/>
          <p:cNvSpPr txBox="1"/>
          <p:nvPr/>
        </p:nvSpPr>
        <p:spPr>
          <a:xfrm>
            <a:off x="7239987" y="5074561"/>
            <a:ext cx="728807" cy="338554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pPr algn="r"/>
            <a:r>
              <a:rPr kumimoji="1" lang="en-US" altLang="ja-JP" sz="1100" b="1" dirty="0" smtClean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relatively rare</a:t>
            </a: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7439646" y="5492156"/>
            <a:ext cx="241498" cy="169277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pPr algn="ctr"/>
            <a:r>
              <a:rPr kumimoji="1" lang="en-US" altLang="ja-JP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No</a:t>
            </a:r>
            <a:endParaRPr kumimoji="1" lang="ja-JP" altLang="en-US" sz="11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6424163" y="5810329"/>
            <a:ext cx="273304" cy="169277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pPr algn="ctr"/>
            <a:r>
              <a:rPr kumimoji="1" lang="en-US" altLang="ja-JP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Yes</a:t>
            </a:r>
            <a:endParaRPr kumimoji="1" lang="ja-JP" altLang="en-US" sz="11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6424163" y="4419600"/>
            <a:ext cx="510037" cy="161583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pPr algn="ctr"/>
            <a:r>
              <a:rPr kumimoji="1" lang="en-US" altLang="ja-JP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No </a:t>
            </a:r>
            <a:endParaRPr kumimoji="1" lang="ja-JP" altLang="en-US" sz="105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983605" y="4951398"/>
            <a:ext cx="653135" cy="292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BUSY</a:t>
            </a:r>
            <a:endParaRPr kumimoji="1" lang="ja-JP" altLang="en-US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48" name="カギ線コネクタ 47"/>
          <p:cNvCxnSpPr>
            <a:stCxn id="7" idx="1"/>
            <a:endCxn id="315" idx="0"/>
          </p:cNvCxnSpPr>
          <p:nvPr/>
        </p:nvCxnSpPr>
        <p:spPr>
          <a:xfrm rot="10800000" flipV="1">
            <a:off x="1310173" y="2297559"/>
            <a:ext cx="930535" cy="1933329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カギ線コネクタ 48"/>
          <p:cNvCxnSpPr>
            <a:stCxn id="315" idx="2"/>
            <a:endCxn id="47" idx="0"/>
          </p:cNvCxnSpPr>
          <p:nvPr/>
        </p:nvCxnSpPr>
        <p:spPr>
          <a:xfrm rot="16200000" flipH="1">
            <a:off x="1201099" y="4842323"/>
            <a:ext cx="218147" cy="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テキスト ボックス 49"/>
          <p:cNvSpPr txBox="1"/>
          <p:nvPr/>
        </p:nvSpPr>
        <p:spPr>
          <a:xfrm>
            <a:off x="475754" y="4264951"/>
            <a:ext cx="241498" cy="169277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pPr algn="ctr"/>
            <a:r>
              <a:rPr kumimoji="1" lang="en-US" altLang="ja-JP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No</a:t>
            </a:r>
            <a:endParaRPr kumimoji="1" lang="ja-JP" altLang="en-US" sz="11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1335411" y="4694218"/>
            <a:ext cx="381711" cy="169277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pPr algn="ctr"/>
            <a:r>
              <a:rPr kumimoji="1" lang="en-US" altLang="ja-JP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Yes</a:t>
            </a:r>
            <a:endParaRPr kumimoji="1" lang="ja-JP" altLang="en-US" sz="11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53" name="カギ線コネクタ 52"/>
          <p:cNvCxnSpPr>
            <a:stCxn id="169" idx="3"/>
            <a:endCxn id="8" idx="0"/>
          </p:cNvCxnSpPr>
          <p:nvPr/>
        </p:nvCxnSpPr>
        <p:spPr>
          <a:xfrm>
            <a:off x="8759477" y="5806822"/>
            <a:ext cx="99232" cy="366234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カギ線コネクタ 53"/>
          <p:cNvCxnSpPr>
            <a:stCxn id="169" idx="2"/>
            <a:endCxn id="20" idx="0"/>
          </p:cNvCxnSpPr>
          <p:nvPr/>
        </p:nvCxnSpPr>
        <p:spPr>
          <a:xfrm rot="5400000">
            <a:off x="7325890" y="5491766"/>
            <a:ext cx="153682" cy="128615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テキスト ボックス 54"/>
          <p:cNvSpPr txBox="1"/>
          <p:nvPr/>
        </p:nvSpPr>
        <p:spPr>
          <a:xfrm>
            <a:off x="8710919" y="5674644"/>
            <a:ext cx="241498" cy="169277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pPr algn="ctr"/>
            <a:r>
              <a:rPr kumimoji="1" lang="en-US" altLang="ja-JP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No</a:t>
            </a:r>
            <a:endParaRPr kumimoji="1" lang="ja-JP" altLang="en-US" sz="11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7834034" y="6121740"/>
            <a:ext cx="395565" cy="169277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pPr algn="ctr"/>
            <a:r>
              <a:rPr kumimoji="1" lang="en-US" altLang="ja-JP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Yes</a:t>
            </a:r>
            <a:endParaRPr kumimoji="1" lang="ja-JP" altLang="en-US" sz="11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7" name="フローチャート : 端子 56"/>
          <p:cNvSpPr/>
          <p:nvPr/>
        </p:nvSpPr>
        <p:spPr>
          <a:xfrm>
            <a:off x="2840733" y="1632882"/>
            <a:ext cx="457200" cy="141674"/>
          </a:xfrm>
          <a:prstGeom prst="flowChartTermina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58" name="カギ線コネクタ 57"/>
          <p:cNvCxnSpPr>
            <a:stCxn id="57" idx="2"/>
            <a:endCxn id="7" idx="0"/>
          </p:cNvCxnSpPr>
          <p:nvPr/>
        </p:nvCxnSpPr>
        <p:spPr>
          <a:xfrm rot="16200000" flipH="1">
            <a:off x="3006455" y="1837433"/>
            <a:ext cx="133743" cy="798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フローチャート : 端子 58"/>
          <p:cNvSpPr/>
          <p:nvPr/>
        </p:nvSpPr>
        <p:spPr>
          <a:xfrm>
            <a:off x="5575782" y="1632882"/>
            <a:ext cx="457200" cy="141674"/>
          </a:xfrm>
          <a:prstGeom prst="flowChartTermina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60" name="カギ線コネクタ 59"/>
          <p:cNvCxnSpPr>
            <a:stCxn id="59" idx="2"/>
            <a:endCxn id="121" idx="0"/>
          </p:cNvCxnSpPr>
          <p:nvPr/>
        </p:nvCxnSpPr>
        <p:spPr>
          <a:xfrm rot="16200000" flipH="1">
            <a:off x="5724254" y="1854683"/>
            <a:ext cx="165250" cy="499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正方形/長方形 60"/>
          <p:cNvSpPr/>
          <p:nvPr/>
        </p:nvSpPr>
        <p:spPr>
          <a:xfrm>
            <a:off x="2330634" y="2887993"/>
            <a:ext cx="1488891" cy="23848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BUSY &amp; Rx PLCP</a:t>
            </a:r>
            <a:endParaRPr kumimoji="1" lang="ja-JP" altLang="en-US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62" name="カギ線コネクタ 61"/>
          <p:cNvCxnSpPr>
            <a:stCxn id="7" idx="2"/>
            <a:endCxn id="61" idx="0"/>
          </p:cNvCxnSpPr>
          <p:nvPr/>
        </p:nvCxnSpPr>
        <p:spPr>
          <a:xfrm rot="5400000">
            <a:off x="2975614" y="2786286"/>
            <a:ext cx="201173" cy="224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正方形/長方形 64"/>
          <p:cNvSpPr/>
          <p:nvPr/>
        </p:nvSpPr>
        <p:spPr>
          <a:xfrm>
            <a:off x="7239987" y="3557410"/>
            <a:ext cx="531245" cy="3097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IFS=</a:t>
            </a:r>
          </a:p>
          <a:p>
            <a:pPr algn="ctr"/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EIFS</a:t>
            </a:r>
            <a:endParaRPr kumimoji="1" lang="ja-JP" altLang="en-US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66" name="カギ線コネクタ 65"/>
          <p:cNvCxnSpPr>
            <a:stCxn id="65" idx="3"/>
            <a:endCxn id="169" idx="0"/>
          </p:cNvCxnSpPr>
          <p:nvPr/>
        </p:nvCxnSpPr>
        <p:spPr>
          <a:xfrm>
            <a:off x="7771232" y="3712280"/>
            <a:ext cx="274577" cy="1843361"/>
          </a:xfrm>
          <a:prstGeom prst="bentConnector2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正方形/長方形 66"/>
          <p:cNvSpPr/>
          <p:nvPr/>
        </p:nvSpPr>
        <p:spPr>
          <a:xfrm>
            <a:off x="6499707" y="4689372"/>
            <a:ext cx="510693" cy="3097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IFS=</a:t>
            </a:r>
          </a:p>
          <a:p>
            <a:pPr algn="ctr"/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AIFS</a:t>
            </a:r>
            <a:endParaRPr kumimoji="1" lang="ja-JP" altLang="en-US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68" name="カギ線コネクタ 67"/>
          <p:cNvCxnSpPr>
            <a:stCxn id="67" idx="2"/>
            <a:endCxn id="13" idx="0"/>
          </p:cNvCxnSpPr>
          <p:nvPr/>
        </p:nvCxnSpPr>
        <p:spPr>
          <a:xfrm rot="16200000" flipH="1">
            <a:off x="6703730" y="5050435"/>
            <a:ext cx="105693" cy="304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正方形/長方形 68"/>
          <p:cNvSpPr/>
          <p:nvPr/>
        </p:nvSpPr>
        <p:spPr>
          <a:xfrm>
            <a:off x="1452372" y="3552488"/>
            <a:ext cx="529503" cy="3097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IFS=</a:t>
            </a:r>
          </a:p>
          <a:p>
            <a:pPr algn="ctr"/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EIFS</a:t>
            </a:r>
            <a:endParaRPr kumimoji="1" lang="ja-JP" altLang="en-US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70" name="カギ線コネクタ 69"/>
          <p:cNvCxnSpPr>
            <a:stCxn id="69" idx="1"/>
            <a:endCxn id="315" idx="0"/>
          </p:cNvCxnSpPr>
          <p:nvPr/>
        </p:nvCxnSpPr>
        <p:spPr>
          <a:xfrm rot="10800000" flipV="1">
            <a:off x="1310172" y="3707357"/>
            <a:ext cx="142200" cy="523531"/>
          </a:xfrm>
          <a:prstGeom prst="bentConnector2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ひし形 120"/>
          <p:cNvSpPr/>
          <p:nvPr/>
        </p:nvSpPr>
        <p:spPr>
          <a:xfrm>
            <a:off x="4973516" y="1939806"/>
            <a:ext cx="1671721" cy="715505"/>
          </a:xfrm>
          <a:prstGeom prst="diamon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 &gt;= Rx sensitivity </a:t>
            </a:r>
            <a:r>
              <a:rPr kumimoji="1" lang="en-US" altLang="ja-JP" sz="110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Lv</a:t>
            </a:r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?</a:t>
            </a:r>
            <a:endParaRPr kumimoji="1" lang="ja-JP" altLang="en-US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0" name="正方形/長方形 159"/>
          <p:cNvSpPr/>
          <p:nvPr/>
        </p:nvSpPr>
        <p:spPr>
          <a:xfrm>
            <a:off x="5064180" y="2887992"/>
            <a:ext cx="1488891" cy="23848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BUSY &amp; Rx PLCP</a:t>
            </a:r>
            <a:endParaRPr kumimoji="1" lang="ja-JP" altLang="en-US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5" name="ひし形 164"/>
          <p:cNvSpPr/>
          <p:nvPr/>
        </p:nvSpPr>
        <p:spPr>
          <a:xfrm>
            <a:off x="5064180" y="3262583"/>
            <a:ext cx="1487387" cy="885826"/>
          </a:xfrm>
          <a:prstGeom prst="diamon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Does PLCP have no err?</a:t>
            </a:r>
            <a:endParaRPr kumimoji="1" lang="ja-JP" altLang="en-US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66" name="カギ線コネクタ 165"/>
          <p:cNvCxnSpPr>
            <a:stCxn id="160" idx="2"/>
            <a:endCxn id="165" idx="0"/>
          </p:cNvCxnSpPr>
          <p:nvPr/>
        </p:nvCxnSpPr>
        <p:spPr>
          <a:xfrm rot="5400000">
            <a:off x="5740197" y="3194153"/>
            <a:ext cx="136107" cy="752"/>
          </a:xfrm>
          <a:prstGeom prst="bentConnector3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ひし形 168"/>
          <p:cNvSpPr/>
          <p:nvPr/>
        </p:nvSpPr>
        <p:spPr>
          <a:xfrm>
            <a:off x="7332140" y="5555641"/>
            <a:ext cx="1427337" cy="502362"/>
          </a:xfrm>
          <a:prstGeom prst="diamon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S+I &gt;= </a:t>
            </a:r>
          </a:p>
          <a:p>
            <a:pPr algn="ctr"/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CCA </a:t>
            </a:r>
            <a:r>
              <a:rPr kumimoji="1" lang="en-US" altLang="ja-JP" sz="110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th.</a:t>
            </a:r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?</a:t>
            </a:r>
            <a:endParaRPr kumimoji="1" lang="ja-JP" altLang="en-US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15" name="ひし形 314"/>
          <p:cNvSpPr/>
          <p:nvPr/>
        </p:nvSpPr>
        <p:spPr>
          <a:xfrm>
            <a:off x="596503" y="4230889"/>
            <a:ext cx="1427337" cy="502362"/>
          </a:xfrm>
          <a:prstGeom prst="diamon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S+I &gt;= </a:t>
            </a:r>
          </a:p>
          <a:p>
            <a:pPr algn="ctr"/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CCA </a:t>
            </a:r>
            <a:r>
              <a:rPr kumimoji="1" lang="en-US" altLang="ja-JP" sz="110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th.</a:t>
            </a:r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?</a:t>
            </a:r>
            <a:endParaRPr kumimoji="1" lang="ja-JP" altLang="en-US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16" name="テキスト ボックス 315"/>
          <p:cNvSpPr txBox="1"/>
          <p:nvPr/>
        </p:nvSpPr>
        <p:spPr>
          <a:xfrm>
            <a:off x="112450" y="3276600"/>
            <a:ext cx="1182950" cy="677108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[NOTE] </a:t>
            </a:r>
          </a:p>
          <a:p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CCA </a:t>
            </a:r>
            <a:r>
              <a:rPr kumimoji="1" lang="en-US" altLang="ja-JP" sz="110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th.</a:t>
            </a:r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</a:p>
          <a:p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= CCA threshold</a:t>
            </a:r>
          </a:p>
          <a:p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= -62dBm</a:t>
            </a:r>
          </a:p>
        </p:txBody>
      </p:sp>
      <p:sp>
        <p:nvSpPr>
          <p:cNvPr id="366" name="テキスト ボックス 365"/>
          <p:cNvSpPr txBox="1"/>
          <p:nvPr/>
        </p:nvSpPr>
        <p:spPr>
          <a:xfrm>
            <a:off x="4193089" y="4874969"/>
            <a:ext cx="1563707" cy="338554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pPr algn="r"/>
            <a:r>
              <a:rPr kumimoji="1" lang="en-US" altLang="ja-JP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Yes or </a:t>
            </a:r>
          </a:p>
          <a:p>
            <a:pPr algn="r"/>
            <a:r>
              <a:rPr kumimoji="1" lang="en-US" altLang="ja-JP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have </a:t>
            </a:r>
            <a:r>
              <a:rPr kumimoji="1"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no </a:t>
            </a:r>
            <a:r>
              <a:rPr kumimoji="1" lang="en-US" altLang="ja-JP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color</a:t>
            </a:r>
            <a:endParaRPr kumimoji="1" lang="ja-JP" altLang="en-US" sz="11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67" name="テキスト ボックス 366"/>
          <p:cNvSpPr txBox="1"/>
          <p:nvPr/>
        </p:nvSpPr>
        <p:spPr>
          <a:xfrm>
            <a:off x="5876154" y="4117327"/>
            <a:ext cx="372245" cy="169277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pPr algn="ctr"/>
            <a:r>
              <a:rPr kumimoji="1" lang="en-US" altLang="ja-JP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Yes</a:t>
            </a:r>
            <a:endParaRPr kumimoji="1" lang="ja-JP" altLang="en-US" sz="11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70" name="テキスト ボックス 369"/>
          <p:cNvSpPr txBox="1"/>
          <p:nvPr/>
        </p:nvSpPr>
        <p:spPr>
          <a:xfrm>
            <a:off x="1636740" y="3381056"/>
            <a:ext cx="1084306" cy="169277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pPr algn="ctr"/>
            <a:r>
              <a:rPr kumimoji="1" lang="en-US" altLang="ja-JP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No(PLCP err)</a:t>
            </a:r>
            <a:endParaRPr kumimoji="1" lang="ja-JP" altLang="en-US" sz="11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83" name="角丸四角形 382"/>
          <p:cNvSpPr/>
          <p:nvPr/>
        </p:nvSpPr>
        <p:spPr>
          <a:xfrm>
            <a:off x="4817686" y="1319722"/>
            <a:ext cx="3276565" cy="26244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BSS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Coloring w/ 2</a:t>
            </a:r>
            <a:r>
              <a:rPr kumimoji="1" lang="en-US" altLang="ja-JP" sz="1400" baseline="30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nd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deferral level</a:t>
            </a:r>
          </a:p>
        </p:txBody>
      </p:sp>
      <p:sp>
        <p:nvSpPr>
          <p:cNvPr id="384" name="角丸四角形 383"/>
          <p:cNvSpPr/>
          <p:nvPr/>
        </p:nvSpPr>
        <p:spPr>
          <a:xfrm>
            <a:off x="2218554" y="1319722"/>
            <a:ext cx="1824108" cy="26244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DSC</a:t>
            </a:r>
          </a:p>
        </p:txBody>
      </p:sp>
      <p:sp>
        <p:nvSpPr>
          <p:cNvPr id="386" name="正方形/長方形 385"/>
          <p:cNvSpPr/>
          <p:nvPr/>
        </p:nvSpPr>
        <p:spPr bwMode="auto">
          <a:xfrm>
            <a:off x="36250" y="5593700"/>
            <a:ext cx="4938693" cy="792477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36000" tIns="45720" rIns="36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Packets that its signal level is lower than 2</a:t>
            </a:r>
            <a:r>
              <a:rPr lang="en-US" altLang="ja-JP" sz="1400" baseline="30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nd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deferral level often have PLCP error in this simulation condition.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(Full</a:t>
            </a:r>
            <a:r>
              <a:rPr kumimoji="0" lang="en-US" altLang="ja-JP" sz="1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buffer condition – very high interference level</a:t>
            </a:r>
            <a:r>
              <a:rPr kumimoji="0" lang="en-US" altLang="ja-JP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endParaRPr kumimoji="0" lang="ja-JP" altLang="en-US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25795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シック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33742</TotalTime>
  <Words>1479</Words>
  <Application>Microsoft Office PowerPoint</Application>
  <PresentationFormat>画面に合わせる (4:3)</PresentationFormat>
  <Paragraphs>335</Paragraphs>
  <Slides>14</Slides>
  <Notes>6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16" baseType="lpstr">
      <vt:lpstr>802-11-Submission</vt:lpstr>
      <vt:lpstr>Document</vt:lpstr>
      <vt:lpstr>Performance Analysis of BSS Color and DSC </vt:lpstr>
      <vt:lpstr>Abstract</vt:lpstr>
      <vt:lpstr>BSS Color (Updated)</vt:lpstr>
      <vt:lpstr>DSC Algorithm</vt:lpstr>
      <vt:lpstr>Behavior of DSC and BSS Color w/ 2nd Deferral Level </vt:lpstr>
      <vt:lpstr>Simulation Conditions</vt:lpstr>
      <vt:lpstr>Performance Comparison</vt:lpstr>
      <vt:lpstr>Performance Comparison</vt:lpstr>
      <vt:lpstr>Analysis - Difference of Rx Procedure</vt:lpstr>
      <vt:lpstr>Conclusion</vt:lpstr>
      <vt:lpstr>References</vt:lpstr>
      <vt:lpstr>Appendix</vt:lpstr>
      <vt:lpstr>Simulation Setup details</vt:lpstr>
      <vt:lpstr>Simulation Setup details</vt:lpstr>
    </vt:vector>
  </TitlesOfParts>
  <Company>Huawei Technologies Co.,Ltd.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o00903653</dc:creator>
  <cp:lastModifiedBy>Mori, Masahito</cp:lastModifiedBy>
  <cp:revision>318</cp:revision>
  <cp:lastPrinted>1998-02-10T13:28:06Z</cp:lastPrinted>
  <dcterms:created xsi:type="dcterms:W3CDTF">2014-01-02T14:03:14Z</dcterms:created>
  <dcterms:modified xsi:type="dcterms:W3CDTF">2015-01-12T10:18:04Z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(1)O48q+nWDiKNAVXoAwq58w+4LvdQeLWil3Rq3V4v9XkiJ2IiN7fvCdsyqreequemyW6dOPSnk_x000d_
F4Bs1fr9Bn5o3mpJtUIgFqXl2Km6NI/F7EATlSc3+wHgfUfAkHn9UFggby0q7dJ5TySRiROE_x000d_
HmXUa/iZKW34ur5nJGxPkwBTQ5FlL49sl9QK07bN1jXePOG7TbA3YLb+5p+8BObszfmrbg==</vt:lpwstr>
  </property>
</Properties>
</file>