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3" r:id="rId3"/>
    <p:sldId id="342" r:id="rId4"/>
    <p:sldId id="345" r:id="rId5"/>
    <p:sldId id="339" r:id="rId6"/>
    <p:sldId id="340" r:id="rId7"/>
    <p:sldId id="341" r:id="rId8"/>
    <p:sldId id="337" r:id="rId9"/>
    <p:sldId id="343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FF99FF"/>
    <a:srgbClr val="FF0066"/>
    <a:srgbClr val="FF00FF"/>
    <a:srgbClr val="00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6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349522-3CCF-4D3D-9CA8-1D6EF64D92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802.11-15/0044r0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r>
              <a:rPr lang="en-US" altLang="ja-JP" sz="2400" dirty="0" smtClean="0">
                <a:solidFill>
                  <a:schemeClr val="tx1"/>
                </a:solidFill>
              </a:rPr>
              <a:t>Proposed Changes to Simulation Scenario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</a:t>
            </a:r>
            <a:r>
              <a:rPr lang="en-US" sz="2000" dirty="0" smtClean="0"/>
              <a:t>201</a:t>
            </a:r>
            <a:r>
              <a:rPr lang="en-US" altLang="ja-JP" sz="2000" dirty="0" smtClean="0"/>
              <a:t>5/01/12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52311"/>
              </p:ext>
            </p:extLst>
          </p:nvPr>
        </p:nvGraphicFramePr>
        <p:xfrm>
          <a:off x="1108075" y="2743200"/>
          <a:ext cx="7078663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4" name="Document" r:id="rId4" imgW="8236552" imgH="4667987" progId="Word.Document.8">
                  <p:embed/>
                </p:oleObj>
              </mc:Choice>
              <mc:Fallback>
                <p:oleObj name="Document" r:id="rId4" imgW="8236552" imgH="466798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2743200"/>
                        <a:ext cx="7078663" cy="3990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and Simulation Scenarios are defined in [1]</a:t>
            </a:r>
          </a:p>
          <a:p>
            <a:pPr algn="just"/>
            <a:r>
              <a:rPr kumimoji="1" lang="en-US" altLang="ja-JP" dirty="0" smtClean="0"/>
              <a:t>In SS3, the system throughput is </a:t>
            </a:r>
            <a:r>
              <a:rPr lang="en-US" altLang="ja-JP" dirty="0" smtClean="0"/>
              <a:t>considerably affected by whether to use wrap-around technique or not.</a:t>
            </a:r>
            <a:endParaRPr kumimoji="1" lang="en-US" altLang="ja-JP" dirty="0"/>
          </a:p>
          <a:p>
            <a:pPr lvl="1"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This contribution proposes some changes to refine the SS</a:t>
            </a:r>
          </a:p>
          <a:p>
            <a:pPr lvl="1" algn="just"/>
            <a:r>
              <a:rPr kumimoji="1" lang="en-US" altLang="ja-JP" dirty="0"/>
              <a:t>Outside BSSs should be excluded from </a:t>
            </a:r>
            <a:r>
              <a:rPr kumimoji="1" lang="en-US" altLang="ja-JP" dirty="0" smtClean="0"/>
              <a:t>evaluation if wrap around isn’t used in SS3.</a:t>
            </a:r>
            <a:endParaRPr kumimoji="1"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661" y="1736108"/>
            <a:ext cx="3777393" cy="366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5372100" cy="491174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Scenario-3</a:t>
            </a:r>
          </a:p>
          <a:p>
            <a:pPr lvl="1"/>
            <a:r>
              <a:rPr kumimoji="1" lang="en-US" altLang="ja-JP" dirty="0" smtClean="0"/>
              <a:t>19-cell model (R=10m, Reuse=3)</a:t>
            </a:r>
          </a:p>
          <a:p>
            <a:pPr lvl="1"/>
            <a:r>
              <a:rPr kumimoji="1" lang="en-US" altLang="ja-JP" dirty="0" smtClean="0"/>
              <a:t>2412 MHz</a:t>
            </a:r>
          </a:p>
          <a:p>
            <a:r>
              <a:rPr kumimoji="1" lang="en-US" altLang="ja-JP" dirty="0" smtClean="0"/>
              <a:t>Traffic model</a:t>
            </a:r>
          </a:p>
          <a:p>
            <a:pPr lvl="1"/>
            <a:r>
              <a:rPr kumimoji="1" lang="en-US" altLang="ja-JP" dirty="0" smtClean="0"/>
              <a:t>10 uplink UDP Flows/BSS</a:t>
            </a:r>
            <a:br>
              <a:rPr kumimoji="1" lang="en-US" altLang="ja-JP" dirty="0" smtClean="0"/>
            </a:br>
            <a:r>
              <a:rPr kumimoji="1" lang="en-US" altLang="ja-JP" dirty="0" smtClean="0"/>
              <a:t> (Full-buffer condition)</a:t>
            </a:r>
          </a:p>
          <a:p>
            <a:pPr lvl="1"/>
            <a:r>
              <a:rPr kumimoji="1" lang="en-US" altLang="ja-JP" dirty="0" smtClean="0"/>
              <a:t>No downlink traffic</a:t>
            </a:r>
          </a:p>
          <a:p>
            <a:r>
              <a:rPr kumimoji="1" lang="en-US" altLang="ja-JP" dirty="0" smtClean="0"/>
              <a:t>MCS selection</a:t>
            </a:r>
          </a:p>
          <a:p>
            <a:pPr lvl="1"/>
            <a:r>
              <a:rPr kumimoji="1" lang="en-US" altLang="ja-JP" dirty="0" err="1" smtClean="0"/>
              <a:t>Goodput</a:t>
            </a:r>
            <a:r>
              <a:rPr kumimoji="1" lang="en-US" altLang="ja-JP" dirty="0" smtClean="0"/>
              <a:t> maximizing MCS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based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on SINR by training[2]</a:t>
            </a:r>
          </a:p>
          <a:p>
            <a:r>
              <a:rPr kumimoji="1" lang="en-US" altLang="ja-JP" dirty="0" smtClean="0"/>
              <a:t>Parameters</a:t>
            </a:r>
          </a:p>
          <a:p>
            <a:pPr lvl="1"/>
            <a:r>
              <a:rPr kumimoji="1" lang="en-US" altLang="ja-JP" dirty="0" smtClean="0">
                <a:solidFill>
                  <a:srgbClr val="FF0066"/>
                </a:solidFill>
              </a:rPr>
              <a:t>Wrap around is </a:t>
            </a:r>
            <a:r>
              <a:rPr kumimoji="1" lang="en-US" altLang="ja-JP" b="1" dirty="0" smtClean="0">
                <a:solidFill>
                  <a:srgbClr val="FF0066"/>
                </a:solidFill>
              </a:rPr>
              <a:t>disabled/enabled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/>
              <a:t>S</a:t>
            </a:r>
            <a:r>
              <a:rPr kumimoji="1" lang="en-US" altLang="ja-JP" dirty="0" smtClean="0"/>
              <a:t>ee backup slide for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371519" y="3135725"/>
            <a:ext cx="371344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rgbClr val="FF0066"/>
                </a:solidFill>
                <a:latin typeface="+mj-ea"/>
                <a:ea typeface="+mj-ea"/>
              </a:rPr>
              <a:t>30m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092795" y="3626078"/>
            <a:ext cx="450977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rgbClr val="FF0066"/>
                </a:solidFill>
                <a:latin typeface="+mj-ea"/>
                <a:ea typeface="+mj-ea"/>
              </a:rPr>
              <a:t>10m</a:t>
            </a: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6934200" y="3570639"/>
            <a:ext cx="331367" cy="0"/>
          </a:xfrm>
          <a:prstGeom prst="straightConnector1">
            <a:avLst/>
          </a:prstGeom>
          <a:ln w="19050">
            <a:solidFill>
              <a:srgbClr val="FF006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flipV="1">
            <a:off x="6970358" y="2888829"/>
            <a:ext cx="382777" cy="658322"/>
          </a:xfrm>
          <a:prstGeom prst="straightConnector1">
            <a:avLst/>
          </a:prstGeom>
          <a:ln w="19050">
            <a:solidFill>
              <a:srgbClr val="FF006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293" y="1507775"/>
            <a:ext cx="3723150" cy="2434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099" y="4416611"/>
            <a:ext cx="3988592" cy="239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01" y="4416611"/>
            <a:ext cx="3988592" cy="239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comparison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15" name="右中かっこ 14"/>
          <p:cNvSpPr/>
          <p:nvPr/>
        </p:nvSpPr>
        <p:spPr>
          <a:xfrm rot="16200000">
            <a:off x="3076024" y="4207384"/>
            <a:ext cx="172556" cy="20574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57152" y="4962519"/>
            <a:ext cx="89776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outside cells</a:t>
            </a:r>
            <a:endParaRPr kumimoji="1" lang="ja-JP" altLang="en-US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右中かっこ 16"/>
          <p:cNvSpPr/>
          <p:nvPr/>
        </p:nvSpPr>
        <p:spPr>
          <a:xfrm rot="16200000">
            <a:off x="1502093" y="4742537"/>
            <a:ext cx="171390" cy="98029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70774" y="4929820"/>
            <a:ext cx="89776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middle cells</a:t>
            </a:r>
            <a:endParaRPr kumimoji="1" lang="ja-JP" altLang="en-US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58769" y="4534837"/>
            <a:ext cx="568861" cy="3231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center cell</a:t>
            </a:r>
            <a:endParaRPr kumimoji="1" lang="ja-JP" altLang="en-US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931842" y="4886183"/>
            <a:ext cx="165796" cy="6364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5844238" y="4121216"/>
            <a:ext cx="2319578" cy="262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Wrap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round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is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disabled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1222473" y="4121216"/>
            <a:ext cx="2319578" cy="262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Wrap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round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is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enabled</a:t>
            </a:r>
          </a:p>
        </p:txBody>
      </p:sp>
      <p:sp>
        <p:nvSpPr>
          <p:cNvPr id="56" name="右中かっこ 55"/>
          <p:cNvSpPr/>
          <p:nvPr/>
        </p:nvSpPr>
        <p:spPr>
          <a:xfrm rot="16200000">
            <a:off x="7512768" y="3677882"/>
            <a:ext cx="172556" cy="20574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093896" y="4433017"/>
            <a:ext cx="89776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outside cells</a:t>
            </a:r>
            <a:endParaRPr kumimoji="1" lang="ja-JP" altLang="en-US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右中かっこ 57"/>
          <p:cNvSpPr/>
          <p:nvPr/>
        </p:nvSpPr>
        <p:spPr>
          <a:xfrm rot="16200000">
            <a:off x="6019005" y="4983180"/>
            <a:ext cx="171390" cy="98029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669635" y="5160310"/>
            <a:ext cx="89776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middle cells</a:t>
            </a:r>
            <a:endParaRPr kumimoji="1" lang="ja-JP" altLang="en-US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430766" y="4503169"/>
            <a:ext cx="568861" cy="3231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center cell</a:t>
            </a:r>
            <a:endParaRPr kumimoji="1" lang="ja-JP" altLang="en-US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1" name="直線矢印コネクタ 60"/>
          <p:cNvCxnSpPr/>
          <p:nvPr/>
        </p:nvCxnSpPr>
        <p:spPr>
          <a:xfrm flipH="1">
            <a:off x="5503839" y="4854515"/>
            <a:ext cx="165796" cy="6364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グループ化 62"/>
          <p:cNvGrpSpPr/>
          <p:nvPr/>
        </p:nvGrpSpPr>
        <p:grpSpPr>
          <a:xfrm>
            <a:off x="1222473" y="1840016"/>
            <a:ext cx="2064258" cy="1765032"/>
            <a:chOff x="2178786" y="2536244"/>
            <a:chExt cx="2064258" cy="1765032"/>
          </a:xfrm>
          <a:solidFill>
            <a:schemeClr val="bg1"/>
          </a:solidFill>
        </p:grpSpPr>
        <p:sp>
          <p:nvSpPr>
            <p:cNvPr id="64" name="六角形 63"/>
            <p:cNvSpPr/>
            <p:nvPr/>
          </p:nvSpPr>
          <p:spPr>
            <a:xfrm>
              <a:off x="3948136" y="3293164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六角形 64"/>
            <p:cNvSpPr/>
            <p:nvPr/>
          </p:nvSpPr>
          <p:spPr>
            <a:xfrm>
              <a:off x="3507196" y="2536244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六角形 65"/>
            <p:cNvSpPr/>
            <p:nvPr/>
          </p:nvSpPr>
          <p:spPr>
            <a:xfrm>
              <a:off x="3507868" y="3293163"/>
              <a:ext cx="294908" cy="251193"/>
            </a:xfrm>
            <a:prstGeom prst="hexagon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六角形 66"/>
            <p:cNvSpPr/>
            <p:nvPr/>
          </p:nvSpPr>
          <p:spPr>
            <a:xfrm>
              <a:off x="3507196" y="4048412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18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六角形 67"/>
            <p:cNvSpPr/>
            <p:nvPr/>
          </p:nvSpPr>
          <p:spPr>
            <a:xfrm>
              <a:off x="3725578" y="2915334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六角形 68"/>
            <p:cNvSpPr/>
            <p:nvPr/>
          </p:nvSpPr>
          <p:spPr>
            <a:xfrm>
              <a:off x="3725578" y="3670583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19</a:t>
              </a:r>
            </a:p>
          </p:txBody>
        </p:sp>
        <p:sp>
          <p:nvSpPr>
            <p:cNvPr id="70" name="六角形 69"/>
            <p:cNvSpPr/>
            <p:nvPr/>
          </p:nvSpPr>
          <p:spPr>
            <a:xfrm>
              <a:off x="3075148" y="2537915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六角形 70"/>
            <p:cNvSpPr/>
            <p:nvPr/>
          </p:nvSpPr>
          <p:spPr>
            <a:xfrm>
              <a:off x="3075820" y="3294834"/>
              <a:ext cx="294908" cy="251193"/>
            </a:xfrm>
            <a:prstGeom prst="hexagon">
              <a:avLst/>
            </a:prstGeom>
            <a:solidFill>
              <a:srgbClr val="00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六角形 71"/>
            <p:cNvSpPr/>
            <p:nvPr/>
          </p:nvSpPr>
          <p:spPr>
            <a:xfrm>
              <a:off x="3075148" y="4050083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17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六角形 72"/>
            <p:cNvSpPr/>
            <p:nvPr/>
          </p:nvSpPr>
          <p:spPr>
            <a:xfrm>
              <a:off x="3293530" y="2917005"/>
              <a:ext cx="294908" cy="251193"/>
            </a:xfrm>
            <a:prstGeom prst="hexagon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4" name="六角形 73"/>
            <p:cNvSpPr/>
            <p:nvPr/>
          </p:nvSpPr>
          <p:spPr>
            <a:xfrm>
              <a:off x="3293530" y="3672254"/>
              <a:ext cx="294908" cy="251193"/>
            </a:xfrm>
            <a:prstGeom prst="hexagon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六角形 74"/>
            <p:cNvSpPr/>
            <p:nvPr/>
          </p:nvSpPr>
          <p:spPr>
            <a:xfrm>
              <a:off x="2618382" y="2536875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6" name="六角形 75"/>
            <p:cNvSpPr/>
            <p:nvPr/>
          </p:nvSpPr>
          <p:spPr>
            <a:xfrm>
              <a:off x="2619054" y="3293794"/>
              <a:ext cx="294908" cy="251193"/>
            </a:xfrm>
            <a:prstGeom prst="hexagon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7" name="六角形 76"/>
            <p:cNvSpPr/>
            <p:nvPr/>
          </p:nvSpPr>
          <p:spPr>
            <a:xfrm>
              <a:off x="2618382" y="4049043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8" name="六角形 77"/>
            <p:cNvSpPr/>
            <p:nvPr/>
          </p:nvSpPr>
          <p:spPr>
            <a:xfrm>
              <a:off x="2836764" y="2915965"/>
              <a:ext cx="294908" cy="251193"/>
            </a:xfrm>
            <a:prstGeom prst="hexagon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9" name="六角形 78"/>
            <p:cNvSpPr/>
            <p:nvPr/>
          </p:nvSpPr>
          <p:spPr>
            <a:xfrm>
              <a:off x="2836764" y="3671214"/>
              <a:ext cx="294908" cy="251193"/>
            </a:xfrm>
            <a:prstGeom prst="hexagon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0" name="六角形 79"/>
            <p:cNvSpPr/>
            <p:nvPr/>
          </p:nvSpPr>
          <p:spPr>
            <a:xfrm>
              <a:off x="2178786" y="3293793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14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1" name="六角形 80"/>
            <p:cNvSpPr/>
            <p:nvPr/>
          </p:nvSpPr>
          <p:spPr>
            <a:xfrm>
              <a:off x="2396496" y="2915964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" name="六角形 81"/>
            <p:cNvSpPr/>
            <p:nvPr/>
          </p:nvSpPr>
          <p:spPr>
            <a:xfrm>
              <a:off x="2396496" y="3671213"/>
              <a:ext cx="294908" cy="251193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15</a:t>
              </a:r>
              <a:endParaRPr kumimoji="1" lang="ja-JP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7599046" y="1066800"/>
            <a:ext cx="139255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400" dirty="0" smtClean="0">
                <a:latin typeface="+mj-ea"/>
                <a:ea typeface="+mj-ea"/>
              </a:rPr>
              <a:t># of drops = 10</a:t>
            </a:r>
          </a:p>
        </p:txBody>
      </p:sp>
    </p:spTree>
    <p:extLst>
      <p:ext uri="{BB962C8B-B14F-4D97-AF65-F5344CB8AC3E}">
        <p14:creationId xmlns:p14="http://schemas.microsoft.com/office/powerpoint/2010/main" val="267554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Consideration of wrap around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Significant difference in simulation results were seen depending on whether Wrap Around was ON or OFF</a:t>
            </a:r>
          </a:p>
          <a:p>
            <a:pPr algn="just"/>
            <a:r>
              <a:rPr kumimoji="1" lang="en-US" altLang="ja-JP" dirty="0" smtClean="0"/>
              <a:t>If Wrap Around is turned OFF, the performance of outside BSSs and central/middle BSSs is significantly different (almost 2x throughput)</a:t>
            </a:r>
          </a:p>
          <a:p>
            <a:pPr lvl="1" algn="just"/>
            <a:endParaRPr kumimoji="1"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Consideration of wrap around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algn="just"/>
            <a:r>
              <a:rPr kumimoji="1" lang="en-US" altLang="ja-JP" dirty="0"/>
              <a:t>The objective of SS3 is “</a:t>
            </a:r>
            <a:r>
              <a:rPr lang="en-GB" altLang="ja-JP" dirty="0"/>
              <a:t>To capture the issues and be representative of real-world deployments with high density of APs and STAs</a:t>
            </a:r>
            <a:r>
              <a:rPr kumimoji="1" lang="en-US" altLang="ja-JP" dirty="0"/>
              <a:t>”</a:t>
            </a:r>
          </a:p>
          <a:p>
            <a:pPr lvl="1" algn="just"/>
            <a:r>
              <a:rPr kumimoji="1" lang="en-US" altLang="ja-JP" dirty="0" smtClean="0"/>
              <a:t>If wrap-around isn’t used, outside </a:t>
            </a:r>
            <a:r>
              <a:rPr kumimoji="1" lang="en-US" altLang="ja-JP" dirty="0"/>
              <a:t>BSSs seems not to be </a:t>
            </a:r>
            <a:r>
              <a:rPr kumimoji="1" lang="en-US" altLang="ja-JP" dirty="0" smtClean="0"/>
              <a:t>dense condition compared with inner BSSs</a:t>
            </a:r>
          </a:p>
          <a:p>
            <a:pPr lvl="1"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Outside BSSs should be excluded from evaluation</a:t>
            </a:r>
          </a:p>
          <a:p>
            <a:pPr lvl="1" algn="just"/>
            <a:r>
              <a:rPr kumimoji="1" lang="en-US" altLang="ja-JP" dirty="0" smtClean="0"/>
              <a:t>In Sub-clause </a:t>
            </a:r>
            <a:r>
              <a:rPr lang="en-GB" altLang="ja-JP" i="1" u="sng" dirty="0"/>
              <a:t>3 - Indoor Small BSSs </a:t>
            </a:r>
            <a:r>
              <a:rPr lang="en-GB" altLang="ja-JP" i="1" u="sng" dirty="0" smtClean="0"/>
              <a:t>Scenario </a:t>
            </a:r>
            <a:r>
              <a:rPr lang="en-GB" altLang="ja-JP" dirty="0" smtClean="0"/>
              <a:t>(page19) and </a:t>
            </a:r>
            <a:r>
              <a:rPr lang="en-GB" altLang="ja-JP" i="1" u="sng" dirty="0"/>
              <a:t>4 - Outdoor Large BSS </a:t>
            </a:r>
            <a:r>
              <a:rPr lang="en-GB" altLang="ja-JP" i="1" u="sng" dirty="0" smtClean="0"/>
              <a:t>Scenario </a:t>
            </a:r>
            <a:r>
              <a:rPr lang="en-GB" altLang="ja-JP" dirty="0" smtClean="0"/>
              <a:t>(page 29) of [1], add the following;</a:t>
            </a:r>
            <a:endParaRPr lang="ja-JP" altLang="ja-JP" i="1" u="sng" dirty="0"/>
          </a:p>
          <a:p>
            <a:pPr marL="457200" lvl="1" indent="0" algn="just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lang="en-US" altLang="ja-JP" dirty="0" smtClean="0">
                <a:solidFill>
                  <a:srgbClr val="FF0000"/>
                </a:solidFill>
              </a:rPr>
              <a:t>Note: Outside BSSs should be excluded from the results if </a:t>
            </a:r>
            <a:r>
              <a:rPr lang="en-US" altLang="ja-JP" dirty="0">
                <a:solidFill>
                  <a:srgbClr val="FF0000"/>
                </a:solidFill>
              </a:rPr>
              <a:t>wrap around isn’t </a:t>
            </a:r>
            <a:r>
              <a:rPr lang="en-US" altLang="ja-JP" dirty="0" smtClean="0">
                <a:solidFill>
                  <a:srgbClr val="FF0000"/>
                </a:solidFill>
              </a:rPr>
              <a:t>applied. </a:t>
            </a:r>
            <a:endParaRPr lang="ja-JP" altLang="ja-JP" dirty="0">
              <a:solidFill>
                <a:srgbClr val="FF0000"/>
              </a:solidFill>
            </a:endParaRPr>
          </a:p>
          <a:p>
            <a:pPr lvl="1" algn="just"/>
            <a:endParaRPr kumimoji="1" lang="en-US" altLang="ja-JP" dirty="0" smtClean="0"/>
          </a:p>
          <a:p>
            <a:pPr algn="just"/>
            <a:endParaRPr kumimoji="1" lang="en-US" altLang="ja-JP" sz="2400" b="1" dirty="0" smtClean="0"/>
          </a:p>
          <a:p>
            <a:pPr algn="just"/>
            <a:endParaRPr kumimoji="1" lang="en-US" altLang="ja-JP" sz="2400" b="1" dirty="0"/>
          </a:p>
          <a:p>
            <a:pPr marL="457200" lvl="1" indent="0" algn="just">
              <a:buNone/>
            </a:pPr>
            <a:endParaRPr kumimoji="1"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2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Strawpoll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algn="just"/>
            <a:r>
              <a:rPr kumimoji="1" lang="en-US" altLang="ja-JP" dirty="0" err="1" smtClean="0"/>
              <a:t>Strawpoll</a:t>
            </a:r>
            <a:r>
              <a:rPr kumimoji="1" lang="en-US" altLang="ja-JP" dirty="0" smtClean="0"/>
              <a:t>: Do you agree with the suggested changes in Slide 6 marked in red?</a:t>
            </a:r>
          </a:p>
          <a:p>
            <a:pPr lvl="1" algn="just"/>
            <a:r>
              <a:rPr kumimoji="1" lang="en-US" altLang="ja-JP" dirty="0" smtClean="0"/>
              <a:t>Yes/No/Abstain</a:t>
            </a:r>
          </a:p>
          <a:p>
            <a:pPr lvl="1" algn="just"/>
            <a:endParaRPr lang="ja-JP" altLang="ja-JP" dirty="0">
              <a:solidFill>
                <a:srgbClr val="FF0000"/>
              </a:solidFill>
            </a:endParaRPr>
          </a:p>
          <a:p>
            <a:pPr lvl="1" algn="just"/>
            <a:endParaRPr kumimoji="1" lang="en-US" altLang="ja-JP" dirty="0" smtClean="0"/>
          </a:p>
          <a:p>
            <a:pPr algn="just"/>
            <a:endParaRPr kumimoji="1" lang="en-US" altLang="ja-JP" sz="2400" b="1" dirty="0" smtClean="0"/>
          </a:p>
          <a:p>
            <a:pPr algn="just"/>
            <a:endParaRPr kumimoji="1" lang="en-US" altLang="ja-JP" sz="2400" b="1" dirty="0"/>
          </a:p>
          <a:p>
            <a:pPr marL="457200" lvl="1" indent="0" algn="just">
              <a:buNone/>
            </a:pPr>
            <a:endParaRPr kumimoji="1"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0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000" dirty="0"/>
              <a:t>[1] </a:t>
            </a:r>
            <a:r>
              <a:rPr lang="en-US" altLang="zh-CN" sz="2000" dirty="0" smtClean="0"/>
              <a:t>Simone Merlin, Qualcomm, 11-14-0980-05-00ax-simulation-scenarios</a:t>
            </a:r>
          </a:p>
          <a:p>
            <a:pPr>
              <a:buNone/>
            </a:pPr>
            <a:r>
              <a:rPr lang="en-US" altLang="ja-JP" sz="2000" dirty="0" smtClean="0"/>
              <a:t>[2] Gwen </a:t>
            </a:r>
            <a:r>
              <a:rPr lang="en-US" altLang="ja-JP" sz="2000" dirty="0" err="1"/>
              <a:t>Barriac</a:t>
            </a:r>
            <a:r>
              <a:rPr lang="en-US" altLang="ja-JP" sz="2000" dirty="0"/>
              <a:t>, Qualcomm, </a:t>
            </a:r>
            <a:r>
              <a:rPr kumimoji="1" lang="en-US" altLang="ja-JP" sz="2000" dirty="0"/>
              <a:t>11-14-0851-02-00ax-rate-control-for-mac-and-integrated-system-simulations</a:t>
            </a:r>
          </a:p>
          <a:p>
            <a:pPr>
              <a:buNone/>
            </a:pPr>
            <a:endParaRPr lang="en-US" altLang="zh-CN" sz="2000" b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5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896473"/>
              </p:ext>
            </p:extLst>
          </p:nvPr>
        </p:nvGraphicFramePr>
        <p:xfrm>
          <a:off x="152400" y="1534809"/>
          <a:ext cx="7659123" cy="45349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4830"/>
                <a:gridCol w="584429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10) x 19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Uplink CBR UDP 30Mbps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STA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-&gt;</a:t>
                      </a:r>
                      <a:r>
                        <a:rPr kumimoji="1" lang="en-US" altLang="ja-JP" sz="1100" b="1" dirty="0" smtClean="0"/>
                        <a:t> Full Buffer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condition)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Traffic Duration [sec]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20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+23dBm(2 antennas), </a:t>
                      </a:r>
                      <a:r>
                        <a:rPr kumimoji="1" lang="en-US" altLang="ja-JP" sz="1100" b="1" dirty="0" smtClean="0"/>
                        <a:t>STA:+15dBm(1 antenna)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err="1" smtClean="0">
                          <a:solidFill>
                            <a:schemeClr val="tx1"/>
                          </a:solidFill>
                        </a:rPr>
                        <a:t>Goodput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maximizing MCS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based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Training (MCS0 ~ MCS7)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1030, 1000, 972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(A-MPDU,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A-MSDU)=(8KB, NA)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Rx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-82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-62</a:t>
                      </a:r>
                      <a:endParaRPr kumimoji="1" lang="ja-JP" altLang="en-US" sz="1100" b="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BW)=(2412, 20)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6400"/>
            <a:ext cx="2906826" cy="282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6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26291</TotalTime>
  <Words>605</Words>
  <Application>Microsoft Office PowerPoint</Application>
  <PresentationFormat>画面に合わせる (4:3)</PresentationFormat>
  <Paragraphs>149</Paragraphs>
  <Slides>9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Microsoft Word 97 - 2003 Document</vt:lpstr>
      <vt:lpstr>Proposed Changes to Simulation Scenario</vt:lpstr>
      <vt:lpstr>Abstract</vt:lpstr>
      <vt:lpstr>Simulation Conditions</vt:lpstr>
      <vt:lpstr>Performance comparison</vt:lpstr>
      <vt:lpstr>Consideration of wrap around</vt:lpstr>
      <vt:lpstr>Consideration of wrap around</vt:lpstr>
      <vt:lpstr>Strawpoll</vt:lpstr>
      <vt:lpstr>References</vt:lpstr>
      <vt:lpstr>Simulation Setup details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Itagaki, Takeshi</dc:creator>
  <cp:lastModifiedBy>Mori, Masahito</cp:lastModifiedBy>
  <cp:revision>352</cp:revision>
  <cp:lastPrinted>1998-02-10T13:28:06Z</cp:lastPrinted>
  <dcterms:created xsi:type="dcterms:W3CDTF">2014-01-02T14:03:14Z</dcterms:created>
  <dcterms:modified xsi:type="dcterms:W3CDTF">2015-01-11T23:50:31Z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