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3" r:id="rId5"/>
    <p:sldId id="284" r:id="rId6"/>
    <p:sldId id="299" r:id="rId7"/>
    <p:sldId id="300" r:id="rId8"/>
    <p:sldId id="301" r:id="rId9"/>
    <p:sldId id="302" r:id="rId10"/>
    <p:sldId id="303" r:id="rId11"/>
    <p:sldId id="29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566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4"/>
    </p:cViewPr>
  </p:sorterViewPr>
  <p:notesViewPr>
    <p:cSldViewPr snapToGrid="0">
      <p:cViewPr>
        <p:scale>
          <a:sx n="100" d="100"/>
          <a:sy n="100" d="100"/>
        </p:scale>
        <p:origin x="-344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20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commentAuthors" Target="commentAuthors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84725" y="8982075"/>
            <a:ext cx="1533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9D90256-5552-48D0-8797-5085DCEC45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068205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250" y="8985250"/>
            <a:ext cx="199548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97CA59BF-C75A-4572-AE53-4750271E6C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850951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802.11-15/0035r0</a:t>
            </a:r>
            <a:endParaRPr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2015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B. Zhao and K. Yunoki (KDDI R&amp;D Labs.)</a:t>
            </a:r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97CA59BF-C75A-4572-AE53-4750271E6C6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36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24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B. Zhao and K. </a:t>
            </a:r>
            <a:r>
              <a:rPr lang="en-US" altLang="ja-JP" dirty="0" err="1" smtClean="0"/>
              <a:t>Yunoki</a:t>
            </a:r>
            <a:r>
              <a:rPr lang="en-US" altLang="ja-JP" dirty="0" smtClean="0"/>
              <a:t>, KDDI R&amp;D Labs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3BAD2C9-9536-41B7-9257-E5B0C47E76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r>
              <a:rPr kumimoji="1" lang="en-US" altLang="ja-JP" smtClean="0"/>
              <a:t>January 2015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r>
              <a:rPr kumimoji="1" lang="en-US" altLang="ja-JP" dirty="0" smtClean="0"/>
              <a:t>B. Zhao and K. </a:t>
            </a:r>
            <a:r>
              <a:rPr kumimoji="1" lang="en-US" altLang="ja-JP" dirty="0" err="1" smtClean="0"/>
              <a:t>Yunoki</a:t>
            </a:r>
            <a:r>
              <a:rPr kumimoji="1" lang="en-US" altLang="ja-JP" dirty="0" smtClean="0"/>
              <a:t>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713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24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50892" y="6475413"/>
            <a:ext cx="259303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B. Zhao and K. </a:t>
            </a:r>
            <a:r>
              <a:rPr lang="en-US" dirty="0" err="1" smtClean="0"/>
              <a:t>Yunoki</a:t>
            </a:r>
            <a:r>
              <a:rPr lang="en-US" dirty="0" smtClean="0"/>
              <a:t>, KDDI R&amp;D Labs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9B170A-DFD3-40B7-9B5D-9781FD8FA8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00985" y="332601"/>
            <a:ext cx="243016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01-15/0035r0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6" r:id="rId1"/>
    <p:sldLayoutId id="214748436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1.bin"/><Relationship Id="rId5" Type="http://schemas.openxmlformats.org/officeDocument/2006/relationships/oleObject" Target="../embeddings/Microsoft_Word_97_-_2004___1.doc"/><Relationship Id="rId6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3.emf"/><Relationship Id="rId5" Type="http://schemas.openxmlformats.org/officeDocument/2006/relationships/image" Target="../media/image4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777783"/>
              </p:ext>
            </p:extLst>
          </p:nvPr>
        </p:nvGraphicFramePr>
        <p:xfrm>
          <a:off x="406400" y="2949575"/>
          <a:ext cx="8086725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" name="文書" r:id="rId5" imgW="8737600" imgH="2501900" progId="Word.Document.8">
                  <p:embed/>
                </p:oleObj>
              </mc:Choice>
              <mc:Fallback>
                <p:oleObj name="文書" r:id="rId5" imgW="8737600" imgH="2501900" progId="Word.Document.8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400" y="2949575"/>
                        <a:ext cx="8086725" cy="2319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Scalable Channel Utilization Scheme</a:t>
            </a:r>
            <a:endParaRPr lang="en-US" strike="sngStrike" dirty="0" smtClean="0">
              <a:solidFill>
                <a:srgbClr val="FF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10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501C982-C309-4965-8ABA-B94A3E15991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31825" y="1882775"/>
            <a:ext cx="7772400" cy="3968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92075" tIns="46038" rIns="92075" bIns="46038"/>
          <a:lstStyle/>
          <a:p>
            <a:pPr algn="ctr" eaLnBrk="1" hangingPunct="1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1" kern="0" dirty="0">
                <a:latin typeface="+mn-lt"/>
                <a:ea typeface="+mn-ea"/>
              </a:rPr>
              <a:t>Date:</a:t>
            </a:r>
            <a:r>
              <a:rPr lang="en-GB" sz="2000" kern="0" dirty="0">
                <a:latin typeface="+mn-lt"/>
                <a:ea typeface="+mn-ea"/>
              </a:rPr>
              <a:t> </a:t>
            </a:r>
            <a:r>
              <a:rPr lang="en-GB" sz="2000" kern="0" dirty="0" smtClean="0">
                <a:latin typeface="+mn-lt"/>
                <a:ea typeface="+mn-ea"/>
              </a:rPr>
              <a:t>2015-01-08</a:t>
            </a:r>
            <a:endParaRPr lang="en-GB" sz="2000" kern="0" dirty="0">
              <a:latin typeface="+mn-lt"/>
              <a:ea typeface="+mn-ea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00063" y="22113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Wide band channel operation scheme in HEW has been pointed out to have better spectral utilization efficiency [1][2][3].</a:t>
            </a:r>
          </a:p>
          <a:p>
            <a:r>
              <a:rPr lang="en-US" dirty="0" smtClean="0"/>
              <a:t>IEEE 802.11ax PAR has proposed to make more efficient use of spectrum [4].</a:t>
            </a:r>
          </a:p>
          <a:p>
            <a:r>
              <a:rPr lang="en-US" dirty="0" smtClean="0"/>
              <a:t>This document proposes a scalable channel utilization scheme to utilize the channels as many as possible by turning on/off part of the OFDM tones.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January 2015</a:t>
            </a:r>
            <a:endParaRPr lang="en-US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  <p:sp>
        <p:nvSpPr>
          <p:cNvPr id="41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CA522A6-840E-4C4A-87BF-7B8FDDBCFF93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Scalable Channel Utilization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January 2015</a:t>
            </a:r>
            <a:endParaRPr kumimoji="1" lang="en-US" altLang="ja-JP" dirty="0" smtClean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B. Zhao and K. Yunoki, KDDI R&amp;D Labs</a:t>
            </a: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AB452-75A5-C140-9CF2-933074BEAA96}" type="slidenum">
              <a:rPr kumimoji="1" lang="ja-JP" altLang="en-US" smtClean="0"/>
              <a:t>3</a:t>
            </a:fld>
            <a:endParaRPr kumimoji="1" lang="ja-JP" altLang="en-US"/>
          </a:p>
        </p:txBody>
      </p:sp>
      <p:grpSp>
        <p:nvGrpSpPr>
          <p:cNvPr id="28" name="図形グループ 27"/>
          <p:cNvGrpSpPr/>
          <p:nvPr/>
        </p:nvGrpSpPr>
        <p:grpSpPr>
          <a:xfrm>
            <a:off x="11983" y="2499823"/>
            <a:ext cx="4572266" cy="2801469"/>
            <a:chOff x="671543" y="1687446"/>
            <a:chExt cx="6826979" cy="2801469"/>
          </a:xfrm>
        </p:grpSpPr>
        <p:cxnSp>
          <p:nvCxnSpPr>
            <p:cNvPr id="6" name="直線矢印コネクタ 5"/>
            <p:cNvCxnSpPr/>
            <p:nvPr/>
          </p:nvCxnSpPr>
          <p:spPr>
            <a:xfrm>
              <a:off x="1501913" y="4229709"/>
              <a:ext cx="59966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線コネクタ 6"/>
            <p:cNvCxnSpPr/>
            <p:nvPr/>
          </p:nvCxnSpPr>
          <p:spPr>
            <a:xfrm>
              <a:off x="1501913" y="3589141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線コネクタ 7"/>
            <p:cNvCxnSpPr/>
            <p:nvPr/>
          </p:nvCxnSpPr>
          <p:spPr>
            <a:xfrm>
              <a:off x="1501913" y="2957446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直線コネクタ 8"/>
            <p:cNvCxnSpPr/>
            <p:nvPr/>
          </p:nvCxnSpPr>
          <p:spPr>
            <a:xfrm>
              <a:off x="1501913" y="2327968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線コネクタ 9"/>
            <p:cNvCxnSpPr/>
            <p:nvPr/>
          </p:nvCxnSpPr>
          <p:spPr>
            <a:xfrm>
              <a:off x="1501913" y="1694059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/>
            <p:cNvSpPr txBox="1"/>
            <p:nvPr/>
          </p:nvSpPr>
          <p:spPr>
            <a:xfrm>
              <a:off x="689434" y="1811148"/>
              <a:ext cx="10732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Primary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671543" y="2438419"/>
              <a:ext cx="134161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Secondary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778868" y="3077213"/>
              <a:ext cx="112695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3</a:t>
              </a:r>
              <a:r>
                <a:rPr kumimoji="1" lang="en-US" altLang="ja-JP" baseline="30000" dirty="0" smtClean="0"/>
                <a:t>rd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778866" y="3726569"/>
              <a:ext cx="10139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4</a:t>
              </a:r>
              <a:r>
                <a:rPr kumimoji="1" lang="en-US" altLang="ja-JP" baseline="30000" dirty="0" smtClean="0"/>
                <a:t>th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1800086" y="1687446"/>
              <a:ext cx="563217" cy="25312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80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" name="正方形/長方形 15"/>
            <p:cNvSpPr/>
            <p:nvPr/>
          </p:nvSpPr>
          <p:spPr>
            <a:xfrm>
              <a:off x="2650435" y="2327995"/>
              <a:ext cx="739913" cy="126122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860260" y="1694059"/>
              <a:ext cx="806175" cy="629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3840922" y="1687446"/>
              <a:ext cx="739913" cy="63611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19" name="正方形/長方形 18"/>
            <p:cNvSpPr/>
            <p:nvPr/>
          </p:nvSpPr>
          <p:spPr>
            <a:xfrm>
              <a:off x="4768574" y="2327968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934226" y="1687446"/>
              <a:ext cx="985077" cy="636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1" name="角丸四角形 20"/>
            <p:cNvSpPr/>
            <p:nvPr/>
          </p:nvSpPr>
          <p:spPr>
            <a:xfrm>
              <a:off x="4934227" y="3077213"/>
              <a:ext cx="985076" cy="1018688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2" name="正方形/長方形 21"/>
            <p:cNvSpPr/>
            <p:nvPr/>
          </p:nvSpPr>
          <p:spPr>
            <a:xfrm>
              <a:off x="6019800" y="3604622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23" name="角丸四角形 22"/>
            <p:cNvSpPr/>
            <p:nvPr/>
          </p:nvSpPr>
          <p:spPr>
            <a:xfrm>
              <a:off x="6027533" y="3044084"/>
              <a:ext cx="1020406" cy="489842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6062862" y="1694058"/>
              <a:ext cx="985077" cy="126338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4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6490657" y="4304249"/>
              <a:ext cx="927652" cy="184666"/>
            </a:xfrm>
            <a:prstGeom prst="rect">
              <a:avLst/>
            </a:prstGeom>
            <a:noFill/>
          </p:spPr>
          <p:txBody>
            <a:bodyPr wrap="square" tIns="0" bIns="0" rtlCol="0">
              <a:spAutoFit/>
            </a:bodyPr>
            <a:lstStyle/>
            <a:p>
              <a:r>
                <a:rPr kumimoji="1" lang="en-US" altLang="ja-JP" dirty="0" smtClean="0"/>
                <a:t>Time</a:t>
              </a:r>
              <a:endParaRPr kumimoji="1" lang="ja-JP" altLang="en-US" dirty="0"/>
            </a:p>
          </p:txBody>
        </p:sp>
        <p:sp>
          <p:nvSpPr>
            <p:cNvPr id="26" name="角丸四角形 25"/>
            <p:cNvSpPr/>
            <p:nvPr/>
          </p:nvSpPr>
          <p:spPr>
            <a:xfrm>
              <a:off x="2532725" y="3686326"/>
              <a:ext cx="1133709" cy="489842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718236" y="2427856"/>
              <a:ext cx="983962" cy="1748311"/>
            </a:xfrm>
            <a:prstGeom prst="roundRect">
              <a:avLst>
                <a:gd name="adj" fmla="val 27343"/>
              </a:avLst>
            </a:prstGeom>
            <a:noFill/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rgbClr val="000000"/>
                  </a:solidFill>
                </a:rPr>
                <a:t>Waste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30" name="図形グループ 29"/>
          <p:cNvGrpSpPr/>
          <p:nvPr/>
        </p:nvGrpSpPr>
        <p:grpSpPr>
          <a:xfrm>
            <a:off x="4540555" y="2503477"/>
            <a:ext cx="4569122" cy="2830052"/>
            <a:chOff x="676241" y="1687446"/>
            <a:chExt cx="6822281" cy="2830052"/>
          </a:xfrm>
        </p:grpSpPr>
        <p:cxnSp>
          <p:nvCxnSpPr>
            <p:cNvPr id="31" name="直線矢印コネクタ 30"/>
            <p:cNvCxnSpPr/>
            <p:nvPr/>
          </p:nvCxnSpPr>
          <p:spPr>
            <a:xfrm>
              <a:off x="1501913" y="4229709"/>
              <a:ext cx="5996609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線コネクタ 31"/>
            <p:cNvCxnSpPr/>
            <p:nvPr/>
          </p:nvCxnSpPr>
          <p:spPr>
            <a:xfrm>
              <a:off x="1501913" y="3589141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/>
            <p:cNvCxnSpPr/>
            <p:nvPr/>
          </p:nvCxnSpPr>
          <p:spPr>
            <a:xfrm>
              <a:off x="1501913" y="2957446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線コネクタ 33"/>
            <p:cNvCxnSpPr/>
            <p:nvPr/>
          </p:nvCxnSpPr>
          <p:spPr>
            <a:xfrm>
              <a:off x="1501913" y="2327968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線コネクタ 34"/>
            <p:cNvCxnSpPr/>
            <p:nvPr/>
          </p:nvCxnSpPr>
          <p:spPr>
            <a:xfrm>
              <a:off x="1501913" y="1694059"/>
              <a:ext cx="5709478" cy="0"/>
            </a:xfrm>
            <a:prstGeom prst="line">
              <a:avLst/>
            </a:prstGeom>
            <a:ln w="9525" cmpd="sng">
              <a:solidFill>
                <a:srgbClr val="000000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676241" y="1811148"/>
              <a:ext cx="107329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Primary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694124" y="2438419"/>
              <a:ext cx="141316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Secondary</a:t>
              </a:r>
            </a:p>
            <a:p>
              <a:r>
                <a:rPr kumimoji="1" lang="en-US" altLang="ja-JP" dirty="0" smtClean="0"/>
                <a:t>20M</a:t>
              </a:r>
              <a:endParaRPr kumimoji="1" lang="ja-JP" altLang="en-US" dirty="0"/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837230" y="3077213"/>
              <a:ext cx="101962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3</a:t>
              </a:r>
              <a:r>
                <a:rPr kumimoji="1" lang="en-US" altLang="ja-JP" baseline="30000" dirty="0" smtClean="0"/>
                <a:t>rd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837230" y="3726569"/>
              <a:ext cx="101962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dirty="0" smtClean="0"/>
                <a:t>4</a:t>
              </a:r>
              <a:r>
                <a:rPr kumimoji="1" lang="en-US" altLang="ja-JP" baseline="30000" dirty="0" smtClean="0"/>
                <a:t>th</a:t>
              </a:r>
              <a:r>
                <a:rPr kumimoji="1" lang="en-US" altLang="ja-JP" dirty="0" smtClean="0"/>
                <a:t> 20M</a:t>
              </a:r>
              <a:endParaRPr kumimoji="1" lang="ja-JP" altLang="en-US" dirty="0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1800086" y="1687446"/>
              <a:ext cx="563217" cy="253122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80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41" name="正方形/長方形 40"/>
            <p:cNvSpPr/>
            <p:nvPr/>
          </p:nvSpPr>
          <p:spPr>
            <a:xfrm>
              <a:off x="2650435" y="2327995"/>
              <a:ext cx="739913" cy="126122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860260" y="1694059"/>
              <a:ext cx="806175" cy="6294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43" name="正方形/長方形 42"/>
            <p:cNvSpPr/>
            <p:nvPr/>
          </p:nvSpPr>
          <p:spPr>
            <a:xfrm>
              <a:off x="3840922" y="1687446"/>
              <a:ext cx="739913" cy="63611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4" name="正方形/長方形 43"/>
            <p:cNvSpPr/>
            <p:nvPr/>
          </p:nvSpPr>
          <p:spPr>
            <a:xfrm>
              <a:off x="4768574" y="2327968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4934226" y="1687446"/>
              <a:ext cx="985077" cy="63611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2</a:t>
              </a:r>
              <a:r>
                <a:rPr kumimoji="1" lang="en-US" altLang="ja-JP" dirty="0" smtClean="0">
                  <a:solidFill>
                    <a:srgbClr val="000000"/>
                  </a:solidFill>
                </a:rPr>
                <a:t>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6019800" y="3604622"/>
              <a:ext cx="974035" cy="6250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/>
                <a:t>Busy</a:t>
              </a:r>
              <a:endParaRPr kumimoji="1" lang="ja-JP" altLang="en-US" dirty="0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6062862" y="1694058"/>
              <a:ext cx="985077" cy="184928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ja-JP" dirty="0" smtClean="0">
                  <a:solidFill>
                    <a:srgbClr val="000000"/>
                  </a:solidFill>
                </a:rPr>
                <a:t>60</a:t>
              </a:r>
              <a:endParaRPr kumimoji="1" lang="ja-JP" altLang="en-US" dirty="0">
                <a:solidFill>
                  <a:srgbClr val="000000"/>
                </a:solidFill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6900647" y="4332832"/>
              <a:ext cx="576528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Time</a:t>
              </a:r>
              <a:endParaRPr kumimoji="1" lang="ja-JP" altLang="en-US" dirty="0"/>
            </a:p>
          </p:txBody>
        </p:sp>
      </p:grpSp>
      <p:sp>
        <p:nvSpPr>
          <p:cNvPr id="53" name="正方形/長方形 52"/>
          <p:cNvSpPr/>
          <p:nvPr/>
        </p:nvSpPr>
        <p:spPr>
          <a:xfrm>
            <a:off x="5995500" y="4401662"/>
            <a:ext cx="539924" cy="6294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>
                <a:solidFill>
                  <a:srgbClr val="000000"/>
                </a:solidFill>
              </a:rPr>
              <a:t>2</a:t>
            </a:r>
            <a:r>
              <a:rPr kumimoji="1" lang="en-US" altLang="ja-JP" dirty="0" smtClean="0">
                <a:solidFill>
                  <a:srgbClr val="000000"/>
                </a:solidFill>
              </a:rPr>
              <a:t>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7408189" y="3783797"/>
            <a:ext cx="659741" cy="12633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4</a:t>
            </a:r>
            <a:r>
              <a:rPr kumimoji="1" lang="en-US" altLang="ja-JP" dirty="0" smtClean="0">
                <a:solidFill>
                  <a:srgbClr val="000000"/>
                </a:solidFill>
              </a:rPr>
              <a:t>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6675983" y="3177375"/>
            <a:ext cx="497353" cy="18492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dirty="0" smtClean="0">
                <a:solidFill>
                  <a:srgbClr val="000000"/>
                </a:solidFill>
              </a:rPr>
              <a:t>60</a:t>
            </a:r>
            <a:endParaRPr kumimoji="1" lang="ja-JP" altLang="en-US" dirty="0">
              <a:solidFill>
                <a:srgbClr val="000000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5308498" y="5114537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 smtClean="0"/>
              <a:t>80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6055816" y="5137420"/>
            <a:ext cx="45395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20+20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6753701" y="5141076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/>
              <a:t>6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7455255" y="5129632"/>
            <a:ext cx="453957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20+40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267547" y="5133289"/>
            <a:ext cx="354663" cy="184666"/>
          </a:xfrm>
          <a:prstGeom prst="rect">
            <a:avLst/>
          </a:prstGeom>
          <a:noFill/>
        </p:spPr>
        <p:txBody>
          <a:bodyPr wrap="square" tIns="0" bIns="0" rtlCol="0">
            <a:spAutoFit/>
          </a:bodyPr>
          <a:lstStyle/>
          <a:p>
            <a:r>
              <a:rPr kumimoji="1" lang="en-US" altLang="ja-JP" dirty="0"/>
              <a:t>6</a:t>
            </a:r>
            <a:r>
              <a:rPr kumimoji="1" lang="en-US" altLang="ja-JP" dirty="0" smtClean="0"/>
              <a:t>0</a:t>
            </a:r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60170" y="1750613"/>
            <a:ext cx="4187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Wideband Channel Operation in 11ac</a:t>
            </a:r>
            <a:endParaRPr kumimoji="1" lang="ja-JP" altLang="en-US" sz="2000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4956694" y="1719942"/>
            <a:ext cx="4187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Expected Scalable Channel Utilization</a:t>
            </a:r>
            <a:endParaRPr kumimoji="1" lang="ja-JP" altLang="en-US" sz="2000" dirty="0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3925" y="5450008"/>
            <a:ext cx="841670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charset="2"/>
              <a:buChar char="n"/>
            </a:pPr>
            <a:r>
              <a:rPr kumimoji="1" lang="en-US" altLang="ja-JP" sz="2000" dirty="0" smtClean="0"/>
              <a:t>Scalable Channel Utilization can be used for both point-to-point (P2P) and point-to-multipoint (P2MP) scenarios</a:t>
            </a:r>
          </a:p>
          <a:p>
            <a:pPr marL="800100" lvl="1" indent="-342900">
              <a:buFont typeface="Wingdings" charset="2"/>
              <a:buChar char="ü"/>
            </a:pPr>
            <a:r>
              <a:rPr kumimoji="1" lang="en-US" altLang="ja-JP" sz="2000" dirty="0" smtClean="0"/>
              <a:t>DL-OFDMA can be considered as one of the P2MP scenarios</a:t>
            </a:r>
          </a:p>
        </p:txBody>
      </p:sp>
    </p:spTree>
    <p:extLst>
      <p:ext uri="{BB962C8B-B14F-4D97-AF65-F5344CB8AC3E}">
        <p14:creationId xmlns:p14="http://schemas.microsoft.com/office/powerpoint/2010/main" val="1388724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円形吹き出し 153"/>
          <p:cNvSpPr/>
          <p:nvPr/>
        </p:nvSpPr>
        <p:spPr bwMode="auto">
          <a:xfrm>
            <a:off x="858054" y="5572213"/>
            <a:ext cx="2105093" cy="732283"/>
          </a:xfrm>
          <a:prstGeom prst="wedgeEllipseCallout">
            <a:avLst>
              <a:gd name="adj1" fmla="val 20704"/>
              <a:gd name="adj2" fmla="val -20468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Turn</a:t>
            </a:r>
            <a:r>
              <a:rPr kumimoji="0" lang="en-US" altLang="ja-JP" sz="2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</a:t>
            </a:r>
            <a:r>
              <a:rPr kumimoji="0" lang="en-US" altLang="ja-JP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Off</a:t>
            </a:r>
            <a:endParaRPr kumimoji="0" lang="ja-JP" altLang="en-US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Subcarrier Control for Large-size FFT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pic>
        <p:nvPicPr>
          <p:cNvPr id="7" name="図 6" descr="スクリーンショット 2014-12-19 19.53.2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32" y="1706118"/>
            <a:ext cx="7733931" cy="1657933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 bwMode="auto">
          <a:xfrm>
            <a:off x="3123318" y="2036662"/>
            <a:ext cx="938140" cy="858144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612986" y="3166939"/>
            <a:ext cx="610998" cy="19247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altLang="ja-JP" sz="2400" dirty="0" smtClean="0">
                <a:solidFill>
                  <a:srgbClr val="000000"/>
                </a:solidFill>
              </a:rPr>
              <a:t>IFFT</a:t>
            </a:r>
            <a:endParaRPr kumimoji="1" lang="ja-JP" altLang="en-US" sz="2400" dirty="0">
              <a:solidFill>
                <a:srgbClr val="000000"/>
              </a:solidFill>
            </a:endParaRPr>
          </a:p>
        </p:txBody>
      </p:sp>
      <p:cxnSp>
        <p:nvCxnSpPr>
          <p:cNvPr id="34" name="直線矢印コネクタ 33"/>
          <p:cNvCxnSpPr/>
          <p:nvPr/>
        </p:nvCxnSpPr>
        <p:spPr>
          <a:xfrm flipV="1">
            <a:off x="1830493" y="3774810"/>
            <a:ext cx="775520" cy="1024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 flipV="1">
            <a:off x="1841934" y="3370775"/>
            <a:ext cx="752638" cy="459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/>
          <p:cNvCxnSpPr/>
          <p:nvPr/>
        </p:nvCxnSpPr>
        <p:spPr>
          <a:xfrm>
            <a:off x="2193740" y="4003642"/>
            <a:ext cx="413289" cy="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/>
          <p:nvPr/>
        </p:nvCxnSpPr>
        <p:spPr>
          <a:xfrm flipV="1">
            <a:off x="2188800" y="4288782"/>
            <a:ext cx="413289" cy="8626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/>
          <p:cNvCxnSpPr/>
          <p:nvPr/>
        </p:nvCxnSpPr>
        <p:spPr>
          <a:xfrm flipV="1">
            <a:off x="1830493" y="4581512"/>
            <a:ext cx="793934" cy="18141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1830493" y="5029272"/>
            <a:ext cx="782493" cy="517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直線矢印コネクタ 85"/>
          <p:cNvCxnSpPr/>
          <p:nvPr/>
        </p:nvCxnSpPr>
        <p:spPr>
          <a:xfrm flipV="1">
            <a:off x="3230205" y="4393697"/>
            <a:ext cx="407946" cy="17832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直線矢印コネクタ 86"/>
          <p:cNvCxnSpPr/>
          <p:nvPr/>
        </p:nvCxnSpPr>
        <p:spPr>
          <a:xfrm flipV="1">
            <a:off x="3207324" y="3867022"/>
            <a:ext cx="413289" cy="8633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3" name="テキスト ボックス 92"/>
          <p:cNvSpPr txBox="1"/>
          <p:nvPr/>
        </p:nvSpPr>
        <p:spPr>
          <a:xfrm>
            <a:off x="2204210" y="3373384"/>
            <a:ext cx="400110" cy="413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2001942" y="4601325"/>
            <a:ext cx="400110" cy="4138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145" name="テキスト ボックス 144"/>
          <p:cNvSpPr txBox="1"/>
          <p:nvPr/>
        </p:nvSpPr>
        <p:spPr>
          <a:xfrm>
            <a:off x="1788593" y="3833044"/>
            <a:ext cx="430887" cy="66363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BUSY</a:t>
            </a:r>
            <a:endParaRPr kumimoji="1" lang="ja-JP" altLang="en-US" sz="1600" dirty="0"/>
          </a:p>
        </p:txBody>
      </p:sp>
      <p:sp>
        <p:nvSpPr>
          <p:cNvPr id="146" name="円/楕円 145"/>
          <p:cNvSpPr/>
          <p:nvPr/>
        </p:nvSpPr>
        <p:spPr bwMode="auto">
          <a:xfrm>
            <a:off x="2322446" y="3844486"/>
            <a:ext cx="91526" cy="583538"/>
          </a:xfrm>
          <a:prstGeom prst="ellipse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7" name="正方形/長方形 146"/>
          <p:cNvSpPr/>
          <p:nvPr/>
        </p:nvSpPr>
        <p:spPr>
          <a:xfrm>
            <a:off x="1220888" y="3239245"/>
            <a:ext cx="610998" cy="192471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lIns="0" tIns="0" rIns="0" bIns="0" rtlCol="0" anchor="ctr"/>
          <a:lstStyle/>
          <a:p>
            <a:pPr algn="ctr">
              <a:lnSpc>
                <a:spcPts val="1980"/>
              </a:lnSpc>
            </a:pPr>
            <a:r>
              <a:rPr lang="en-US" altLang="ja-JP" sz="1600" dirty="0" smtClean="0">
                <a:solidFill>
                  <a:srgbClr val="000000"/>
                </a:solidFill>
              </a:rPr>
              <a:t>Data from Interleaving + Mapping</a:t>
            </a:r>
            <a:endParaRPr kumimoji="1" lang="ja-JP" altLang="en-US" sz="1600" dirty="0">
              <a:solidFill>
                <a:srgbClr val="000000"/>
              </a:solidFill>
            </a:endParaRPr>
          </a:p>
        </p:txBody>
      </p:sp>
      <p:cxnSp>
        <p:nvCxnSpPr>
          <p:cNvPr id="151" name="直線コネクタ 150"/>
          <p:cNvCxnSpPr/>
          <p:nvPr/>
        </p:nvCxnSpPr>
        <p:spPr bwMode="auto">
          <a:xfrm flipH="1">
            <a:off x="1224158" y="2894805"/>
            <a:ext cx="1876279" cy="32037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3" name="直線コネクタ 152"/>
          <p:cNvCxnSpPr/>
          <p:nvPr/>
        </p:nvCxnSpPr>
        <p:spPr bwMode="auto">
          <a:xfrm flipH="1">
            <a:off x="3249166" y="2894805"/>
            <a:ext cx="800851" cy="286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55" name="テキスト ボックス 154"/>
          <p:cNvSpPr txBox="1"/>
          <p:nvPr/>
        </p:nvSpPr>
        <p:spPr>
          <a:xfrm>
            <a:off x="3844084" y="3666163"/>
            <a:ext cx="515976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Subcarrier control can be implemented by dynamically turning on/off part of the OFDM tones</a:t>
            </a:r>
          </a:p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The OFDM Tones corresponding to a busy channel can be turned off so as not to cause interference to the ongoing transmission</a:t>
            </a:r>
          </a:p>
          <a:p>
            <a:pPr marL="171450" indent="-171450">
              <a:buFont typeface="Wingdings" charset="2"/>
              <a:buChar char="n"/>
            </a:pPr>
            <a:r>
              <a:rPr kumimoji="1" lang="en-US" altLang="ja-JP" sz="1800" dirty="0" smtClean="0"/>
              <a:t>Turning off OFDM tones corresponds to assigning zero values to these tones, which can be referred as NULL tones </a:t>
            </a:r>
            <a:endParaRPr kumimoji="1" lang="ja-JP" altLang="en-US" sz="18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6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 smtClean="0"/>
              <a:t>Scalable Channel Operation </a:t>
            </a:r>
            <a:r>
              <a:rPr kumimoji="1" lang="en-US" altLang="ja-JP" sz="2800" dirty="0"/>
              <a:t>U</a:t>
            </a:r>
            <a:r>
              <a:rPr kumimoji="1" lang="en-US" altLang="ja-JP" sz="2800" dirty="0" smtClean="0"/>
              <a:t>sing </a:t>
            </a:r>
            <a:r>
              <a:rPr kumimoji="1" lang="en-US" altLang="ja-JP" sz="2800" dirty="0"/>
              <a:t>L</a:t>
            </a:r>
            <a:r>
              <a:rPr kumimoji="1" lang="en-US" altLang="ja-JP" sz="2800" dirty="0" smtClean="0"/>
              <a:t>arge FFT</a:t>
            </a:r>
            <a:endParaRPr kumimoji="1" lang="ja-JP" altLang="en-US" sz="28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51478" y="3649973"/>
            <a:ext cx="7772400" cy="1064097"/>
          </a:xfrm>
        </p:spPr>
        <p:txBody>
          <a:bodyPr/>
          <a:lstStyle/>
          <a:p>
            <a:r>
              <a:rPr kumimoji="1" lang="en-US" altLang="ja-JP" sz="2000" dirty="0" smtClean="0"/>
              <a:t>For a large FFT size, e.g., 512 points corresponding to 160 MHz, when a 20 MHz channel is detected to be busy, the OFDM tones in this channel can be turned off to avoid collision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9027349"/>
              </p:ext>
            </p:extLst>
          </p:nvPr>
        </p:nvGraphicFramePr>
        <p:xfrm>
          <a:off x="825704" y="1957200"/>
          <a:ext cx="7439006" cy="1093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数式" r:id="rId3" imgW="3111500" imgH="457200" progId="Equation.3">
                  <p:embed/>
                </p:oleObj>
              </mc:Choice>
              <mc:Fallback>
                <p:oleObj name="数式" r:id="rId3" imgW="31115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5704" y="1957200"/>
                        <a:ext cx="7439006" cy="10930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正方形/長方形 7"/>
          <p:cNvSpPr/>
          <p:nvPr/>
        </p:nvSpPr>
        <p:spPr bwMode="auto">
          <a:xfrm>
            <a:off x="2700011" y="2134139"/>
            <a:ext cx="789410" cy="686514"/>
          </a:xfrm>
          <a:prstGeom prst="rect">
            <a:avLst/>
          </a:prstGeom>
          <a:noFill/>
          <a:ln w="38100" cap="flat" cmpd="sng" algn="ctr">
            <a:solidFill>
              <a:srgbClr val="FF33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29240" y="3163909"/>
            <a:ext cx="7630964" cy="46166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Turning off the </a:t>
            </a:r>
            <a:r>
              <a:rPr kumimoji="1" lang="en-US" altLang="ja-JP" sz="2400" i="1" dirty="0" err="1" smtClean="0"/>
              <a:t>m</a:t>
            </a:r>
            <a:r>
              <a:rPr kumimoji="1" lang="en-US" altLang="ja-JP" sz="2400" i="1" baseline="30000" dirty="0" err="1" smtClean="0"/>
              <a:t>th</a:t>
            </a:r>
            <a:r>
              <a:rPr kumimoji="1" lang="en-US" altLang="ja-JP" sz="2400" i="1" dirty="0" smtClean="0"/>
              <a:t> </a:t>
            </a:r>
            <a:r>
              <a:rPr kumimoji="1" lang="en-US" altLang="ja-JP" sz="2400" dirty="0" smtClean="0"/>
              <a:t>tone corresponds to assign zero to </a:t>
            </a:r>
            <a:r>
              <a:rPr kumimoji="1" lang="en-US" altLang="ja-JP" sz="2400" i="1" dirty="0" smtClean="0"/>
              <a:t>D(m)</a:t>
            </a:r>
            <a:endParaRPr kumimoji="1" lang="ja-JP" altLang="en-US" sz="2400" i="1" dirty="0"/>
          </a:p>
        </p:txBody>
      </p:sp>
      <p:cxnSp>
        <p:nvCxnSpPr>
          <p:cNvPr id="11" name="直線矢印コネクタ 10"/>
          <p:cNvCxnSpPr>
            <a:endCxn id="8" idx="2"/>
          </p:cNvCxnSpPr>
          <p:nvPr/>
        </p:nvCxnSpPr>
        <p:spPr bwMode="auto">
          <a:xfrm flipV="1">
            <a:off x="2745774" y="2820653"/>
            <a:ext cx="348942" cy="3318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pic>
        <p:nvPicPr>
          <p:cNvPr id="13" name="Picture 1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94" b="46667"/>
          <a:stretch/>
        </p:blipFill>
        <p:spPr bwMode="auto">
          <a:xfrm>
            <a:off x="902747" y="5823937"/>
            <a:ext cx="7315200" cy="432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テキスト ボックス 16"/>
          <p:cNvSpPr txBox="1"/>
          <p:nvPr/>
        </p:nvSpPr>
        <p:spPr>
          <a:xfrm>
            <a:off x="1899164" y="5904030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 bwMode="auto">
          <a:xfrm flipV="1">
            <a:off x="1189836" y="5503563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直線矢印コネクタ 20"/>
          <p:cNvCxnSpPr/>
          <p:nvPr/>
        </p:nvCxnSpPr>
        <p:spPr bwMode="auto">
          <a:xfrm flipV="1">
            <a:off x="1719789" y="5507217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2" name="テキスト ボックス 21"/>
          <p:cNvSpPr txBox="1"/>
          <p:nvPr/>
        </p:nvSpPr>
        <p:spPr>
          <a:xfrm>
            <a:off x="1292618" y="5631098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23" name="直線矢印コネクタ 22"/>
          <p:cNvCxnSpPr/>
          <p:nvPr/>
        </p:nvCxnSpPr>
        <p:spPr bwMode="auto">
          <a:xfrm flipV="1">
            <a:off x="2074442" y="5518660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4" name="直線矢印コネクタ 23"/>
          <p:cNvCxnSpPr/>
          <p:nvPr/>
        </p:nvCxnSpPr>
        <p:spPr bwMode="auto">
          <a:xfrm flipV="1">
            <a:off x="2604395" y="5522314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テキスト ボックス 24"/>
          <p:cNvSpPr txBox="1"/>
          <p:nvPr/>
        </p:nvSpPr>
        <p:spPr>
          <a:xfrm>
            <a:off x="2177224" y="5646195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29" name="直線矢印コネクタ 28"/>
          <p:cNvCxnSpPr/>
          <p:nvPr/>
        </p:nvCxnSpPr>
        <p:spPr bwMode="auto">
          <a:xfrm flipV="1">
            <a:off x="2936167" y="5510873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直線矢印コネクタ 29"/>
          <p:cNvCxnSpPr/>
          <p:nvPr/>
        </p:nvCxnSpPr>
        <p:spPr bwMode="auto">
          <a:xfrm flipV="1">
            <a:off x="3466120" y="5514527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テキスト ボックス 30"/>
          <p:cNvSpPr txBox="1"/>
          <p:nvPr/>
        </p:nvSpPr>
        <p:spPr>
          <a:xfrm>
            <a:off x="3038949" y="5638408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3" name="直線矢印コネクタ 42"/>
          <p:cNvCxnSpPr/>
          <p:nvPr/>
        </p:nvCxnSpPr>
        <p:spPr bwMode="auto">
          <a:xfrm flipV="1">
            <a:off x="3824873" y="550721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4" name="直線矢印コネクタ 43"/>
          <p:cNvCxnSpPr/>
          <p:nvPr/>
        </p:nvCxnSpPr>
        <p:spPr bwMode="auto">
          <a:xfrm flipV="1">
            <a:off x="4354826" y="551087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テキスト ボックス 44"/>
          <p:cNvSpPr txBox="1"/>
          <p:nvPr/>
        </p:nvSpPr>
        <p:spPr>
          <a:xfrm>
            <a:off x="3927655" y="563475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6" name="直線矢印コネクタ 45"/>
          <p:cNvCxnSpPr/>
          <p:nvPr/>
        </p:nvCxnSpPr>
        <p:spPr bwMode="auto">
          <a:xfrm flipV="1">
            <a:off x="4709479" y="5522315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直線矢印コネクタ 46"/>
          <p:cNvCxnSpPr/>
          <p:nvPr/>
        </p:nvCxnSpPr>
        <p:spPr bwMode="auto">
          <a:xfrm flipV="1">
            <a:off x="5239432" y="5525969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8" name="テキスト ボックス 47"/>
          <p:cNvSpPr txBox="1"/>
          <p:nvPr/>
        </p:nvSpPr>
        <p:spPr>
          <a:xfrm>
            <a:off x="4812261" y="5649850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49" name="直線矢印コネクタ 48"/>
          <p:cNvCxnSpPr/>
          <p:nvPr/>
        </p:nvCxnSpPr>
        <p:spPr bwMode="auto">
          <a:xfrm flipV="1">
            <a:off x="5571204" y="551452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0" name="直線矢印コネクタ 49"/>
          <p:cNvCxnSpPr/>
          <p:nvPr/>
        </p:nvCxnSpPr>
        <p:spPr bwMode="auto">
          <a:xfrm flipV="1">
            <a:off x="6101157" y="551818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5673986" y="564206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58" name="直線矢印コネクタ 57"/>
          <p:cNvCxnSpPr/>
          <p:nvPr/>
        </p:nvCxnSpPr>
        <p:spPr bwMode="auto">
          <a:xfrm flipV="1">
            <a:off x="6448470" y="5499431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59" name="直線矢印コネクタ 58"/>
          <p:cNvCxnSpPr/>
          <p:nvPr/>
        </p:nvCxnSpPr>
        <p:spPr bwMode="auto">
          <a:xfrm flipV="1">
            <a:off x="6978423" y="5503085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0" name="テキスト ボックス 59"/>
          <p:cNvSpPr txBox="1"/>
          <p:nvPr/>
        </p:nvSpPr>
        <p:spPr>
          <a:xfrm>
            <a:off x="6551252" y="5626966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cxnSp>
        <p:nvCxnSpPr>
          <p:cNvPr id="61" name="直線矢印コネクタ 60"/>
          <p:cNvCxnSpPr/>
          <p:nvPr/>
        </p:nvCxnSpPr>
        <p:spPr bwMode="auto">
          <a:xfrm flipV="1">
            <a:off x="7333076" y="5514528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2" name="直線矢印コネクタ 61"/>
          <p:cNvCxnSpPr/>
          <p:nvPr/>
        </p:nvCxnSpPr>
        <p:spPr bwMode="auto">
          <a:xfrm flipV="1">
            <a:off x="7863029" y="5518182"/>
            <a:ext cx="0" cy="7322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3" name="テキスト ボックス 62"/>
          <p:cNvSpPr txBox="1"/>
          <p:nvPr/>
        </p:nvSpPr>
        <p:spPr>
          <a:xfrm>
            <a:off x="7435858" y="5642063"/>
            <a:ext cx="354848" cy="307777"/>
          </a:xfrm>
          <a:prstGeom prst="rect">
            <a:avLst/>
          </a:prstGeom>
          <a:noFill/>
        </p:spPr>
        <p:txBody>
          <a:bodyPr vert="horz" wrap="square" lIns="0" rIns="0" rtlCol="0">
            <a:spAutoFit/>
          </a:bodyPr>
          <a:lstStyle/>
          <a:p>
            <a:r>
              <a:rPr kumimoji="1" lang="ja-JP" altLang="en-US" sz="1400" dirty="0" smtClean="0"/>
              <a:t>・・・</a:t>
            </a:r>
            <a:endParaRPr kumimoji="1" lang="ja-JP" altLang="en-US" sz="1400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403697" y="5907685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6276863" y="5888456"/>
            <a:ext cx="880935" cy="34326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noAutofit/>
          </a:bodyPr>
          <a:lstStyle/>
          <a:p>
            <a:pPr algn="ctr"/>
            <a:r>
              <a:rPr kumimoji="1" lang="en-US" altLang="ja-JP" sz="2000" b="1" dirty="0" smtClean="0">
                <a:solidFill>
                  <a:srgbClr val="FF3300"/>
                </a:solidFill>
              </a:rPr>
              <a:t>BUSY</a:t>
            </a:r>
            <a:endParaRPr kumimoji="1" lang="ja-JP" altLang="en-US" sz="2000" b="1" dirty="0">
              <a:solidFill>
                <a:srgbClr val="FF3300"/>
              </a:solidFill>
            </a:endParaRPr>
          </a:p>
        </p:txBody>
      </p:sp>
      <p:sp>
        <p:nvSpPr>
          <p:cNvPr id="67" name="円/楕円 66"/>
          <p:cNvSpPr/>
          <p:nvPr/>
        </p:nvSpPr>
        <p:spPr bwMode="auto">
          <a:xfrm>
            <a:off x="1990686" y="5663750"/>
            <a:ext cx="697885" cy="68651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8" name="円/楕円 67"/>
          <p:cNvSpPr/>
          <p:nvPr/>
        </p:nvSpPr>
        <p:spPr bwMode="auto">
          <a:xfrm>
            <a:off x="5502989" y="5652307"/>
            <a:ext cx="1567379" cy="80094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471200" y="4679742"/>
            <a:ext cx="3363574" cy="461665"/>
          </a:xfrm>
          <a:prstGeom prst="rect">
            <a:avLst/>
          </a:prstGeom>
          <a:noFill/>
          <a:ln w="254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>
                <a:solidFill>
                  <a:srgbClr val="FF3300"/>
                </a:solidFill>
              </a:rPr>
              <a:t>Turn Off: </a:t>
            </a:r>
            <a:r>
              <a:rPr kumimoji="1" lang="en-US" altLang="ja-JP" sz="2400" u="sng" dirty="0" smtClean="0"/>
              <a:t>100 MHz left</a:t>
            </a:r>
            <a:endParaRPr kumimoji="1" lang="ja-JP" altLang="en-US" sz="2400" u="sng" dirty="0"/>
          </a:p>
        </p:txBody>
      </p:sp>
      <p:cxnSp>
        <p:nvCxnSpPr>
          <p:cNvPr id="71" name="直線矢印コネクタ 70"/>
          <p:cNvCxnSpPr>
            <a:endCxn id="25" idx="0"/>
          </p:cNvCxnSpPr>
          <p:nvPr/>
        </p:nvCxnSpPr>
        <p:spPr bwMode="auto">
          <a:xfrm flipH="1">
            <a:off x="2354648" y="5137421"/>
            <a:ext cx="1363588" cy="50877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73" name="直線矢印コネクタ 72"/>
          <p:cNvCxnSpPr/>
          <p:nvPr/>
        </p:nvCxnSpPr>
        <p:spPr bwMode="auto">
          <a:xfrm>
            <a:off x="4850868" y="5160305"/>
            <a:ext cx="1052546" cy="4920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テキスト ボックス 9"/>
          <p:cNvSpPr txBox="1"/>
          <p:nvPr/>
        </p:nvSpPr>
        <p:spPr>
          <a:xfrm>
            <a:off x="7152266" y="2695876"/>
            <a:ext cx="1689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i="1" dirty="0" smtClean="0"/>
              <a:t>N:</a:t>
            </a:r>
            <a:r>
              <a:rPr kumimoji="1" lang="ja-JP" altLang="en-US" sz="1800" i="1" dirty="0" smtClean="0"/>
              <a:t> </a:t>
            </a:r>
            <a:r>
              <a:rPr kumimoji="1" lang="en-US" altLang="ja-JP" sz="1800" i="1" dirty="0" smtClean="0"/>
              <a:t>FFT</a:t>
            </a:r>
            <a:r>
              <a:rPr kumimoji="1" lang="ja-JP" altLang="en-US" sz="1800" i="1" dirty="0" smtClean="0"/>
              <a:t> </a:t>
            </a:r>
            <a:r>
              <a:rPr kumimoji="1" lang="en-US" altLang="ja-JP" sz="1800" i="1" dirty="0" smtClean="0"/>
              <a:t>size</a:t>
            </a:r>
            <a:endParaRPr kumimoji="1" lang="ja-JP" altLang="en-US" sz="1800" i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10998" y="1557615"/>
            <a:ext cx="5738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kumimoji="1" lang="en-US" altLang="ja-JP" sz="2000" b="1" dirty="0" smtClean="0"/>
              <a:t>OFDM signal(</a:t>
            </a:r>
            <a:r>
              <a:rPr kumimoji="1" lang="en-US" altLang="ja-JP" sz="2000" i="1" dirty="0" smtClean="0"/>
              <a:t>d(n)</a:t>
            </a:r>
            <a:r>
              <a:rPr kumimoji="1" lang="en-US" altLang="ja-JP" sz="2000" b="1" dirty="0" smtClean="0"/>
              <a:t>) is simply expressed as: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001144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Advantages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 smtClean="0"/>
              <a:t>Fit for OFDMA scheme</a:t>
            </a:r>
          </a:p>
          <a:p>
            <a:r>
              <a:rPr kumimoji="1" lang="en-US" altLang="ja-JP" sz="2800" dirty="0" smtClean="0"/>
              <a:t>Higher channel utilization efficiency</a:t>
            </a:r>
          </a:p>
          <a:p>
            <a:pPr lvl="1"/>
            <a:r>
              <a:rPr kumimoji="1" lang="en-US" altLang="ja-JP" sz="2400" dirty="0" smtClean="0"/>
              <a:t>Support both </a:t>
            </a:r>
            <a:r>
              <a:rPr kumimoji="1" lang="en-US" altLang="ja-JP" sz="2400" u="sng" dirty="0" smtClean="0"/>
              <a:t>contiguous</a:t>
            </a:r>
            <a:r>
              <a:rPr kumimoji="1" lang="en-US" altLang="ja-JP" sz="2400" dirty="0" smtClean="0"/>
              <a:t> and </a:t>
            </a:r>
            <a:r>
              <a:rPr kumimoji="1" lang="en-US" altLang="ja-JP" sz="2400" u="sng" dirty="0" smtClean="0"/>
              <a:t>noncontiguous</a:t>
            </a:r>
            <a:r>
              <a:rPr kumimoji="1" lang="en-US" altLang="ja-JP" sz="2400" dirty="0" smtClean="0"/>
              <a:t> channels</a:t>
            </a:r>
          </a:p>
          <a:p>
            <a:r>
              <a:rPr kumimoji="1" lang="en-US" altLang="ja-JP" sz="2800" dirty="0" smtClean="0"/>
              <a:t>Relatively higher avg. throughput can be achieved</a:t>
            </a:r>
          </a:p>
          <a:p>
            <a:pPr lvl="1"/>
            <a:r>
              <a:rPr kumimoji="1" lang="en-US" altLang="ja-JP" sz="2400" dirty="0" smtClean="0"/>
              <a:t>More opportunities to utilize </a:t>
            </a:r>
            <a:r>
              <a:rPr kumimoji="1" lang="en-US" altLang="ja-JP" sz="2400" u="sng" dirty="0" smtClean="0"/>
              <a:t>wider bandwidth </a:t>
            </a:r>
          </a:p>
          <a:p>
            <a:endParaRPr kumimoji="1" lang="ja-JP" altLang="en-US" sz="2800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313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</a:t>
            </a:r>
            <a:r>
              <a:rPr kumimoji="1" lang="en-US" altLang="ja-JP" dirty="0" smtClean="0"/>
              <a:t>onclusion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This contribution proposed a scalable channel utilization scheme fitting for the OFDMA scheme.</a:t>
            </a:r>
          </a:p>
          <a:p>
            <a:r>
              <a:rPr kumimoji="1" lang="en-US" altLang="ja-JP" dirty="0" smtClean="0"/>
              <a:t>Higher channel utilization efficiency can be achieved.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2015</a:t>
            </a:r>
            <a:endParaRPr 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B. Zhao and K. Yunoki, KDDI R&amp;D Labs</a:t>
            </a:r>
            <a:endParaRPr 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3BAD2C9-9536-41B7-9257-E5B0C47E761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56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-13/</a:t>
            </a:r>
            <a:r>
              <a:rPr lang="en-US" altLang="ja-JP" dirty="0" smtClean="0"/>
              <a:t>1382r0</a:t>
            </a:r>
            <a:r>
              <a:rPr lang="en-US" dirty="0" smtClean="0"/>
              <a:t>, “Discussion on OFDMA in HEW”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-13/</a:t>
            </a:r>
            <a:r>
              <a:rPr lang="en-US" altLang="ja-JP" dirty="0" smtClean="0"/>
              <a:t>1058r0</a:t>
            </a:r>
            <a:r>
              <a:rPr lang="en-US" dirty="0" smtClean="0"/>
              <a:t>, “Efficient Wider Bandwidth Operation”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ja-JP" dirty="0" smtClean="0"/>
              <a:t>11</a:t>
            </a:r>
            <a:r>
              <a:rPr lang="en-US" altLang="ja-JP" dirty="0"/>
              <a:t>-14/</a:t>
            </a:r>
            <a:r>
              <a:rPr lang="en-US" altLang="ja-JP" dirty="0" smtClean="0"/>
              <a:t>1437r1, </a:t>
            </a:r>
            <a:r>
              <a:rPr lang="en-US" dirty="0" smtClean="0"/>
              <a:t>“Efficient Wider Bandwidth Operation in IEEE 802.11ax” 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r>
              <a:rPr lang="en-US" altLang="ko-KR" dirty="0" smtClean="0"/>
              <a:t>11</a:t>
            </a:r>
            <a:r>
              <a:rPr lang="en-US" altLang="ko-KR" dirty="0"/>
              <a:t>-14/</a:t>
            </a:r>
            <a:r>
              <a:rPr lang="en-US" altLang="ko-KR" dirty="0" smtClean="0"/>
              <a:t>0165r1, </a:t>
            </a:r>
            <a:r>
              <a:rPr lang="en-US" altLang="ko-KR" dirty="0"/>
              <a:t>“</a:t>
            </a:r>
            <a:r>
              <a:rPr lang="en-GB" altLang="ko-KR" dirty="0"/>
              <a:t>802.11 HEW SG Proposed PAR”</a:t>
            </a:r>
          </a:p>
          <a:p>
            <a:pPr marL="457200" indent="-457200">
              <a:buFont typeface="Times New Roman" pitchFamily="18" charset="0"/>
              <a:buAutoNum type="arabicPeriod"/>
              <a:defRPr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248" cy="276999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January 2015</a:t>
            </a:r>
            <a:endParaRPr lang="en-US" altLang="ja-JP" dirty="0"/>
          </a:p>
        </p:txBody>
      </p:sp>
      <p:sp>
        <p:nvSpPr>
          <p:cNvPr id="81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98FAA0-6F17-4E8B-80E0-4F04BCC984B5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50892" y="6475413"/>
            <a:ext cx="2593033" cy="184666"/>
          </a:xfrm>
        </p:spPr>
        <p:txBody>
          <a:bodyPr/>
          <a:lstStyle/>
          <a:p>
            <a:pPr>
              <a:defRPr/>
            </a:pPr>
            <a:r>
              <a:rPr lang="en-US" altLang="ja-JP" dirty="0"/>
              <a:t>B. Zhao and K. </a:t>
            </a:r>
            <a:r>
              <a:rPr lang="en-US" altLang="ja-JP" dirty="0" err="1"/>
              <a:t>Yunoki</a:t>
            </a:r>
            <a:r>
              <a:rPr lang="en-US" altLang="ja-JP" dirty="0"/>
              <a:t>, KDDI R&amp;D Labs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 xmlns="http://schemas.microsoft.com/sharepoint/v3">
        <DisplayName xmlns="http://schemas.microsoft.com/sharepoint/v3"/>
        <AccountId xmlns="http://schemas.microsoft.com/sharepoint/v3" xsi:nil="true"/>
        <AccountType xmlns="http://schemas.microsoft.com/sharepoint/v3"/>
      </UserInfo>
    </SCEncryptBy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35B28524BC8F40AD75CB2EAA4AAEB4" ma:contentTypeVersion="2" ma:contentTypeDescription="Create a new document." ma:contentTypeScope="" ma:versionID="bc1ca863b79a5af3849929d89ca670e5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25506DA0-5578-45E4-8161-81871387C6BC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85A07D63-65CB-446F-9887-5A34A59462A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5DD604-3898-48FE-A0A8-33F121792F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37134</TotalTime>
  <Words>643</Words>
  <Application>Microsoft Macintosh PowerPoint</Application>
  <PresentationFormat>画面に合わせる (4:3)</PresentationFormat>
  <Paragraphs>123</Paragraphs>
  <Slides>8</Slides>
  <Notes>1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802-11-Submission</vt:lpstr>
      <vt:lpstr>文書</vt:lpstr>
      <vt:lpstr>数式</vt:lpstr>
      <vt:lpstr>Scalable Channel Utilization Scheme</vt:lpstr>
      <vt:lpstr>Abstract</vt:lpstr>
      <vt:lpstr>Scalable Channel Utilization</vt:lpstr>
      <vt:lpstr>Subcarrier Control for Large-size FFT</vt:lpstr>
      <vt:lpstr>Scalable Channel Operation Using Large FFT</vt:lpstr>
      <vt:lpstr>Advantages</vt:lpstr>
      <vt:lpstr>Conclusion</vt:lpstr>
      <vt:lpstr>Reference</vt:lpstr>
    </vt:vector>
  </TitlesOfParts>
  <Manager/>
  <Company>KDDI R&amp;D Laboratories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Channel Utilization</dc:title>
  <dc:subject/>
  <dc:creator>Bingxuan Zhao</dc:creator>
  <cp:keywords/>
  <dc:description/>
  <cp:lastModifiedBy>柚木 克夫</cp:lastModifiedBy>
  <cp:revision>1868</cp:revision>
  <cp:lastPrinted>1998-02-10T13:28:06Z</cp:lastPrinted>
  <dcterms:created xsi:type="dcterms:W3CDTF">2007-04-17T18:10:23Z</dcterms:created>
  <dcterms:modified xsi:type="dcterms:W3CDTF">2015-01-09T02:45:21Z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AdHocReviewCycleID">
    <vt:i4>-1332368664</vt:i4>
  </property>
  <property fmtid="{D5CDD505-2E9C-101B-9397-08002B2CF9AE}" pid="27" name="_NewReviewCycle">
    <vt:lpwstr/>
  </property>
  <property fmtid="{D5CDD505-2E9C-101B-9397-08002B2CF9AE}" pid="28" name="_EmailSubject">
    <vt:lpwstr>some comments</vt:lpwstr>
  </property>
  <property fmtid="{D5CDD505-2E9C-101B-9397-08002B2CF9AE}" pid="29" name="_AuthorEmail">
    <vt:lpwstr>james.yee@mediatek.com</vt:lpwstr>
  </property>
  <property fmtid="{D5CDD505-2E9C-101B-9397-08002B2CF9AE}" pid="30" name="_AuthorEmailDisplayName">
    <vt:lpwstr>James Yee (易志熹)</vt:lpwstr>
  </property>
</Properties>
</file>