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4" r:id="rId4"/>
    <p:sldId id="258" r:id="rId5"/>
    <p:sldId id="272" r:id="rId6"/>
    <p:sldId id="273" r:id="rId7"/>
    <p:sldId id="268" r:id="rId8"/>
    <p:sldId id="270" r:id="rId9"/>
    <p:sldId id="263" r:id="rId10"/>
    <p:sldId id="264" r:id="rId11"/>
    <p:sldId id="277" r:id="rId12"/>
    <p:sldId id="275" r:id="rId13"/>
    <p:sldId id="276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tsuoYunoki:Documents:IEEE802.11&#20250;&#21512;:&#20250;&#21512;:2015&#24180;:01_Atlanta:&#23492;&#26360;&#26696;:Map&#21177;&#29575;&#35336;&#3163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atsuoYunoki:Documents:IEEE802.11&#20250;&#21512;:&#20250;&#21512;:2015&#24180;:01_Atlanta:&#23492;&#26360;&#26696;:Map&#21177;&#29575;&#35336;&#3163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/>
              <a:t>MCS 0</a:t>
            </a:r>
            <a:endParaRPr lang="ja-JP" alt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529011501533058"/>
          <c:y val="0.131979695431472"/>
          <c:w val="0.911173185161727"/>
          <c:h val="0.782244960496689"/>
        </c:manualLayout>
      </c:layout>
      <c:lineChart>
        <c:grouping val="standard"/>
        <c:varyColors val="0"/>
        <c:ser>
          <c:idx val="0"/>
          <c:order val="0"/>
          <c:tx>
            <c:strRef>
              <c:f>TP!$A$21</c:f>
              <c:strCache>
                <c:ptCount val="1"/>
                <c:pt idx="0">
                  <c:v>OFDMA with MAP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TP!$B$20:$K$20</c:f>
              <c:numCache>
                <c:formatCode>General</c:formatCode>
                <c:ptCount val="10"/>
                <c:pt idx="0">
                  <c:v>100.0</c:v>
                </c:pt>
                <c:pt idx="1">
                  <c:v>200.0</c:v>
                </c:pt>
                <c:pt idx="2">
                  <c:v>300.0</c:v>
                </c:pt>
                <c:pt idx="3">
                  <c:v>400.0</c:v>
                </c:pt>
                <c:pt idx="4">
                  <c:v>500.0</c:v>
                </c:pt>
                <c:pt idx="5">
                  <c:v>600.0</c:v>
                </c:pt>
                <c:pt idx="6">
                  <c:v>700.0</c:v>
                </c:pt>
                <c:pt idx="7">
                  <c:v>800.0</c:v>
                </c:pt>
                <c:pt idx="8">
                  <c:v>900.0</c:v>
                </c:pt>
                <c:pt idx="9">
                  <c:v>1000.0</c:v>
                </c:pt>
              </c:numCache>
            </c:numRef>
          </c:cat>
          <c:val>
            <c:numRef>
              <c:f>TP!$B$21:$K$21</c:f>
              <c:numCache>
                <c:formatCode>0.0</c:formatCode>
                <c:ptCount val="10"/>
                <c:pt idx="0">
                  <c:v>1.234861078128711</c:v>
                </c:pt>
                <c:pt idx="1">
                  <c:v>1.535962191699897</c:v>
                </c:pt>
                <c:pt idx="2">
                  <c:v>1.671846533061837</c:v>
                </c:pt>
                <c:pt idx="3">
                  <c:v>1.749222100748465</c:v>
                </c:pt>
                <c:pt idx="4">
                  <c:v>1.799183447512283</c:v>
                </c:pt>
                <c:pt idx="5">
                  <c:v>1.83410734230792</c:v>
                </c:pt>
                <c:pt idx="6">
                  <c:v>1.859894742220632</c:v>
                </c:pt>
                <c:pt idx="7">
                  <c:v>1.879716235145271</c:v>
                </c:pt>
                <c:pt idx="8">
                  <c:v>1.895427483698514</c:v>
                </c:pt>
                <c:pt idx="9">
                  <c:v>1.908186855528237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TP!$A$22</c:f>
              <c:strCache>
                <c:ptCount val="1"/>
                <c:pt idx="0">
                  <c:v>OFDMA without MAP</c:v>
                </c:pt>
              </c:strCache>
            </c:strRef>
          </c:tx>
          <c:spPr>
            <a:ln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TP!$B$20:$K$20</c:f>
              <c:numCache>
                <c:formatCode>General</c:formatCode>
                <c:ptCount val="10"/>
                <c:pt idx="0">
                  <c:v>100.0</c:v>
                </c:pt>
                <c:pt idx="1">
                  <c:v>200.0</c:v>
                </c:pt>
                <c:pt idx="2">
                  <c:v>300.0</c:v>
                </c:pt>
                <c:pt idx="3">
                  <c:v>400.0</c:v>
                </c:pt>
                <c:pt idx="4">
                  <c:v>500.0</c:v>
                </c:pt>
                <c:pt idx="5">
                  <c:v>600.0</c:v>
                </c:pt>
                <c:pt idx="6">
                  <c:v>700.0</c:v>
                </c:pt>
                <c:pt idx="7">
                  <c:v>800.0</c:v>
                </c:pt>
                <c:pt idx="8">
                  <c:v>900.0</c:v>
                </c:pt>
                <c:pt idx="9">
                  <c:v>1000.0</c:v>
                </c:pt>
              </c:numCache>
            </c:numRef>
          </c:cat>
          <c:val>
            <c:numRef>
              <c:f>TP!$B$22:$K$22</c:f>
              <c:numCache>
                <c:formatCode>0.0</c:formatCode>
                <c:ptCount val="10"/>
                <c:pt idx="0">
                  <c:v>1.562969642320409</c:v>
                </c:pt>
                <c:pt idx="1">
                  <c:v>1.766604382537795</c:v>
                </c:pt>
                <c:pt idx="2">
                  <c:v>1.846809518172132</c:v>
                </c:pt>
                <c:pt idx="3">
                  <c:v>1.889706550377033</c:v>
                </c:pt>
                <c:pt idx="4">
                  <c:v>1.916414830102454</c:v>
                </c:pt>
                <c:pt idx="5">
                  <c:v>1.934643765114405</c:v>
                </c:pt>
                <c:pt idx="6">
                  <c:v>1.947878204099106</c:v>
                </c:pt>
                <c:pt idx="7">
                  <c:v>1.957923471548924</c:v>
                </c:pt>
                <c:pt idx="8">
                  <c:v>1.965808375687823</c:v>
                </c:pt>
                <c:pt idx="9">
                  <c:v>1.972162172412485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TP!$A$23</c:f>
              <c:strCache>
                <c:ptCount val="1"/>
                <c:pt idx="0">
                  <c:v>11ac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Ref>
              <c:f>TP!$B$20:$K$20</c:f>
              <c:numCache>
                <c:formatCode>General</c:formatCode>
                <c:ptCount val="10"/>
                <c:pt idx="0">
                  <c:v>100.0</c:v>
                </c:pt>
                <c:pt idx="1">
                  <c:v>200.0</c:v>
                </c:pt>
                <c:pt idx="2">
                  <c:v>300.0</c:v>
                </c:pt>
                <c:pt idx="3">
                  <c:v>400.0</c:v>
                </c:pt>
                <c:pt idx="4">
                  <c:v>500.0</c:v>
                </c:pt>
                <c:pt idx="5">
                  <c:v>600.0</c:v>
                </c:pt>
                <c:pt idx="6">
                  <c:v>700.0</c:v>
                </c:pt>
                <c:pt idx="7">
                  <c:v>800.0</c:v>
                </c:pt>
                <c:pt idx="8">
                  <c:v>900.0</c:v>
                </c:pt>
                <c:pt idx="9">
                  <c:v>1000.0</c:v>
                </c:pt>
              </c:numCache>
            </c:numRef>
          </c:cat>
          <c:val>
            <c:numRef>
              <c:f>TP!$B$23:$K$23</c:f>
              <c:numCache>
                <c:formatCode>0.0</c:formatCode>
                <c:ptCount val="10"/>
                <c:pt idx="0">
                  <c:v>0.35059331175836</c:v>
                </c:pt>
                <c:pt idx="1">
                  <c:v>0.597976080956762</c:v>
                </c:pt>
                <c:pt idx="2">
                  <c:v>0.781876503608661</c:v>
                </c:pt>
                <c:pt idx="3">
                  <c:v>0.923951670220327</c:v>
                </c:pt>
                <c:pt idx="4">
                  <c:v>1.037013401403956</c:v>
                </c:pt>
                <c:pt idx="5">
                  <c:v>1.129125651418645</c:v>
                </c:pt>
                <c:pt idx="6">
                  <c:v>1.20561738208797</c:v>
                </c:pt>
                <c:pt idx="7">
                  <c:v>1.270151441133366</c:v>
                </c:pt>
                <c:pt idx="8">
                  <c:v>1.325328500226552</c:v>
                </c:pt>
                <c:pt idx="9">
                  <c:v>1.373046049852133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624376"/>
        <c:axId val="2102636120"/>
      </c:lineChart>
      <c:catAx>
        <c:axId val="2102624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2636120"/>
        <c:crosses val="autoZero"/>
        <c:auto val="1"/>
        <c:lblAlgn val="ctr"/>
        <c:lblOffset val="100"/>
        <c:noMultiLvlLbl val="0"/>
      </c:catAx>
      <c:valAx>
        <c:axId val="2102636120"/>
        <c:scaling>
          <c:orientation val="minMax"/>
          <c:max val="3.0"/>
        </c:scaling>
        <c:delete val="0"/>
        <c:axPos val="l"/>
        <c:majorGridlines/>
        <c:numFmt formatCode="0_);[Red]\(0\)" sourceLinked="0"/>
        <c:majorTickMark val="out"/>
        <c:minorTickMark val="none"/>
        <c:tickLblPos val="nextTo"/>
        <c:crossAx val="2102624376"/>
        <c:crosses val="autoZero"/>
        <c:crossBetween val="between"/>
        <c:majorUnit val="1.0"/>
      </c:valAx>
    </c:plotArea>
    <c:legend>
      <c:legendPos val="r"/>
      <c:layout>
        <c:manualLayout>
          <c:xMode val="edge"/>
          <c:yMode val="edge"/>
          <c:x val="0.0737635492089997"/>
          <c:y val="0.16116951117151"/>
          <c:w val="0.399075008614862"/>
          <c:h val="0.16666240324020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/>
              <a:t>MCS 8</a:t>
            </a:r>
            <a:endParaRPr lang="ja-JP" alt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727724559907718"/>
          <c:y val="0.127731092436975"/>
          <c:w val="0.898243810288045"/>
          <c:h val="0.787070204459736"/>
        </c:manualLayout>
      </c:layout>
      <c:lineChart>
        <c:grouping val="standard"/>
        <c:varyColors val="0"/>
        <c:ser>
          <c:idx val="0"/>
          <c:order val="0"/>
          <c:tx>
            <c:strRef>
              <c:f>TP!$A$24</c:f>
              <c:strCache>
                <c:ptCount val="1"/>
                <c:pt idx="0">
                  <c:v>OFDMA with MAP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TP!$B$20:$K$20</c:f>
              <c:numCache>
                <c:formatCode>General</c:formatCode>
                <c:ptCount val="10"/>
                <c:pt idx="0">
                  <c:v>100.0</c:v>
                </c:pt>
                <c:pt idx="1">
                  <c:v>200.0</c:v>
                </c:pt>
                <c:pt idx="2">
                  <c:v>300.0</c:v>
                </c:pt>
                <c:pt idx="3">
                  <c:v>400.0</c:v>
                </c:pt>
                <c:pt idx="4">
                  <c:v>500.0</c:v>
                </c:pt>
                <c:pt idx="5">
                  <c:v>600.0</c:v>
                </c:pt>
                <c:pt idx="6">
                  <c:v>700.0</c:v>
                </c:pt>
                <c:pt idx="7">
                  <c:v>800.0</c:v>
                </c:pt>
                <c:pt idx="8">
                  <c:v>900.0</c:v>
                </c:pt>
                <c:pt idx="9">
                  <c:v>1000.0</c:v>
                </c:pt>
              </c:numCache>
            </c:numRef>
          </c:cat>
          <c:val>
            <c:numRef>
              <c:f>TP!$B$24:$K$24</c:f>
              <c:numCache>
                <c:formatCode>0.0</c:formatCode>
                <c:ptCount val="10"/>
                <c:pt idx="0">
                  <c:v>2.789200786697657</c:v>
                </c:pt>
                <c:pt idx="1">
                  <c:v>5.00561527354404</c:v>
                </c:pt>
                <c:pt idx="2">
                  <c:v>6.809253601047577</c:v>
                </c:pt>
                <c:pt idx="3">
                  <c:v>8.305603620391321</c:v>
                </c:pt>
                <c:pt idx="4">
                  <c:v>9.56703054090519</c:v>
                </c:pt>
                <c:pt idx="5">
                  <c:v>10.64483111566019</c:v>
                </c:pt>
                <c:pt idx="6">
                  <c:v>11.57638079084067</c:v>
                </c:pt>
                <c:pt idx="7">
                  <c:v>12.389556239452</c:v>
                </c:pt>
                <c:pt idx="8">
                  <c:v>13.10557266872025</c:v>
                </c:pt>
                <c:pt idx="9">
                  <c:v>13.74086144631375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TP!$A$25</c:f>
              <c:strCache>
                <c:ptCount val="1"/>
                <c:pt idx="0">
                  <c:v>OFDMA without MAP</c:v>
                </c:pt>
              </c:strCache>
            </c:strRef>
          </c:tx>
          <c:spPr>
            <a:ln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TP!$B$20:$K$20</c:f>
              <c:numCache>
                <c:formatCode>General</c:formatCode>
                <c:ptCount val="10"/>
                <c:pt idx="0">
                  <c:v>100.0</c:v>
                </c:pt>
                <c:pt idx="1">
                  <c:v>200.0</c:v>
                </c:pt>
                <c:pt idx="2">
                  <c:v>300.0</c:v>
                </c:pt>
                <c:pt idx="3">
                  <c:v>400.0</c:v>
                </c:pt>
                <c:pt idx="4">
                  <c:v>500.0</c:v>
                </c:pt>
                <c:pt idx="5">
                  <c:v>600.0</c:v>
                </c:pt>
                <c:pt idx="6">
                  <c:v>700.0</c:v>
                </c:pt>
                <c:pt idx="7">
                  <c:v>800.0</c:v>
                </c:pt>
                <c:pt idx="8">
                  <c:v>900.0</c:v>
                </c:pt>
                <c:pt idx="9">
                  <c:v>1000.0</c:v>
                </c:pt>
              </c:numCache>
            </c:numRef>
          </c:cat>
          <c:val>
            <c:numRef>
              <c:f>TP!$B$25:$K$25</c:f>
              <c:numCache>
                <c:formatCode>0.0</c:formatCode>
                <c:ptCount val="10"/>
                <c:pt idx="0">
                  <c:v>5.304318259095533</c:v>
                </c:pt>
                <c:pt idx="1">
                  <c:v>8.712650097738062</c:v>
                </c:pt>
                <c:pt idx="2">
                  <c:v>11.08742004264392</c:v>
                </c:pt>
                <c:pt idx="3">
                  <c:v>12.83686484262497</c:v>
                </c:pt>
                <c:pt idx="4">
                  <c:v>14.1792401381567</c:v>
                </c:pt>
                <c:pt idx="5">
                  <c:v>15.24181729360039</c:v>
                </c:pt>
                <c:pt idx="6">
                  <c:v>16.10381949564961</c:v>
                </c:pt>
                <c:pt idx="7">
                  <c:v>16.81714054709608</c:v>
                </c:pt>
                <c:pt idx="8">
                  <c:v>17.41719389653889</c:v>
                </c:pt>
                <c:pt idx="9">
                  <c:v>17.92897368118607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TP!$A$26</c:f>
              <c:strCache>
                <c:ptCount val="1"/>
                <c:pt idx="0">
                  <c:v>11ac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Ref>
              <c:f>TP!$B$20:$K$20</c:f>
              <c:numCache>
                <c:formatCode>General</c:formatCode>
                <c:ptCount val="10"/>
                <c:pt idx="0">
                  <c:v>100.0</c:v>
                </c:pt>
                <c:pt idx="1">
                  <c:v>200.0</c:v>
                </c:pt>
                <c:pt idx="2">
                  <c:v>300.0</c:v>
                </c:pt>
                <c:pt idx="3">
                  <c:v>400.0</c:v>
                </c:pt>
                <c:pt idx="4">
                  <c:v>500.0</c:v>
                </c:pt>
                <c:pt idx="5">
                  <c:v>600.0</c:v>
                </c:pt>
                <c:pt idx="6">
                  <c:v>700.0</c:v>
                </c:pt>
                <c:pt idx="7">
                  <c:v>800.0</c:v>
                </c:pt>
                <c:pt idx="8">
                  <c:v>900.0</c:v>
                </c:pt>
                <c:pt idx="9">
                  <c:v>1000.0</c:v>
                </c:pt>
              </c:numCache>
            </c:numRef>
          </c:cat>
          <c:val>
            <c:numRef>
              <c:f>TP!$B$26:$K$26</c:f>
              <c:numCache>
                <c:formatCode>0.0</c:formatCode>
                <c:ptCount val="10"/>
                <c:pt idx="0">
                  <c:v>0.41648868005126</c:v>
                </c:pt>
                <c:pt idx="1">
                  <c:v>0.818983620327593</c:v>
                </c:pt>
                <c:pt idx="2">
                  <c:v>1.20817843866171</c:v>
                </c:pt>
                <c:pt idx="3">
                  <c:v>1.584721657862657</c:v>
                </c:pt>
                <c:pt idx="4">
                  <c:v>1.94922031187525</c:v>
                </c:pt>
                <c:pt idx="5">
                  <c:v>2.302243211334118</c:v>
                </c:pt>
                <c:pt idx="6">
                  <c:v>2.644323905462998</c:v>
                </c:pt>
                <c:pt idx="7">
                  <c:v>2.975963372758489</c:v>
                </c:pt>
                <c:pt idx="8">
                  <c:v>3.297632468996618</c:v>
                </c:pt>
                <c:pt idx="9">
                  <c:v>3.609774157719363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787592"/>
        <c:axId val="2126783016"/>
      </c:lineChart>
      <c:catAx>
        <c:axId val="2126787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6783016"/>
        <c:crosses val="autoZero"/>
        <c:auto val="1"/>
        <c:lblAlgn val="ctr"/>
        <c:lblOffset val="100"/>
        <c:noMultiLvlLbl val="0"/>
      </c:catAx>
      <c:valAx>
        <c:axId val="2126783016"/>
        <c:scaling>
          <c:orientation val="minMax"/>
        </c:scaling>
        <c:delete val="0"/>
        <c:axPos val="l"/>
        <c:majorGridlines/>
        <c:numFmt formatCode="0_);[Red]\(0\)" sourceLinked="0"/>
        <c:majorTickMark val="out"/>
        <c:minorTickMark val="none"/>
        <c:tickLblPos val="nextTo"/>
        <c:crossAx val="2126787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2651085811726"/>
          <c:y val="0.153363329583802"/>
          <c:w val="0.412880369614104"/>
          <c:h val="0.1722646727982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802.11-15/0034r0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Jan.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Laboratories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Laboratories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11-15/0034r0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Laboratories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DL-OFDMA Map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2015-01-0</a:t>
            </a:r>
            <a:r>
              <a:rPr lang="en-US" altLang="ja-JP" sz="2000" b="0" dirty="0" smtClean="0"/>
              <a:t>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762692"/>
              </p:ext>
            </p:extLst>
          </p:nvPr>
        </p:nvGraphicFramePr>
        <p:xfrm>
          <a:off x="508000" y="2384425"/>
          <a:ext cx="8156575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文書" r:id="rId5" imgW="8255000" imgH="2755900" progId="Word.Document.8">
                  <p:embed/>
                </p:oleObj>
              </mc:Choice>
              <mc:Fallback>
                <p:oleObj name="文書" r:id="rId5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84425"/>
                        <a:ext cx="8156575" cy="271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dirty="0" smtClean="0"/>
              <a:t>Katsuo Yunoki, KDDI R&amp;D Laboratories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424936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14</a:t>
            </a:r>
            <a:r>
              <a:rPr lang="en-US" dirty="0"/>
              <a:t>/</a:t>
            </a:r>
            <a:r>
              <a:rPr lang="en-US" dirty="0" smtClean="0"/>
              <a:t>1417r0, “hew</a:t>
            </a:r>
            <a:r>
              <a:rPr lang="en-US" dirty="0"/>
              <a:t>-ppdu-transmission-</a:t>
            </a:r>
            <a:r>
              <a:rPr lang="en-US" dirty="0" smtClean="0"/>
              <a:t>discussion”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14</a:t>
            </a:r>
            <a:r>
              <a:rPr lang="en-US" altLang="ja-JP" dirty="0"/>
              <a:t>/</a:t>
            </a:r>
            <a:r>
              <a:rPr lang="en-US" altLang="ja-JP" dirty="0" smtClean="0"/>
              <a:t>1496r5, “power</a:t>
            </a:r>
            <a:r>
              <a:rPr lang="en-US" altLang="ja-JP" dirty="0"/>
              <a:t>-save-calibration-</a:t>
            </a:r>
            <a:r>
              <a:rPr lang="en-US" altLang="ja-JP" dirty="0" smtClean="0"/>
              <a:t>scenario”</a:t>
            </a:r>
          </a:p>
          <a:p>
            <a:pPr>
              <a:buFont typeface="Arial"/>
              <a:buChar char="•"/>
            </a:pPr>
            <a:r>
              <a:rPr lang="en-US" dirty="0" smtClean="0"/>
              <a:t>14</a:t>
            </a:r>
            <a:r>
              <a:rPr lang="en-US" dirty="0"/>
              <a:t>/</a:t>
            </a:r>
            <a:r>
              <a:rPr lang="en-US" dirty="0" smtClean="0"/>
              <a:t>1210r1, “hew</a:t>
            </a:r>
            <a:r>
              <a:rPr lang="en-US" dirty="0"/>
              <a:t>-ppdu-format-for-supporting-mimo-</a:t>
            </a:r>
            <a:r>
              <a:rPr lang="en-US" dirty="0" err="1" smtClean="0"/>
              <a:t>ofdma</a:t>
            </a:r>
            <a:r>
              <a:rPr lang="en-US" dirty="0" smtClean="0"/>
              <a:t>”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7"/>
            <a:ext cx="2818210" cy="203052"/>
          </a:xfrm>
        </p:spPr>
        <p:txBody>
          <a:bodyPr/>
          <a:lstStyle/>
          <a:p>
            <a:r>
              <a:rPr lang="en-GB" dirty="0" smtClean="0"/>
              <a:t>Katsuo Yunoki, KDDI R&amp;D Laboratories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270892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3088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Assumption-1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DL-OFDMA Map IE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03648" y="2823319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Element ID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339752" y="2823319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Length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275856" y="2823319"/>
            <a:ext cx="129614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Map Info #1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572000" y="2823319"/>
            <a:ext cx="129614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Map Info #2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588224" y="2823319"/>
            <a:ext cx="129614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Map Info #N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40152" y="275131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….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5576" y="246327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Octets: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91680" y="2463279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27784" y="2463279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63888" y="2463279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variable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60032" y="2463279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variable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76256" y="2463279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variable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403648" y="3841884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Map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Control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2339752" y="3841884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Channel Identifier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275856" y="3841884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A</a:t>
            </a:r>
            <a:r>
              <a:rPr lang="en-US" altLang="ja-JP" sz="1400" dirty="0" smtClean="0">
                <a:solidFill>
                  <a:schemeClr val="tx1"/>
                </a:solidFill>
              </a:rPr>
              <a:t>ID #1</a:t>
            </a: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211960" y="3841884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A</a:t>
            </a:r>
            <a:r>
              <a:rPr lang="en-US" altLang="ja-JP" sz="1400" dirty="0" smtClean="0">
                <a:solidFill>
                  <a:schemeClr val="tx1"/>
                </a:solidFill>
              </a:rPr>
              <a:t>ID #2</a:t>
            </a: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5148064" y="3841884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A</a:t>
            </a:r>
            <a:r>
              <a:rPr lang="en-US" altLang="ja-JP" sz="1400" dirty="0" smtClean="0">
                <a:solidFill>
                  <a:schemeClr val="tx1"/>
                </a:solidFill>
              </a:rPr>
              <a:t>ID #3</a:t>
            </a: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6084168" y="3841884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A</a:t>
            </a:r>
            <a:r>
              <a:rPr lang="en-US" altLang="ja-JP" sz="1400" dirty="0" smtClean="0">
                <a:solidFill>
                  <a:schemeClr val="tx1"/>
                </a:solidFill>
              </a:rPr>
              <a:t>ID #4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020272" y="376987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….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7596336" y="3841884"/>
            <a:ext cx="93610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chemeClr val="tx1"/>
                </a:solidFill>
              </a:rPr>
              <a:t>A</a:t>
            </a:r>
            <a:r>
              <a:rPr lang="en-US" altLang="ja-JP" sz="1400" dirty="0" smtClean="0">
                <a:solidFill>
                  <a:schemeClr val="tx1"/>
                </a:solidFill>
              </a:rPr>
              <a:t>ID #n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5576" y="4398203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Octets: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91680" y="4398203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27784" y="4398203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63888" y="4398203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99992" y="4398203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436096" y="4398203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372200" y="4398203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84368" y="4398203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6" name="直線コネクタ 35"/>
          <p:cNvCxnSpPr/>
          <p:nvPr/>
        </p:nvCxnSpPr>
        <p:spPr bwMode="auto">
          <a:xfrm flipH="1">
            <a:off x="1403648" y="3356992"/>
            <a:ext cx="1872208" cy="484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4572000" y="3356992"/>
            <a:ext cx="3960440" cy="484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テキスト ボックス 39"/>
          <p:cNvSpPr txBox="1"/>
          <p:nvPr/>
        </p:nvSpPr>
        <p:spPr>
          <a:xfrm>
            <a:off x="179512" y="384188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Sub-IE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5536" y="289532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IE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99592" y="5415607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N=4 and n=4 were used for comparison.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9592" y="591966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 Sub-IE length </a:t>
            </a:r>
            <a:r>
              <a:rPr kumimoji="1" lang="en-US" altLang="ja-JP" dirty="0">
                <a:solidFill>
                  <a:srgbClr val="000000"/>
                </a:solidFill>
                <a:sym typeface="Wingdings"/>
              </a:rPr>
              <a:t>=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 10 octets.  IE length = 42 octets.</a:t>
            </a:r>
            <a:r>
              <a:rPr kumimoji="1" lang="en-US" altLang="ja-JP" dirty="0" smtClean="0">
                <a:solidFill>
                  <a:srgbClr val="000000"/>
                </a:solidFill>
              </a:rPr>
              <a:t>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339752" y="484999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Control flags: 4bits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No. of AID: 4bits (up to 16)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7" name="左中かっこ 46"/>
          <p:cNvSpPr/>
          <p:nvPr/>
        </p:nvSpPr>
        <p:spPr bwMode="auto">
          <a:xfrm>
            <a:off x="2267744" y="4849996"/>
            <a:ext cx="144016" cy="504056"/>
          </a:xfrm>
          <a:prstGeom prst="leftBrace">
            <a:avLst>
              <a:gd name="adj1" fmla="val 2597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カギ線コネクタ 48"/>
          <p:cNvCxnSpPr>
            <a:stCxn id="47" idx="1"/>
          </p:cNvCxnSpPr>
          <p:nvPr/>
        </p:nvCxnSpPr>
        <p:spPr bwMode="auto">
          <a:xfrm rot="10800000">
            <a:off x="2123728" y="4273932"/>
            <a:ext cx="144016" cy="82809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323528" y="170080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kumimoji="1" lang="en-US" altLang="ja-JP" sz="1800" i="1" dirty="0" smtClean="0">
                <a:solidFill>
                  <a:srgbClr val="000000"/>
                </a:solidFill>
              </a:rPr>
              <a:t>Note: This figure is just for assumption for performance comparisons.  It’s not for frame format proposal. </a:t>
            </a:r>
            <a:endParaRPr kumimoji="1" lang="ja-JP" altLang="en-US" sz="1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486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Assumption-2</a:t>
            </a:r>
            <a:br>
              <a:rPr lang="en-US" dirty="0" smtClean="0"/>
            </a:br>
            <a:r>
              <a:rPr lang="en-US" dirty="0" smtClean="0"/>
              <a:t>DL-OFDMA PPDU</a:t>
            </a:r>
            <a:endParaRPr lang="en-GB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755576" y="3212976"/>
            <a:ext cx="648072" cy="172819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1403648" y="3212976"/>
            <a:ext cx="648072" cy="172819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051720" y="3212976"/>
            <a:ext cx="648072" cy="172819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2699792" y="3212976"/>
            <a:ext cx="792088" cy="172819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SIG-A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491880" y="3212976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3491880" y="3645024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3491880" y="4077072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3491880" y="4509120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4139952" y="3212976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L</a:t>
            </a:r>
            <a:r>
              <a:rPr lang="en-US" altLang="ja-JP" sz="1400" dirty="0" smtClean="0">
                <a:solidFill>
                  <a:srgbClr val="000000"/>
                </a:solidFill>
              </a:rPr>
              <a:t>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4139952" y="3645024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L</a:t>
            </a:r>
            <a:r>
              <a:rPr lang="en-US" altLang="ja-JP" sz="1400" dirty="0" smtClean="0">
                <a:solidFill>
                  <a:srgbClr val="000000"/>
                </a:solidFill>
              </a:rPr>
              <a:t>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4139952" y="4077072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L</a:t>
            </a:r>
            <a:r>
              <a:rPr lang="en-US" altLang="ja-JP" sz="1400" dirty="0" smtClean="0">
                <a:solidFill>
                  <a:srgbClr val="000000"/>
                </a:solidFill>
              </a:rPr>
              <a:t>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139952" y="4509120"/>
            <a:ext cx="64807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L</a:t>
            </a:r>
            <a:r>
              <a:rPr lang="en-US" altLang="ja-JP" sz="1400" dirty="0" smtClean="0">
                <a:solidFill>
                  <a:srgbClr val="000000"/>
                </a:solidFill>
              </a:rPr>
              <a:t>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788024" y="3212976"/>
            <a:ext cx="720080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SIG-B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4788024" y="3645024"/>
            <a:ext cx="720080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SIG-B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4788024" y="4077072"/>
            <a:ext cx="720080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SIG-B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4788024" y="4509120"/>
            <a:ext cx="720080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SIG-B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5508104" y="3212976"/>
            <a:ext cx="280831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PSDU (AP to STA1, 2, 3 &amp; 4)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5508104" y="3645024"/>
            <a:ext cx="280831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PSDU (AP to STA5, </a:t>
            </a:r>
            <a:r>
              <a:rPr lang="en-US" altLang="ja-JP" sz="1400" dirty="0">
                <a:solidFill>
                  <a:srgbClr val="000000"/>
                </a:solidFill>
              </a:rPr>
              <a:t>6</a:t>
            </a:r>
            <a:r>
              <a:rPr lang="en-US" altLang="ja-JP" sz="1400" dirty="0" smtClean="0">
                <a:solidFill>
                  <a:srgbClr val="000000"/>
                </a:solidFill>
              </a:rPr>
              <a:t>, </a:t>
            </a:r>
            <a:r>
              <a:rPr lang="en-US" altLang="ja-JP" sz="1400" dirty="0">
                <a:solidFill>
                  <a:srgbClr val="000000"/>
                </a:solidFill>
              </a:rPr>
              <a:t>7</a:t>
            </a:r>
            <a:r>
              <a:rPr lang="en-US" altLang="ja-JP" sz="1400" dirty="0" smtClean="0">
                <a:solidFill>
                  <a:srgbClr val="000000"/>
                </a:solidFill>
              </a:rPr>
              <a:t> &amp; 8)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5508104" y="4077072"/>
            <a:ext cx="280831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PSDU (AP to STA9, 10, 11 &amp; 12)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5508104" y="4509120"/>
            <a:ext cx="2808312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PSDU (AP to STA13, 14, 15 &amp; 16)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7584" y="28529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475656" y="28529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123728" y="28529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843808" y="28529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563888" y="28529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211960" y="28529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932040" y="28529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23528" y="1846565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kumimoji="1" lang="en-US" altLang="ja-JP" sz="1800" i="1" dirty="0" smtClean="0">
                <a:solidFill>
                  <a:srgbClr val="000000"/>
                </a:solidFill>
              </a:rPr>
              <a:t>Note: This figure is just for assumption for performance comparisons.  It’s not for frame format proposal. </a:t>
            </a:r>
            <a:endParaRPr kumimoji="1" lang="ja-JP" altLang="en-US" sz="1800" i="1" dirty="0">
              <a:solidFill>
                <a:srgbClr val="00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732240" y="2617167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variable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259632" y="285293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+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907704" y="285293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+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555776" y="285293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+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275856" y="285293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+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995936" y="285293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+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644008" y="285293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+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292080" y="285293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= 40us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9" name="右中かっこ 38"/>
          <p:cNvSpPr/>
          <p:nvPr/>
        </p:nvSpPr>
        <p:spPr bwMode="auto">
          <a:xfrm rot="16200000">
            <a:off x="7020272" y="1844824"/>
            <a:ext cx="216024" cy="2376264"/>
          </a:xfrm>
          <a:prstGeom prst="rightBrace">
            <a:avLst>
              <a:gd name="adj1" fmla="val 2830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11560" y="5229200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PPDU length [us] = 40 + Data size (per a STA)  / Data rate (per 80MHzBW) / 16</a:t>
            </a:r>
          </a:p>
          <a:p>
            <a:endParaRPr kumimoji="1" lang="en-US" altLang="ja-JP" sz="1800" dirty="0">
              <a:solidFill>
                <a:srgbClr val="000000"/>
              </a:solidFill>
            </a:endParaRP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MIMO isn’t considered in this assumption.</a:t>
            </a:r>
          </a:p>
        </p:txBody>
      </p:sp>
    </p:spTree>
    <p:extLst>
      <p:ext uri="{BB962C8B-B14F-4D97-AF65-F5344CB8AC3E}">
        <p14:creationId xmlns:p14="http://schemas.microsoft.com/office/powerpoint/2010/main" val="20321423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Laboratories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“DL-</a:t>
            </a:r>
            <a:r>
              <a:rPr lang="en-US" altLang="ja-JP" dirty="0" smtClean="0"/>
              <a:t>OFDMA Map frame” to indicate a specific sub-channel (20MHz) for receiving destined data to each STA in OFDMA PPDU.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scheme will enable </a:t>
            </a:r>
            <a:r>
              <a:rPr lang="en-US" altLang="ja-JP" dirty="0" smtClean="0"/>
              <a:t>narrower band reception of DL-OFDMA PPDU.  It also may realize operation with lower energy consumption on </a:t>
            </a:r>
            <a:r>
              <a:rPr lang="en-US" altLang="ja-JP" dirty="0"/>
              <a:t>a</a:t>
            </a:r>
            <a:r>
              <a:rPr lang="en-US" altLang="ja-JP" dirty="0" smtClean="0"/>
              <a:t> STA side.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3" name="내용 개체 틀 2"/>
          <p:cNvSpPr txBox="1">
            <a:spLocks/>
          </p:cNvSpPr>
          <p:nvPr/>
        </p:nvSpPr>
        <p:spPr bwMode="auto">
          <a:xfrm>
            <a:off x="251520" y="5157192"/>
            <a:ext cx="856895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2000" kern="0" noProof="0" dirty="0" smtClean="0">
                <a:solidFill>
                  <a:srgbClr val="000000"/>
                </a:solidFill>
                <a:latin typeface="Times New Roman"/>
              </a:rPr>
              <a:t>Narrower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bandwidth reception in the same OFDMA </a:t>
            </a: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</a:rPr>
              <a:t>HEW PPDU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was proposed </a:t>
            </a: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</a:rPr>
              <a:t>as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possible </a:t>
            </a: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</a:rPr>
              <a:t>operating option.  </a:t>
            </a: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  <a:sym typeface="Wingdings"/>
              </a:rPr>
              <a:t> Lower energy consumption</a:t>
            </a: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44" name="제목 1"/>
          <p:cNvSpPr txBox="1">
            <a:spLocks/>
          </p:cNvSpPr>
          <p:nvPr/>
        </p:nvSpPr>
        <p:spPr bwMode="auto">
          <a:xfrm>
            <a:off x="685800" y="692696"/>
            <a:ext cx="77724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/>
              </a:rPr>
              <a:t>Figure</a:t>
            </a:r>
            <a:r>
              <a:rPr kumimoji="0" lang="en-US" altLang="ko-KR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doc. 14/1417r0 (Nov. 2014)</a:t>
            </a:r>
          </a:p>
        </p:txBody>
      </p:sp>
      <p:sp>
        <p:nvSpPr>
          <p:cNvPr id="45" name="직사각형 5"/>
          <p:cNvSpPr/>
          <p:nvPr/>
        </p:nvSpPr>
        <p:spPr bwMode="auto">
          <a:xfrm>
            <a:off x="2114639" y="4367808"/>
            <a:ext cx="1752600" cy="381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6" name="TextBox 6"/>
          <p:cNvSpPr txBox="1"/>
          <p:nvPr/>
        </p:nvSpPr>
        <p:spPr>
          <a:xfrm>
            <a:off x="2267040" y="4419808"/>
            <a:ext cx="1492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 to STA1 (5MHz)</a:t>
            </a:r>
            <a:endParaRPr kumimoji="0" lang="ko-KR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직사각형 9"/>
          <p:cNvSpPr/>
          <p:nvPr/>
        </p:nvSpPr>
        <p:spPr bwMode="auto">
          <a:xfrm>
            <a:off x="2114639" y="3986808"/>
            <a:ext cx="1752600" cy="381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8" name="TextBox 10"/>
          <p:cNvSpPr txBox="1"/>
          <p:nvPr/>
        </p:nvSpPr>
        <p:spPr>
          <a:xfrm>
            <a:off x="2267040" y="4038808"/>
            <a:ext cx="1492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 to STA2 (5MHz)</a:t>
            </a:r>
            <a:endParaRPr kumimoji="0" lang="ko-KR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직사각형 11"/>
          <p:cNvSpPr/>
          <p:nvPr/>
        </p:nvSpPr>
        <p:spPr bwMode="auto">
          <a:xfrm>
            <a:off x="2114639" y="3605808"/>
            <a:ext cx="1752600" cy="381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0" name="TextBox 12"/>
          <p:cNvSpPr txBox="1"/>
          <p:nvPr/>
        </p:nvSpPr>
        <p:spPr>
          <a:xfrm>
            <a:off x="2267040" y="3657808"/>
            <a:ext cx="1492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 to STA3 (5MHz)</a:t>
            </a:r>
            <a:endParaRPr kumimoji="0" lang="ko-KR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직사각형 14"/>
          <p:cNvSpPr/>
          <p:nvPr/>
        </p:nvSpPr>
        <p:spPr bwMode="auto">
          <a:xfrm>
            <a:off x="2114638" y="3224808"/>
            <a:ext cx="1752600" cy="381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2" name="TextBox 15"/>
          <p:cNvSpPr txBox="1"/>
          <p:nvPr/>
        </p:nvSpPr>
        <p:spPr>
          <a:xfrm>
            <a:off x="2267039" y="3276808"/>
            <a:ext cx="14926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 to STA4 (5MHz)</a:t>
            </a:r>
            <a:endParaRPr kumimoji="0" lang="ko-KR" alt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직사각형 16"/>
          <p:cNvSpPr/>
          <p:nvPr/>
        </p:nvSpPr>
        <p:spPr bwMode="auto">
          <a:xfrm>
            <a:off x="2114639" y="1700808"/>
            <a:ext cx="1752600" cy="1524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4" name="TextBox 17"/>
          <p:cNvSpPr txBox="1"/>
          <p:nvPr/>
        </p:nvSpPr>
        <p:spPr>
          <a:xfrm>
            <a:off x="2267040" y="2324308"/>
            <a:ext cx="156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 to STA5 (20MHz)</a:t>
            </a:r>
          </a:p>
        </p:txBody>
      </p:sp>
      <p:sp>
        <p:nvSpPr>
          <p:cNvPr id="55" name="직사각형 8"/>
          <p:cNvSpPr/>
          <p:nvPr/>
        </p:nvSpPr>
        <p:spPr bwMode="auto">
          <a:xfrm>
            <a:off x="2114639" y="1700808"/>
            <a:ext cx="1752600" cy="30480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6" name="직사각형 19"/>
          <p:cNvSpPr/>
          <p:nvPr/>
        </p:nvSpPr>
        <p:spPr bwMode="auto">
          <a:xfrm>
            <a:off x="20384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7" name="직사각형 20"/>
          <p:cNvSpPr/>
          <p:nvPr/>
        </p:nvSpPr>
        <p:spPr bwMode="auto">
          <a:xfrm>
            <a:off x="19622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8" name="직사각형 21"/>
          <p:cNvSpPr/>
          <p:nvPr/>
        </p:nvSpPr>
        <p:spPr bwMode="auto">
          <a:xfrm>
            <a:off x="18860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9" name="직사각형 22"/>
          <p:cNvSpPr/>
          <p:nvPr/>
        </p:nvSpPr>
        <p:spPr bwMode="auto">
          <a:xfrm>
            <a:off x="18098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0" name="직사각형 23"/>
          <p:cNvSpPr/>
          <p:nvPr/>
        </p:nvSpPr>
        <p:spPr bwMode="auto">
          <a:xfrm>
            <a:off x="17336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1" name="직사각형 24"/>
          <p:cNvSpPr/>
          <p:nvPr/>
        </p:nvSpPr>
        <p:spPr bwMode="auto">
          <a:xfrm>
            <a:off x="16574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" name="직사각형 25"/>
          <p:cNvSpPr/>
          <p:nvPr/>
        </p:nvSpPr>
        <p:spPr bwMode="auto">
          <a:xfrm>
            <a:off x="15812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3" name="직사각형 26"/>
          <p:cNvSpPr/>
          <p:nvPr/>
        </p:nvSpPr>
        <p:spPr bwMode="auto">
          <a:xfrm>
            <a:off x="15050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4" name="직사각형 27"/>
          <p:cNvSpPr/>
          <p:nvPr/>
        </p:nvSpPr>
        <p:spPr bwMode="auto">
          <a:xfrm>
            <a:off x="14288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5" name="직사각형 28"/>
          <p:cNvSpPr/>
          <p:nvPr/>
        </p:nvSpPr>
        <p:spPr bwMode="auto">
          <a:xfrm>
            <a:off x="1352639" y="3224808"/>
            <a:ext cx="45719" cy="1524000"/>
          </a:xfrm>
          <a:prstGeom prst="rect">
            <a:avLst/>
          </a:prstGeom>
          <a:solidFill>
            <a:srgbClr val="969696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6" name="직선 화살표 연결선 30"/>
          <p:cNvCxnSpPr/>
          <p:nvPr/>
        </p:nvCxnSpPr>
        <p:spPr bwMode="auto">
          <a:xfrm>
            <a:off x="666839" y="3986808"/>
            <a:ext cx="685800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67" name="TextBox 31"/>
          <p:cNvSpPr txBox="1"/>
          <p:nvPr/>
        </p:nvSpPr>
        <p:spPr>
          <a:xfrm>
            <a:off x="743039" y="3709809"/>
            <a:ext cx="561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AIFS</a:t>
            </a:r>
            <a:endParaRPr kumimoji="0" lang="ko-KR" altLang="en-US" sz="12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8" name="직선 화살표 연결선 33"/>
          <p:cNvCxnSpPr/>
          <p:nvPr/>
        </p:nvCxnSpPr>
        <p:spPr bwMode="auto">
          <a:xfrm>
            <a:off x="1445751" y="2462807"/>
            <a:ext cx="685800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69" name="TextBox 34"/>
          <p:cNvSpPr txBox="1"/>
          <p:nvPr/>
        </p:nvSpPr>
        <p:spPr>
          <a:xfrm>
            <a:off x="1521951" y="2185808"/>
            <a:ext cx="547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PIFS</a:t>
            </a:r>
            <a:endParaRPr kumimoji="0" lang="ko-KR" altLang="en-US" sz="12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0" name="직선 화살표 연결선 36"/>
          <p:cNvCxnSpPr/>
          <p:nvPr/>
        </p:nvCxnSpPr>
        <p:spPr bwMode="auto">
          <a:xfrm>
            <a:off x="4019639" y="1700808"/>
            <a:ext cx="0" cy="152400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직선 화살표 연결선 37"/>
          <p:cNvCxnSpPr/>
          <p:nvPr/>
        </p:nvCxnSpPr>
        <p:spPr bwMode="auto">
          <a:xfrm>
            <a:off x="4019639" y="3224808"/>
            <a:ext cx="0" cy="152400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38"/>
          <p:cNvSpPr txBox="1"/>
          <p:nvPr/>
        </p:nvSpPr>
        <p:spPr>
          <a:xfrm>
            <a:off x="4019639" y="3645024"/>
            <a:ext cx="156047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Primary 20MHz Channel</a:t>
            </a:r>
            <a:endParaRPr kumimoji="0" lang="ko-KR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3" name="TextBox 39"/>
          <p:cNvSpPr txBox="1"/>
          <p:nvPr/>
        </p:nvSpPr>
        <p:spPr>
          <a:xfrm>
            <a:off x="4019639" y="2185700"/>
            <a:ext cx="16324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Secondary 20MHz Channel</a:t>
            </a:r>
            <a:endParaRPr kumimoji="0" lang="ko-KR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TextBox 41"/>
          <p:cNvSpPr txBox="1"/>
          <p:nvPr/>
        </p:nvSpPr>
        <p:spPr>
          <a:xfrm>
            <a:off x="2190839" y="4748808"/>
            <a:ext cx="1629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OFDMA HEW PPDU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75" name="TextBox 42"/>
          <p:cNvSpPr txBox="1"/>
          <p:nvPr/>
        </p:nvSpPr>
        <p:spPr>
          <a:xfrm>
            <a:off x="3666811" y="4748808"/>
            <a:ext cx="4321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with TXVECTOR parameter CH_BANDWIDTH equal to CBW40</a:t>
            </a:r>
            <a:endParaRPr kumimoji="0" lang="ko-KR" altLang="en-US" sz="1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grpSp>
        <p:nvGrpSpPr>
          <p:cNvPr id="6" name="図形グループ 5"/>
          <p:cNvGrpSpPr/>
          <p:nvPr/>
        </p:nvGrpSpPr>
        <p:grpSpPr>
          <a:xfrm>
            <a:off x="5652313" y="1700808"/>
            <a:ext cx="2088039" cy="3048000"/>
            <a:chOff x="5772239" y="2492896"/>
            <a:chExt cx="2088039" cy="3048000"/>
          </a:xfrm>
        </p:grpSpPr>
        <p:sp>
          <p:nvSpPr>
            <p:cNvPr id="76" name="오른쪽 중괄호 46"/>
            <p:cNvSpPr/>
            <p:nvPr/>
          </p:nvSpPr>
          <p:spPr bwMode="auto">
            <a:xfrm>
              <a:off x="5772239" y="2492896"/>
              <a:ext cx="381000" cy="3048000"/>
            </a:xfrm>
            <a:prstGeom prst="rightBrace">
              <a:avLst>
                <a:gd name="adj1" fmla="val 25000"/>
                <a:gd name="adj2" fmla="val 25417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" name="TextBox 47"/>
            <p:cNvSpPr txBox="1"/>
            <p:nvPr/>
          </p:nvSpPr>
          <p:spPr>
            <a:xfrm>
              <a:off x="6171069" y="3026296"/>
              <a:ext cx="16892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Receive Bandwidth for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STA5</a:t>
              </a:r>
            </a:p>
          </p:txBody>
        </p:sp>
      </p:grpSp>
      <p:sp>
        <p:nvSpPr>
          <p:cNvPr id="80" name="내용 개체 틀 2"/>
          <p:cNvSpPr txBox="1">
            <a:spLocks/>
          </p:cNvSpPr>
          <p:nvPr/>
        </p:nvSpPr>
        <p:spPr bwMode="auto">
          <a:xfrm>
            <a:off x="251520" y="5859016"/>
            <a:ext cx="8712968" cy="59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ko-KR" sz="2000" kern="0" dirty="0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</a:rPr>
              <a:t>ndication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is required in advance to </a:t>
            </a: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</a:rPr>
              <a:t>select a specific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sub-channel to receive data destined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to </a:t>
            </a:r>
            <a:r>
              <a:rPr lang="en-US" altLang="ko-KR" sz="2000" kern="0" noProof="0" dirty="0" smtClean="0">
                <a:solidFill>
                  <a:srgbClr val="000000"/>
                </a:solidFill>
                <a:latin typeface="Times New Roman"/>
              </a:rPr>
              <a:t>each 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STA.  </a:t>
            </a: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  <a:sym typeface="Wingdings"/>
              </a:rPr>
              <a:t> Proposal of Map frame in the next slide.</a:t>
            </a: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5652120" y="1484784"/>
            <a:ext cx="2376264" cy="331236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오른쪽 중괄호 48"/>
          <p:cNvSpPr/>
          <p:nvPr/>
        </p:nvSpPr>
        <p:spPr bwMode="auto">
          <a:xfrm>
            <a:off x="6534239" y="3224808"/>
            <a:ext cx="381000" cy="1524000"/>
          </a:xfrm>
          <a:prstGeom prst="rightBrace">
            <a:avLst>
              <a:gd name="adj1" fmla="val 21666"/>
              <a:gd name="adj2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9" name="TextBox 49"/>
          <p:cNvSpPr txBox="1"/>
          <p:nvPr/>
        </p:nvSpPr>
        <p:spPr>
          <a:xfrm>
            <a:off x="6948264" y="3717032"/>
            <a:ext cx="1689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Receive Bandwidth for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STA1, 2, 3, 4</a:t>
            </a:r>
          </a:p>
        </p:txBody>
      </p:sp>
      <p:grpSp>
        <p:nvGrpSpPr>
          <p:cNvPr id="2" name="図形グループ 1"/>
          <p:cNvGrpSpPr/>
          <p:nvPr/>
        </p:nvGrpSpPr>
        <p:grpSpPr>
          <a:xfrm>
            <a:off x="6588224" y="1628800"/>
            <a:ext cx="2304256" cy="1524000"/>
            <a:chOff x="6588224" y="2420888"/>
            <a:chExt cx="2304256" cy="1524000"/>
          </a:xfrm>
        </p:grpSpPr>
        <p:sp>
          <p:nvSpPr>
            <p:cNvPr id="81" name="오른쪽 중괄호 48"/>
            <p:cNvSpPr/>
            <p:nvPr/>
          </p:nvSpPr>
          <p:spPr bwMode="auto">
            <a:xfrm>
              <a:off x="6588224" y="2420888"/>
              <a:ext cx="381000" cy="1524000"/>
            </a:xfrm>
            <a:prstGeom prst="rightBrace">
              <a:avLst>
                <a:gd name="adj1" fmla="val 28333"/>
                <a:gd name="adj2" fmla="val 23333"/>
              </a:avLst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2" name="TextBox 47"/>
            <p:cNvSpPr txBox="1"/>
            <p:nvPr/>
          </p:nvSpPr>
          <p:spPr>
            <a:xfrm>
              <a:off x="6953276" y="2492896"/>
              <a:ext cx="1939204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Receiving this bandwidth </a:t>
              </a:r>
              <a:r>
                <a:rPr lang="en-US" altLang="ko-KR" sz="1600" b="1" kern="0" dirty="0" smtClean="0">
                  <a:solidFill>
                    <a:srgbClr val="FF0000"/>
                  </a:solidFill>
                </a:rPr>
                <a:t>may be possible </a:t>
              </a:r>
              <a:r>
                <a:rPr kumimoji="0" lang="en-US" altLang="ko-KR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for STA5.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6487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DL-OFDMA Map frame</a:t>
            </a:r>
            <a:br>
              <a:rPr lang="en-GB" dirty="0" smtClean="0"/>
            </a:br>
            <a:r>
              <a:rPr lang="en-GB" dirty="0" smtClean="0"/>
              <a:t>(Concept)</a:t>
            </a:r>
            <a:endParaRPr lang="en-GB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39552" y="2060849"/>
            <a:ext cx="8064896" cy="3528391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sz="2000" dirty="0"/>
              <a:t>I</a:t>
            </a:r>
            <a:r>
              <a:rPr kumimoji="1" lang="en-US" altLang="ja-JP" sz="2000" dirty="0" smtClean="0"/>
              <a:t>ndicates pairs of a sub-channel and destined STAs (DL-OFDMA Mapping IE?) before sending OFDMA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PPDU.</a:t>
            </a:r>
            <a:endParaRPr kumimoji="1" lang="en-US" altLang="ja-JP" sz="2000" dirty="0" smtClean="0"/>
          </a:p>
          <a:p>
            <a:pPr>
              <a:buFont typeface="Arial"/>
              <a:buChar char="•"/>
            </a:pPr>
            <a:r>
              <a:rPr lang="en-US" altLang="ja-JP" sz="2000" dirty="0" smtClean="0"/>
              <a:t>Is sent in 20MHz bandwidth as broadcast frame primarily on the primary 20MHz channel.</a:t>
            </a:r>
          </a:p>
          <a:p>
            <a:pPr>
              <a:buFont typeface="Arial"/>
              <a:buChar char="•"/>
            </a:pPr>
            <a:r>
              <a:rPr kumimoji="1" lang="en-US" altLang="ja-JP" sz="2000" dirty="0" smtClean="0"/>
              <a:t>Is copied to other 20MHz channels to block media accesses by surrounding devices.</a:t>
            </a:r>
          </a:p>
          <a:p>
            <a:pPr>
              <a:buFont typeface="Arial"/>
              <a:buChar char="•"/>
            </a:pPr>
            <a:r>
              <a:rPr lang="en-US" altLang="ja-JP" sz="2000" dirty="0" smtClean="0"/>
              <a:t>Helps to let a STA sleep (micro sleep) during OFDMA PPDU when no data exists for that STA.</a:t>
            </a:r>
          </a:p>
          <a:p>
            <a:pPr>
              <a:buFont typeface="Arial"/>
              <a:buChar char="•"/>
            </a:pPr>
            <a:r>
              <a:rPr lang="en-US" altLang="ja-JP" sz="2000" dirty="0" smtClean="0"/>
              <a:t>May include indication of ACK procedure.  (channel based sequentially, sub-channel based in parallel or …)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580526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</a:rPr>
              <a:t>Example of Map frame is shown in Slide 12.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 bwMode="auto">
          <a:xfrm>
            <a:off x="2483768" y="2564904"/>
            <a:ext cx="504056" cy="2736304"/>
          </a:xfrm>
          <a:prstGeom prst="rect">
            <a:avLst/>
          </a:prstGeom>
          <a:pattFill prst="ltUpDiag">
            <a:fgClr>
              <a:schemeClr val="bg1">
                <a:lumMod val="50000"/>
              </a:schemeClr>
            </a:fgClr>
            <a:bgClr>
              <a:prstClr val="white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800" dirty="0" smtClean="0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ja-JP" dirty="0" smtClean="0"/>
              <a:t>Operation</a:t>
            </a:r>
            <a:r>
              <a:rPr kumimoji="1" lang="en-US" altLang="ja-JP" dirty="0" smtClean="0"/>
              <a:t> concept</a:t>
            </a:r>
            <a:r>
              <a:rPr lang="en-US" altLang="ja-JP" dirty="0"/>
              <a:t>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2051720" y="5281463"/>
            <a:ext cx="6336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2051720" y="4561383"/>
            <a:ext cx="6336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2051720" y="3841303"/>
            <a:ext cx="6336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2051720" y="3121223"/>
            <a:ext cx="6336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8388424" y="297720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88424" y="369728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88424" y="441736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388424" y="513744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563888" y="2545159"/>
            <a:ext cx="576064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Map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91680" y="2545159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Primary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20MHz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91680" y="3265239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Secondary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20MHz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91680" y="407707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3</a:t>
            </a:r>
            <a:r>
              <a:rPr kumimoji="1" lang="en-US" altLang="ja-JP" sz="1400" baseline="30000" dirty="0" smtClean="0">
                <a:solidFill>
                  <a:srgbClr val="000000"/>
                </a:solidFill>
              </a:rPr>
              <a:t>rd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20MHz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91680" y="4777407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4</a:t>
            </a:r>
            <a:r>
              <a:rPr kumimoji="1" lang="en-US" altLang="ja-JP" sz="1400" baseline="30000" dirty="0" smtClean="0">
                <a:solidFill>
                  <a:srgbClr val="000000"/>
                </a:solidFill>
              </a:rPr>
              <a:t>th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20MHz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563888" y="3259584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Copy</a:t>
            </a: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563888" y="3979664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Copy</a:t>
            </a: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8820472" y="188640"/>
            <a:ext cx="144016" cy="216024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563888" y="4699744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Copy</a:t>
            </a:r>
          </a:p>
        </p:txBody>
      </p:sp>
      <p:cxnSp>
        <p:nvCxnSpPr>
          <p:cNvPr id="31" name="直線矢印コネクタ 30"/>
          <p:cNvCxnSpPr/>
          <p:nvPr/>
        </p:nvCxnSpPr>
        <p:spPr bwMode="auto">
          <a:xfrm>
            <a:off x="2987824" y="2636912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843808" y="2113692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DIFS or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5" name="曲線コネクタ 34"/>
          <p:cNvCxnSpPr>
            <a:stCxn id="17" idx="1"/>
            <a:endCxn id="26" idx="1"/>
          </p:cNvCxnSpPr>
          <p:nvPr/>
        </p:nvCxnSpPr>
        <p:spPr bwMode="auto">
          <a:xfrm rot="10800000" flipV="1">
            <a:off x="3563888" y="2833190"/>
            <a:ext cx="12700" cy="714425"/>
          </a:xfrm>
          <a:prstGeom prst="curvedConnector3">
            <a:avLst>
              <a:gd name="adj1" fmla="val 102332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8" name="曲線コネクタ 37"/>
          <p:cNvCxnSpPr>
            <a:stCxn id="17" idx="1"/>
            <a:endCxn id="27" idx="1"/>
          </p:cNvCxnSpPr>
          <p:nvPr/>
        </p:nvCxnSpPr>
        <p:spPr bwMode="auto">
          <a:xfrm rot="10800000" flipV="1">
            <a:off x="3563888" y="2833190"/>
            <a:ext cx="12700" cy="1434505"/>
          </a:xfrm>
          <a:prstGeom prst="curvedConnector3">
            <a:avLst>
              <a:gd name="adj1" fmla="val 141166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0" name="曲線コネクタ 39"/>
          <p:cNvCxnSpPr>
            <a:stCxn id="17" idx="1"/>
            <a:endCxn id="29" idx="1"/>
          </p:cNvCxnSpPr>
          <p:nvPr/>
        </p:nvCxnSpPr>
        <p:spPr bwMode="auto">
          <a:xfrm rot="10800000" flipV="1">
            <a:off x="3563888" y="2833190"/>
            <a:ext cx="12700" cy="2154585"/>
          </a:xfrm>
          <a:prstGeom prst="curved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4139952" y="2636912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4067944" y="225712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4572000" y="2564904"/>
            <a:ext cx="1800200" cy="5506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Data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4572000" y="3284984"/>
            <a:ext cx="1800200" cy="5506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 smtClean="0">
                <a:solidFill>
                  <a:srgbClr val="000000"/>
                </a:solidFill>
              </a:rPr>
              <a:t>Data</a:t>
            </a:r>
            <a:endParaRPr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4572000" y="4005064"/>
            <a:ext cx="1800200" cy="5506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572000" y="4725144"/>
            <a:ext cx="1800200" cy="5506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矢印コネクタ 59"/>
          <p:cNvCxnSpPr>
            <a:stCxn id="17" idx="3"/>
            <a:endCxn id="51" idx="1"/>
          </p:cNvCxnSpPr>
          <p:nvPr/>
        </p:nvCxnSpPr>
        <p:spPr bwMode="auto">
          <a:xfrm>
            <a:off x="4139952" y="2833191"/>
            <a:ext cx="432048" cy="704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直線矢印コネクタ 60"/>
          <p:cNvCxnSpPr>
            <a:stCxn id="17" idx="3"/>
            <a:endCxn id="56" idx="1"/>
          </p:cNvCxnSpPr>
          <p:nvPr/>
        </p:nvCxnSpPr>
        <p:spPr bwMode="auto">
          <a:xfrm>
            <a:off x="4139952" y="2833191"/>
            <a:ext cx="432048" cy="72712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直線矢印コネクタ 63"/>
          <p:cNvCxnSpPr>
            <a:stCxn id="17" idx="3"/>
            <a:endCxn id="57" idx="1"/>
          </p:cNvCxnSpPr>
          <p:nvPr/>
        </p:nvCxnSpPr>
        <p:spPr bwMode="auto">
          <a:xfrm>
            <a:off x="4139952" y="2833191"/>
            <a:ext cx="432048" cy="144720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矢印コネクタ 66"/>
          <p:cNvCxnSpPr>
            <a:stCxn id="17" idx="3"/>
            <a:endCxn id="58" idx="1"/>
          </p:cNvCxnSpPr>
          <p:nvPr/>
        </p:nvCxnSpPr>
        <p:spPr bwMode="auto">
          <a:xfrm>
            <a:off x="4139952" y="2833191"/>
            <a:ext cx="432048" cy="216728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正方形/長方形 69"/>
          <p:cNvSpPr/>
          <p:nvPr/>
        </p:nvSpPr>
        <p:spPr bwMode="auto">
          <a:xfrm>
            <a:off x="3563888" y="5498068"/>
            <a:ext cx="57606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(20M)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51520" y="549806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Power state on a STA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4139952" y="5498068"/>
            <a:ext cx="432048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LI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4572000" y="5498068"/>
            <a:ext cx="1800200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(20M)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6372200" y="2637493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6" name="テキスト ボックス 75"/>
          <p:cNvSpPr txBox="1"/>
          <p:nvPr/>
        </p:nvSpPr>
        <p:spPr>
          <a:xfrm>
            <a:off x="6300192" y="225770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6804248" y="2545740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*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6804248" y="3265820"/>
            <a:ext cx="576064" cy="57606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*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6804248" y="3985900"/>
            <a:ext cx="576064" cy="5760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*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6804248" y="4705980"/>
            <a:ext cx="576064" cy="5760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*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6372200" y="5498068"/>
            <a:ext cx="432048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LI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6804248" y="5498068"/>
            <a:ext cx="576064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TX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3563888" y="5877272"/>
            <a:ext cx="57606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(20M)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4139952" y="5877272"/>
            <a:ext cx="3240360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Sleep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正方形/長方形 93"/>
          <p:cNvSpPr/>
          <p:nvPr/>
        </p:nvSpPr>
        <p:spPr bwMode="auto">
          <a:xfrm>
            <a:off x="2987824" y="5517232"/>
            <a:ext cx="576064" cy="268868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LI</a:t>
            </a:r>
          </a:p>
        </p:txBody>
      </p:sp>
      <p:sp>
        <p:nvSpPr>
          <p:cNvPr id="95" name="正方形/長方形 94"/>
          <p:cNvSpPr/>
          <p:nvPr/>
        </p:nvSpPr>
        <p:spPr bwMode="auto">
          <a:xfrm>
            <a:off x="2987824" y="5877272"/>
            <a:ext cx="576064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LI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691680" y="549806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With data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91680" y="5857527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No data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67544" y="1383159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A STA receives DL-OFDMA Map frame on the primary 20MHz and designates which 20MHz channel has data destined to that STA in the following 80MHz OFDMA PPDU.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51520" y="36357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Frame flow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12360" y="5661248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TX: Transmit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RX: Receive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LI: Listen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52320" y="1988840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* It should be considered how to respond ACK in other contributions. 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324528" y="1916832"/>
            <a:ext cx="2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So normal ACK was considered here.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9396536" y="3861048"/>
            <a:ext cx="2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Colors indicate power state on a STA.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8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正方形/長方形 53"/>
          <p:cNvSpPr/>
          <p:nvPr/>
        </p:nvSpPr>
        <p:spPr bwMode="auto">
          <a:xfrm>
            <a:off x="2483768" y="3789040"/>
            <a:ext cx="432048" cy="1512168"/>
          </a:xfrm>
          <a:prstGeom prst="rect">
            <a:avLst/>
          </a:prstGeom>
          <a:pattFill prst="ltUpDiag">
            <a:fgClr>
              <a:schemeClr val="bg1">
                <a:lumMod val="50000"/>
              </a:schemeClr>
            </a:fgClr>
            <a:bgClr>
              <a:prstClr val="white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800" dirty="0" smtClean="0">
              <a:solidFill>
                <a:srgbClr val="00000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2483768" y="2386980"/>
            <a:ext cx="2952328" cy="1440160"/>
          </a:xfrm>
          <a:prstGeom prst="rect">
            <a:avLst/>
          </a:prstGeom>
          <a:pattFill prst="ltUpDiag">
            <a:fgClr>
              <a:schemeClr val="bg1">
                <a:lumMod val="50000"/>
              </a:schemeClr>
            </a:fgClr>
            <a:bgClr>
              <a:prstClr val="white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Busy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Busy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ja-JP" dirty="0" smtClean="0"/>
              <a:t>Operation</a:t>
            </a:r>
            <a:r>
              <a:rPr kumimoji="1" lang="en-US" altLang="ja-JP" dirty="0" smtClean="0"/>
              <a:t> concept</a:t>
            </a:r>
            <a:r>
              <a:rPr lang="en-US" altLang="ja-JP" dirty="0"/>
              <a:t>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2051720" y="5281463"/>
            <a:ext cx="62646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2051720" y="4561383"/>
            <a:ext cx="62646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2051720" y="3841303"/>
            <a:ext cx="62646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2051720" y="3121223"/>
            <a:ext cx="62646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8460432" y="297720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60432" y="369728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460432" y="441736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60432" y="513744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491880" y="3979664"/>
            <a:ext cx="576064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Map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75656" y="2545159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Primary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20MHz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75656" y="3265239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Secondary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20MHz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75656" y="398531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Secondary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40MHz-1/2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75656" y="470539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Secondary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40MHz-2/2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1" name="直線矢印コネクタ 30"/>
          <p:cNvCxnSpPr/>
          <p:nvPr/>
        </p:nvCxnSpPr>
        <p:spPr bwMode="auto">
          <a:xfrm>
            <a:off x="2915816" y="4149080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4067944" y="4149080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3995936" y="376929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4499992" y="4005064"/>
            <a:ext cx="1800200" cy="5506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499992" y="4725144"/>
            <a:ext cx="1800200" cy="5506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3491880" y="5498068"/>
            <a:ext cx="57606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(80M)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51520" y="549806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Power state on a STA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4067944" y="5498068"/>
            <a:ext cx="432048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LI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4499992" y="5498068"/>
            <a:ext cx="1800200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(20M)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6732240" y="3985900"/>
            <a:ext cx="576064" cy="57606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*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6732240" y="4705980"/>
            <a:ext cx="576064" cy="57606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0000"/>
                </a:solidFill>
              </a:rPr>
              <a:t>*</a:t>
            </a:r>
            <a:endParaRPr lang="en-US" altLang="ja-JP" sz="1400" dirty="0" smtClean="0">
              <a:solidFill>
                <a:srgbClr val="000000"/>
              </a:solidFill>
            </a:endParaRP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6300192" y="5498068"/>
            <a:ext cx="432048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LI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6732240" y="5498068"/>
            <a:ext cx="576064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TX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3491880" y="5877272"/>
            <a:ext cx="57606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(80M)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4067944" y="5877272"/>
            <a:ext cx="3240360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Sleep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正方形/長方形 93"/>
          <p:cNvSpPr/>
          <p:nvPr/>
        </p:nvSpPr>
        <p:spPr bwMode="auto">
          <a:xfrm>
            <a:off x="2915816" y="5517232"/>
            <a:ext cx="576064" cy="268868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LI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(80M)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5" name="正方形/長方形 94"/>
          <p:cNvSpPr/>
          <p:nvPr/>
        </p:nvSpPr>
        <p:spPr bwMode="auto">
          <a:xfrm>
            <a:off x="2915816" y="5877272"/>
            <a:ext cx="576064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LI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(80M)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691680" y="549806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With data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91680" y="5857527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No data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67544" y="1383159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When a STA receives DL-OFDMA Map frame across all operating channels (e.g. 80MHz), flexible channel usage may be possible.  AP can transmit data even when the primary 20MHz is occupied. 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51520" y="36357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Frame flow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59" name="直線矢印コネクタ 58"/>
          <p:cNvCxnSpPr/>
          <p:nvPr/>
        </p:nvCxnSpPr>
        <p:spPr bwMode="auto">
          <a:xfrm>
            <a:off x="6300192" y="4149080"/>
            <a:ext cx="4320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2" name="テキスト ボックス 61"/>
          <p:cNvSpPr txBox="1"/>
          <p:nvPr/>
        </p:nvSpPr>
        <p:spPr>
          <a:xfrm>
            <a:off x="6228184" y="3769295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3491880" y="4699744"/>
            <a:ext cx="576064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Map</a:t>
            </a:r>
          </a:p>
        </p:txBody>
      </p:sp>
      <p:cxnSp>
        <p:nvCxnSpPr>
          <p:cNvPr id="65" name="直線矢印コネクタ 64"/>
          <p:cNvCxnSpPr>
            <a:stCxn id="17" idx="3"/>
            <a:endCxn id="57" idx="1"/>
          </p:cNvCxnSpPr>
          <p:nvPr/>
        </p:nvCxnSpPr>
        <p:spPr bwMode="auto">
          <a:xfrm>
            <a:off x="4067944" y="4267696"/>
            <a:ext cx="432048" cy="127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直線矢印コネクタ 65"/>
          <p:cNvCxnSpPr>
            <a:stCxn id="17" idx="3"/>
            <a:endCxn id="58" idx="1"/>
          </p:cNvCxnSpPr>
          <p:nvPr/>
        </p:nvCxnSpPr>
        <p:spPr bwMode="auto">
          <a:xfrm>
            <a:off x="4067944" y="4267696"/>
            <a:ext cx="432048" cy="73278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直線矢印コネクタ 67"/>
          <p:cNvCxnSpPr>
            <a:stCxn id="63" idx="3"/>
            <a:endCxn id="58" idx="1"/>
          </p:cNvCxnSpPr>
          <p:nvPr/>
        </p:nvCxnSpPr>
        <p:spPr bwMode="auto">
          <a:xfrm>
            <a:off x="4067944" y="4987776"/>
            <a:ext cx="432048" cy="127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直線矢印コネクタ 71"/>
          <p:cNvCxnSpPr>
            <a:stCxn id="63" idx="3"/>
            <a:endCxn id="57" idx="1"/>
          </p:cNvCxnSpPr>
          <p:nvPr/>
        </p:nvCxnSpPr>
        <p:spPr bwMode="auto">
          <a:xfrm flipV="1">
            <a:off x="4067944" y="4280396"/>
            <a:ext cx="432048" cy="70738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771800" y="369786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DIFS or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AIFS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12360" y="5661248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TX: Transmit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RX: Receive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LI: Listen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300192" y="2113692"/>
            <a:ext cx="28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* It should be considered how to respond ACK in other contributions. 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3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Throughput Comparison</a:t>
            </a:r>
            <a:endParaRPr lang="en-GB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67544" y="1628801"/>
            <a:ext cx="3816424" cy="1008111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TP by DL-OFDMA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16 STAs in 80MHzBW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64288" y="105273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kumimoji="1" lang="en-US" altLang="ja-JP" sz="1400" dirty="0" smtClean="0">
                <a:solidFill>
                  <a:srgbClr val="000000"/>
                </a:solidFill>
              </a:rPr>
              <a:t>* Detailed assumptions are in Slide 12 and 13.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942494"/>
              </p:ext>
            </p:extLst>
          </p:nvPr>
        </p:nvGraphicFramePr>
        <p:xfrm>
          <a:off x="467544" y="2492896"/>
          <a:ext cx="4248472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7504" y="3429000"/>
            <a:ext cx="400110" cy="23042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Throughput per STA (Mbps)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31640" y="6165304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Data size per PPDU per STA (Byte)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995414"/>
              </p:ext>
            </p:extLst>
          </p:nvPr>
        </p:nvGraphicFramePr>
        <p:xfrm>
          <a:off x="4716016" y="2492896"/>
          <a:ext cx="4176464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436096" y="6165304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Data size per PPDU per STA (Byte)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 bwMode="auto">
          <a:xfrm>
            <a:off x="1547664" y="4077072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2483768" y="3861048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直線矢印コネクタ 16"/>
          <p:cNvCxnSpPr/>
          <p:nvPr/>
        </p:nvCxnSpPr>
        <p:spPr bwMode="auto">
          <a:xfrm>
            <a:off x="3491880" y="3789040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直線矢印コネクタ 17"/>
          <p:cNvCxnSpPr/>
          <p:nvPr/>
        </p:nvCxnSpPr>
        <p:spPr bwMode="auto">
          <a:xfrm>
            <a:off x="6084168" y="4293096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直線矢印コネクタ 18"/>
          <p:cNvCxnSpPr/>
          <p:nvPr/>
        </p:nvCxnSpPr>
        <p:spPr bwMode="auto">
          <a:xfrm>
            <a:off x="7020272" y="3861048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直線矢印コネクタ 19"/>
          <p:cNvCxnSpPr/>
          <p:nvPr/>
        </p:nvCxnSpPr>
        <p:spPr bwMode="auto">
          <a:xfrm>
            <a:off x="7956376" y="3573016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4427984" y="162880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1613" indent="-201613">
              <a:buFont typeface="Arial"/>
              <a:buChar char="•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Performance degradations were observed because of the Map overhead.                            </a:t>
            </a:r>
            <a:r>
              <a:rPr kumimoji="1" lang="en-US" altLang="ja-JP" sz="1800" dirty="0" smtClean="0">
                <a:solidFill>
                  <a:srgbClr val="000000"/>
                </a:solidFill>
                <a:sym typeface="Wingdings"/>
              </a:rPr>
              <a:t> Optimization is required.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75856" y="357301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degradation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26974" y="3501008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degradation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324528" y="1916832"/>
            <a:ext cx="2988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It’s just mathematical comparison.  So media accesses by other BSSs wasn’t considered here.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0254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4776" y="6501063"/>
            <a:ext cx="2541578" cy="168297"/>
          </a:xfrm>
        </p:spPr>
        <p:txBody>
          <a:bodyPr/>
          <a:lstStyle/>
          <a:p>
            <a:r>
              <a:rPr lang="en-GB" smtClean="0"/>
              <a:t>Katsuo Yunoki, KDDI R&amp;D Laboratories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/>
              <a:t>Energy Consumption on STA</a:t>
            </a:r>
            <a:br>
              <a:rPr lang="en-US" sz="2400" dirty="0" smtClean="0"/>
            </a:br>
            <a:r>
              <a:rPr lang="en-US" sz="2400" dirty="0" smtClean="0"/>
              <a:t>(for one round)</a:t>
            </a:r>
            <a:endParaRPr lang="en-GB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134076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With Map frame (50% data existence)</a:t>
            </a:r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755576" y="2214156"/>
            <a:ext cx="44644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755576" y="2646204"/>
            <a:ext cx="44644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>
            <a:off x="755576" y="3078252"/>
            <a:ext cx="44644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755576" y="3510300"/>
            <a:ext cx="44644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正方形/長方形 10"/>
          <p:cNvSpPr/>
          <p:nvPr/>
        </p:nvSpPr>
        <p:spPr bwMode="auto">
          <a:xfrm>
            <a:off x="1043608" y="1854116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043608" y="2286164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043608" y="2718212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043608" y="3150260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619672" y="1854116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619672" y="2286164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619672" y="2718212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1619672" y="3150260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2411760" y="1854116"/>
            <a:ext cx="360040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3131840" y="1854116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3131840" y="2286164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3131840" y="2718212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131840" y="3150260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707904" y="1854116"/>
            <a:ext cx="57606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707904" y="2286164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3707904" y="2718212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707904" y="3150260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4499992" y="1854116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2411760" y="2286164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2411760" y="2718212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2411760" y="3150260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4499992" y="2286164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4499992" y="2718212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499992" y="3150260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67544" y="393305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Without Map frame (50% data existence)</a:t>
            </a:r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827584" y="4797152"/>
            <a:ext cx="33843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>
            <a:off x="827584" y="5229200"/>
            <a:ext cx="33843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>
            <a:off x="827584" y="5661248"/>
            <a:ext cx="33843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直線矢印コネクタ 51"/>
          <p:cNvCxnSpPr/>
          <p:nvPr/>
        </p:nvCxnSpPr>
        <p:spPr bwMode="auto">
          <a:xfrm>
            <a:off x="827584" y="6093296"/>
            <a:ext cx="33843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正方形/長方形 56"/>
          <p:cNvSpPr/>
          <p:nvPr/>
        </p:nvSpPr>
        <p:spPr bwMode="auto">
          <a:xfrm>
            <a:off x="1043608" y="4437112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1043608" y="4869160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1043608" y="5301208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1043608" y="5733256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1835696" y="4437112"/>
            <a:ext cx="360040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2555776" y="4437112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2555776" y="4869160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2555776" y="5301208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2555776" y="5733256"/>
            <a:ext cx="576064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Data</a:t>
            </a: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3347864" y="4437112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1835696" y="4869160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1835696" y="5301208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1835696" y="5733256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3347864" y="4869160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3347864" y="5301208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3347864" y="5733256"/>
            <a:ext cx="36004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755576" y="3645024"/>
            <a:ext cx="288032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LI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07504" y="348184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Power state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1043608" y="3645024"/>
            <a:ext cx="360040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RX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1403648" y="3645024"/>
            <a:ext cx="216024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LI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1619672" y="3645024"/>
            <a:ext cx="57606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RX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2195736" y="3645024"/>
            <a:ext cx="216024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LI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2411760" y="3645024"/>
            <a:ext cx="36004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rgbClr val="000000"/>
                </a:solidFill>
              </a:rPr>
              <a:t>T</a:t>
            </a:r>
            <a:r>
              <a:rPr lang="en-US" altLang="ja-JP" sz="1200" dirty="0" smtClean="0">
                <a:solidFill>
                  <a:srgbClr val="000000"/>
                </a:solidFill>
              </a:rPr>
              <a:t>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2771800" y="3645024"/>
            <a:ext cx="360040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LI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3131840" y="3645024"/>
            <a:ext cx="360040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RX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3491880" y="3645024"/>
            <a:ext cx="1368152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Sleep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755576" y="6237312"/>
            <a:ext cx="288032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LI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正方形/長方形 87"/>
          <p:cNvSpPr/>
          <p:nvPr/>
        </p:nvSpPr>
        <p:spPr bwMode="auto">
          <a:xfrm>
            <a:off x="1043608" y="6237312"/>
            <a:ext cx="57606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RX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正方形/長方形 88"/>
          <p:cNvSpPr/>
          <p:nvPr/>
        </p:nvSpPr>
        <p:spPr bwMode="auto">
          <a:xfrm>
            <a:off x="1619672" y="6237312"/>
            <a:ext cx="216024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LI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1835696" y="6237312"/>
            <a:ext cx="360040" cy="2880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rgbClr val="000000"/>
                </a:solidFill>
              </a:rPr>
              <a:t>T</a:t>
            </a:r>
            <a:r>
              <a:rPr lang="en-US" altLang="ja-JP" sz="1200" dirty="0" smtClean="0">
                <a:solidFill>
                  <a:srgbClr val="000000"/>
                </a:solidFill>
              </a:rPr>
              <a:t>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正方形/長方形 90"/>
          <p:cNvSpPr/>
          <p:nvPr/>
        </p:nvSpPr>
        <p:spPr bwMode="auto">
          <a:xfrm>
            <a:off x="2195736" y="6237312"/>
            <a:ext cx="360040" cy="288032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LI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2555776" y="6237312"/>
            <a:ext cx="57606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RX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92"/>
          <p:cNvSpPr/>
          <p:nvPr/>
        </p:nvSpPr>
        <p:spPr bwMode="auto">
          <a:xfrm>
            <a:off x="3131840" y="6237312"/>
            <a:ext cx="576064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Sleep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07504" y="602128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Power state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123" name="テキスト ボックス 5122"/>
          <p:cNvSpPr txBox="1"/>
          <p:nvPr/>
        </p:nvSpPr>
        <p:spPr>
          <a:xfrm>
            <a:off x="5652120" y="134076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&lt;Assumption&gt; ref : 14/1496r5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aphicFrame>
        <p:nvGraphicFramePr>
          <p:cNvPr id="5124" name="表 5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413347"/>
              </p:ext>
            </p:extLst>
          </p:nvPr>
        </p:nvGraphicFramePr>
        <p:xfrm>
          <a:off x="5724128" y="2121025"/>
          <a:ext cx="3168351" cy="1523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117"/>
                <a:gridCol w="1056117"/>
                <a:gridCol w="1056117"/>
              </a:tblGrid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Power</a:t>
                      </a:r>
                      <a:r>
                        <a:rPr kumimoji="1" lang="en-US" altLang="ja-JP" sz="1400" baseline="0" dirty="0" smtClean="0"/>
                        <a:t> </a:t>
                      </a:r>
                      <a:r>
                        <a:rPr kumimoji="1" lang="en-US" altLang="ja-JP" sz="1400" dirty="0" smtClean="0"/>
                        <a:t>state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20MHzBW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80MHzBW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TX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280mA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- - -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RX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100mA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400mA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LI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50mA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200mA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Sleep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0.003mA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- - -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" name="表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691678"/>
              </p:ext>
            </p:extLst>
          </p:nvPr>
        </p:nvGraphicFramePr>
        <p:xfrm>
          <a:off x="4716015" y="4174730"/>
          <a:ext cx="4392489" cy="210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2821"/>
                <a:gridCol w="747417"/>
                <a:gridCol w="747417"/>
                <a:gridCol w="747417"/>
                <a:gridCol w="747417"/>
              </a:tblGrid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Data size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100B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1000B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MCS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MCS0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MCS8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MCS0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MCS8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With</a:t>
                      </a:r>
                      <a:r>
                        <a:rPr kumimoji="1" lang="en-US" altLang="ja-JP" sz="1600" baseline="0" dirty="0" smtClean="0"/>
                        <a:t> Map </a:t>
                      </a:r>
                      <a:r>
                        <a:rPr kumimoji="1" lang="en-US" altLang="ja-JP" sz="1400" baseline="0" dirty="0" smtClean="0"/>
                        <a:t>(pri20M only)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91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52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481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84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With</a:t>
                      </a:r>
                      <a:r>
                        <a:rPr kumimoji="1" lang="en-US" altLang="ja-JP" sz="1600" baseline="0" dirty="0" smtClean="0"/>
                        <a:t> Map</a:t>
                      </a:r>
                    </a:p>
                    <a:p>
                      <a:pPr algn="ctr"/>
                      <a:r>
                        <a:rPr kumimoji="1" lang="en-US" altLang="ja-JP" sz="1400" baseline="0" dirty="0" smtClean="0"/>
                        <a:t>(Across 80MHz)</a:t>
                      </a:r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179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569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172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281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Without</a:t>
                      </a:r>
                      <a:r>
                        <a:rPr kumimoji="1" lang="en-US" altLang="ja-JP" sz="1600" baseline="0" dirty="0" smtClean="0"/>
                        <a:t> Map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487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170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3606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429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" name="テキスト ボックス 5124"/>
          <p:cNvSpPr txBox="1"/>
          <p:nvPr/>
        </p:nvSpPr>
        <p:spPr>
          <a:xfrm>
            <a:off x="5724128" y="170080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Table: Power Model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126" name="テキスト ボックス 5125"/>
          <p:cNvSpPr txBox="1"/>
          <p:nvPr/>
        </p:nvSpPr>
        <p:spPr>
          <a:xfrm>
            <a:off x="7668344" y="3886698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Unit: micro J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127" name="テキスト ボックス 5126"/>
          <p:cNvSpPr txBox="1"/>
          <p:nvPr/>
        </p:nvSpPr>
        <p:spPr>
          <a:xfrm>
            <a:off x="5292080" y="374268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Energy Consumption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128" name="テキスト ボックス 5127"/>
          <p:cNvSpPr txBox="1"/>
          <p:nvPr/>
        </p:nvSpPr>
        <p:spPr>
          <a:xfrm>
            <a:off x="4572000" y="6309320"/>
            <a:ext cx="4608512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We may have big gain by using Map frame!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32040" y="1916832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923928" y="450912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9252520" y="5949280"/>
            <a:ext cx="298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Less chance to sleep and wider RX bandwidth in case of without Map.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060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53337"/>
            <a:ext cx="2962226" cy="203052"/>
          </a:xfrm>
        </p:spPr>
        <p:txBody>
          <a:bodyPr/>
          <a:lstStyle/>
          <a:p>
            <a:r>
              <a:rPr lang="en-GB" dirty="0" smtClean="0"/>
              <a:t>Katsuo Yunoki, KDDI R&amp;D Laboratories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72579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628800"/>
            <a:ext cx="8928992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DL-OFDMA Map frame is proposed for efficient reception of DL-OFDMA PPDU</a:t>
            </a:r>
            <a:r>
              <a:rPr lang="en-US" altLang="ja-JP" dirty="0" smtClean="0"/>
              <a:t>.</a:t>
            </a:r>
            <a:r>
              <a:rPr lang="en-US" dirty="0" smtClean="0"/>
              <a:t>  It will realize: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400" dirty="0" smtClean="0"/>
              <a:t>Narrower bandwidth reception,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400" dirty="0" smtClean="0"/>
              <a:t>Lower energy consumption and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400" dirty="0" smtClean="0"/>
              <a:t>Flexible channel utilization without the primary 20MHz (maybe)</a:t>
            </a:r>
          </a:p>
          <a:p>
            <a:pPr>
              <a:buFont typeface="Arial"/>
              <a:buChar char="•"/>
            </a:pPr>
            <a:r>
              <a:rPr lang="en-US" dirty="0" smtClean="0"/>
              <a:t>Related discussions are required for: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400" dirty="0" smtClean="0"/>
              <a:t>Data mapping to realize partial reception of OFDMA PPDU</a:t>
            </a:r>
            <a:endParaRPr lang="en-US" sz="2400" dirty="0"/>
          </a:p>
          <a:p>
            <a:pPr marL="800100" lvl="1" indent="-342900">
              <a:buFont typeface="Wingdings" charset="2"/>
              <a:buChar char="ü"/>
            </a:pPr>
            <a:r>
              <a:rPr lang="en-US" sz="2400" dirty="0" smtClean="0"/>
              <a:t>Map frame contents for better efficiency,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400" dirty="0" smtClean="0"/>
              <a:t>Media access method (Carrier sense),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400" dirty="0" smtClean="0"/>
              <a:t>And so on.</a:t>
            </a:r>
          </a:p>
          <a:p>
            <a:pPr marL="800100" lvl="1" indent="-342900">
              <a:buFont typeface="Wingdings" charset="2"/>
              <a:buChar char="ü"/>
            </a:pPr>
            <a:endParaRPr lang="en-US" sz="2400" dirty="0" smtClean="0"/>
          </a:p>
          <a:p>
            <a:pPr marL="800100" lvl="1" indent="-342900">
              <a:buFont typeface="Wingdings" charset="2"/>
              <a:buChar char="ü"/>
            </a:pPr>
            <a:endParaRPr lang="en-US" sz="2400" dirty="0" smtClean="0"/>
          </a:p>
          <a:p>
            <a:pPr marL="800100" lvl="1" indent="-342900">
              <a:buFont typeface="Wingdings" charset="2"/>
              <a:buChar char="ü"/>
            </a:pPr>
            <a:endParaRPr lang="en-US" sz="2400" b="1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1519</TotalTime>
  <Words>1634</Words>
  <Application>Microsoft Macintosh PowerPoint</Application>
  <PresentationFormat>画面に合わせる (4:3)</PresentationFormat>
  <Paragraphs>445</Paragraphs>
  <Slides>13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802.11_テンプレート</vt:lpstr>
      <vt:lpstr>文書</vt:lpstr>
      <vt:lpstr>DL-OFDMA Map Frame</vt:lpstr>
      <vt:lpstr>Abstract</vt:lpstr>
      <vt:lpstr>PowerPoint プレゼンテーション</vt:lpstr>
      <vt:lpstr>DL-OFDMA Map frame (Concept)</vt:lpstr>
      <vt:lpstr>Operation concept (1)</vt:lpstr>
      <vt:lpstr>Operation concept (2)</vt:lpstr>
      <vt:lpstr>Throughput Comparison</vt:lpstr>
      <vt:lpstr>Energy Consumption on STA (for one round)</vt:lpstr>
      <vt:lpstr>Summary</vt:lpstr>
      <vt:lpstr>References</vt:lpstr>
      <vt:lpstr>Backup</vt:lpstr>
      <vt:lpstr>Assumption-1 DL-OFDMA Map IE</vt:lpstr>
      <vt:lpstr>Assumption-2 DL-OFDMA PPDU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OFDMA Map Frame</dc:title>
  <dc:subject/>
  <dc:creator>Katsuo Yunoki</dc:creator>
  <cp:keywords/>
  <dc:description/>
  <cp:lastModifiedBy>柚木 克夫</cp:lastModifiedBy>
  <cp:revision>144</cp:revision>
  <cp:lastPrinted>2014-12-02T02:37:26Z</cp:lastPrinted>
  <dcterms:created xsi:type="dcterms:W3CDTF">2010-02-15T12:38:41Z</dcterms:created>
  <dcterms:modified xsi:type="dcterms:W3CDTF">2015-01-09T03:48:15Z</dcterms:modified>
  <cp:category/>
</cp:coreProperties>
</file>