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notesSlides/notesSlide7.xml" ContentType="application/vnd.openxmlformats-officedocument.presentationml.notesSl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theme/themeOverride20.xml" ContentType="application/vnd.openxmlformats-officedocument.themeOverride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ppt/charts/chart22.xml" ContentType="application/vnd.openxmlformats-officedocument.drawingml.chart+xml"/>
  <Override PartName="/ppt/theme/themeOverride2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>
        <p:scale>
          <a:sx n="81" d="100"/>
          <a:sy n="81" d="100"/>
        </p:scale>
        <p:origin x="-11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hahwaiz%20UPC\Dropbox\HEW\Sims\Simulation%20Results%20excel%20files\HEW%20Resultsa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hahwaiz%20UPC\Dropbox\HEW\Sims\Simulation%20Results%20excel%20files\Hybrid%20sceario(%25%20of%20DSC%20cells)%20overview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hahwaiz%20UPC\Dropbox\HEW\Sims\Simulation%20Results%20excel%20files\Hybrid%20sceario(%25%20of%20DSC%20cells)%20overview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hahwaiz%20UPC\Dropbox\HEW\Sims\Simulation%20Results%20excel%20files\Hybrid%20sceario(%25%20of%20DSC%20cells)%20overview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hahwaiz%20UPC\Dropbox\HEW\Sims\Simulation%20Results%20excel%20files\Hybrid%20sceario(%25%20of%20DSC%20cells)%20overview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hahwaiz%20UPC\Dropbox\HEW\Sims\Simulation%20Results%20excel%20files\Hybrid%20sceario%20overview.xlsx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hahwaiz%20UPC\Dropbox\HEW\Sims\Simulation%20Results%20excel%20files\Hybrid%20sceario%20overview.xlsx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hahwaiz%20UPC\Dropbox\HEW\Sims\Simulation%20Results%20excel%20files\Hybrid%20sceario%20overview.xlsx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hahwaiz%20UPC\Dropbox\HEW\Sims\Simulation%20Results%20excel%20files\Hybrid%20sceario%20overview.xlsx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hahwaiz%20UPC\Dropbox\HEW\Sims\Simulation%20Results%20excel%20files\Hybrid%20sceario%20overview.xlsx" TargetMode="External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hahwaiz%20UPC\Dropbox\HEW\Sims\Simulation%20Results%20excel%20files\Cornercase%20overview.xlsx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hahwaiz%20UPC\Dropbox\HEW\Sims\Simulation%20Results%20excel%20files\HEW%20Resultsa.xlsx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hahwaiz%20UPC\Dropbox\HEW\Sims\Simulation%20Results%20excel%20files\Cornercase%20overview.xlsx" TargetMode="External"/><Relationship Id="rId1" Type="http://schemas.openxmlformats.org/officeDocument/2006/relationships/themeOverride" Target="../theme/themeOverride20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hahwaiz%20UPC\Dropbox\HEW\Sims\Simulation%20Results%20excel%20files\Cornercase%20overview.xlsx" TargetMode="External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hahwaiz%20UPC\Dropbox\HEW\Sims\Simulation%20Results%20excel%20files\Cornercase%20overview.xlsx" TargetMode="External"/><Relationship Id="rId1" Type="http://schemas.openxmlformats.org/officeDocument/2006/relationships/themeOverride" Target="../theme/themeOverride2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hahwaiz%20UPC\Dropbox\HEW\Sims\Simulation%20Results%20excel%20files\HEW%20Resultsa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hahwaiz%20UPC\Dropbox\HEW\Sims\Simulation%20Results%20excel%20files\HEW%20Resultsa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hahwaiz%20UPC\Dropbox\HEW\Sims\Simulation%20Results%20excel%20files\80211n%20Results_edu_1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hahwaiz%20UPC\Dropbox\HEW\Sims\Simulation%20Results%20excel%20files\80211n%20Results_edu_1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hahwaiz%20UPC\Dropbox\HEW\Sims\Simulation%20Results%20excel%20files\80211n%20Results_edu_1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hahwaiz%20UPC\Dropbox\HEW\Sims\Simulation%20Results%20excel%20files\80211n%20Results_edu_1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hahwaiz%20UPC\Dropbox\HEW\Sims\Simulation%20Results%20excel%20files\Hybrid%20sceario(%25%20of%20DSC%20cells)%20overview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09138888888889"/>
          <c:y val="5.5297008547008628E-2"/>
          <c:w val="0.86853080808080863"/>
          <c:h val="0.79335299145299043"/>
        </c:manualLayout>
      </c:layout>
      <c:barChart>
        <c:barDir val="col"/>
        <c:grouping val="clustered"/>
        <c:varyColors val="0"/>
        <c:ser>
          <c:idx val="0"/>
          <c:order val="0"/>
          <c:tx>
            <c:v>RSSIDEC=4</c:v>
          </c:tx>
          <c:spPr>
            <a:solidFill>
              <a:schemeClr val="tx1"/>
            </a:solidFill>
          </c:spPr>
          <c:invertIfNegative val="0"/>
          <c:cat>
            <c:numRef>
              <c:f>Hoja1!$A$11:$A$15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</c:numCache>
            </c:numRef>
          </c:cat>
          <c:val>
            <c:numRef>
              <c:f>Hoja1!$B$3:$B$7</c:f>
              <c:numCache>
                <c:formatCode>General</c:formatCode>
                <c:ptCount val="5"/>
                <c:pt idx="0">
                  <c:v>12.076269785299999</c:v>
                </c:pt>
                <c:pt idx="1">
                  <c:v>10.2152896418</c:v>
                </c:pt>
                <c:pt idx="2">
                  <c:v>9.7462718856999881</c:v>
                </c:pt>
                <c:pt idx="3">
                  <c:v>11.614460447500001</c:v>
                </c:pt>
                <c:pt idx="4">
                  <c:v>10.6053267941</c:v>
                </c:pt>
              </c:numCache>
            </c:numRef>
          </c:val>
        </c:ser>
        <c:ser>
          <c:idx val="1"/>
          <c:order val="1"/>
          <c:tx>
            <c:v>RSSIDEC=5</c:v>
          </c:tx>
          <c:spPr>
            <a:solidFill>
              <a:schemeClr val="accent1"/>
            </a:solidFill>
          </c:spPr>
          <c:invertIfNegative val="0"/>
          <c:cat>
            <c:numRef>
              <c:f>Hoja1!$A$11:$A$15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</c:numCache>
            </c:numRef>
          </c:cat>
          <c:val>
            <c:numRef>
              <c:f>Hoja1!$C$3:$C$7</c:f>
              <c:numCache>
                <c:formatCode>General</c:formatCode>
                <c:ptCount val="5"/>
                <c:pt idx="0">
                  <c:v>12.533580915500011</c:v>
                </c:pt>
                <c:pt idx="1">
                  <c:v>11.956180736000011</c:v>
                </c:pt>
                <c:pt idx="2">
                  <c:v>10.434924182199998</c:v>
                </c:pt>
                <c:pt idx="3">
                  <c:v>9.617873153899998</c:v>
                </c:pt>
                <c:pt idx="4">
                  <c:v>10.788830065699999</c:v>
                </c:pt>
              </c:numCache>
            </c:numRef>
          </c:val>
        </c:ser>
        <c:ser>
          <c:idx val="2"/>
          <c:order val="2"/>
          <c:tx>
            <c:v>RSSIDEC=6</c:v>
          </c:tx>
          <c:invertIfNegative val="0"/>
          <c:cat>
            <c:numRef>
              <c:f>Hoja1!$A$11:$A$15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</c:numCache>
            </c:numRef>
          </c:cat>
          <c:val>
            <c:numRef>
              <c:f>Hoja1!$D$3:$D$7</c:f>
              <c:numCache>
                <c:formatCode>General</c:formatCode>
                <c:ptCount val="5"/>
                <c:pt idx="0">
                  <c:v>9.5063564178000028</c:v>
                </c:pt>
                <c:pt idx="1">
                  <c:v>13.084642796500004</c:v>
                </c:pt>
                <c:pt idx="2">
                  <c:v>9.8743487625999986</c:v>
                </c:pt>
                <c:pt idx="3">
                  <c:v>11.503371030299999</c:v>
                </c:pt>
                <c:pt idx="4">
                  <c:v>10.206338446199998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375232"/>
        <c:axId val="81377152"/>
      </c:barChart>
      <c:catAx>
        <c:axId val="813752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algn="ctr" rtl="0">
                  <a:def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Margin</a:t>
                </a:r>
              </a:p>
            </c:rich>
          </c:tx>
          <c:layout>
            <c:manualLayout>
              <c:xMode val="edge"/>
              <c:yMode val="edge"/>
              <c:x val="0.46254747474747482"/>
              <c:y val="0.908820512820513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 algn="ctr">
              <a:defRPr lang="en-US" sz="1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1377152"/>
        <c:crosses val="autoZero"/>
        <c:auto val="1"/>
        <c:lblAlgn val="ctr"/>
        <c:lblOffset val="100"/>
        <c:noMultiLvlLbl val="0"/>
      </c:catAx>
      <c:valAx>
        <c:axId val="81377152"/>
        <c:scaling>
          <c:orientation val="minMax"/>
          <c:max val="16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 algn="ctr" rtl="0">
                  <a:def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% Increase in throughput</a:t>
                </a:r>
              </a:p>
            </c:rich>
          </c:tx>
          <c:layout>
            <c:manualLayout>
              <c:xMode val="edge"/>
              <c:yMode val="edge"/>
              <c:x val="4.5229797979797976E-3"/>
              <c:y val="9.2864529914530064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 algn="ctr">
              <a:defRPr lang="en-US" sz="1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13752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646666666666658"/>
          <c:y val="3.3875213675213685E-2"/>
          <c:w val="0.25789318181818183"/>
          <c:h val="0.21565577030143956"/>
        </c:manualLayout>
      </c:layout>
      <c:overlay val="0"/>
      <c:txPr>
        <a:bodyPr/>
        <a:lstStyle/>
        <a:p>
          <a:pPr>
            <a:defRPr lang="en-US" sz="10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553535353535388"/>
          <c:y val="3.1207264957264964E-2"/>
          <c:w val="0.82390909090909181"/>
          <c:h val="0.78660811965811972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Fairness!$H$10:$H$15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(Fairness!$B$28,Fairness!$B$58,Fairness!$B$87,Fairness!$B$116,Fairness!$B$145,Fairness!$B$174)</c:f>
              <c:numCache>
                <c:formatCode>General</c:formatCode>
                <c:ptCount val="6"/>
                <c:pt idx="0">
                  <c:v>0.67126994646250082</c:v>
                </c:pt>
                <c:pt idx="1">
                  <c:v>0.67002510893750045</c:v>
                </c:pt>
                <c:pt idx="2">
                  <c:v>0.68260122977499993</c:v>
                </c:pt>
                <c:pt idx="3">
                  <c:v>0.70015365274166652</c:v>
                </c:pt>
                <c:pt idx="4">
                  <c:v>0.70810729603750044</c:v>
                </c:pt>
                <c:pt idx="5">
                  <c:v>0.71672265799166668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906880"/>
        <c:axId val="125203968"/>
      </c:barChart>
      <c:catAx>
        <c:axId val="1249068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algn="ctr" rtl="0">
                  <a:defRPr lang="en-CA" sz="1200" b="1" i="0" u="none" strike="noStrike" kern="1200" baseline="0">
                    <a:solidFill>
                      <a:sysClr val="windowText" lastClr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r>
                  <a:rPr lang="en-CA" sz="1200" b="1" i="0" u="none" strike="noStrike" kern="1200" baseline="0">
                    <a:solidFill>
                      <a:sysClr val="windowText" lastClr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% of DSC cells</a:t>
                </a:r>
              </a:p>
            </c:rich>
          </c:tx>
          <c:layout>
            <c:manualLayout>
              <c:xMode val="edge"/>
              <c:yMode val="edge"/>
              <c:x val="0.37822331583552082"/>
              <c:y val="0.9222222222222222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25203968"/>
        <c:crosses val="autoZero"/>
        <c:auto val="1"/>
        <c:lblAlgn val="ctr"/>
        <c:lblOffset val="100"/>
        <c:noMultiLvlLbl val="0"/>
      </c:catAx>
      <c:valAx>
        <c:axId val="12520396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CA" sz="1200">
                    <a:latin typeface="Times New Roman" pitchFamily="18" charset="0"/>
                    <a:cs typeface="Times New Roman" pitchFamily="18" charset="0"/>
                  </a:rPr>
                  <a:t>Average</a:t>
                </a:r>
                <a:r>
                  <a:rPr lang="en-CA" sz="1200" baseline="0">
                    <a:latin typeface="Times New Roman" pitchFamily="18" charset="0"/>
                    <a:cs typeface="Times New Roman" pitchFamily="18" charset="0"/>
                  </a:rPr>
                  <a:t> fairness</a:t>
                </a:r>
                <a:endParaRPr lang="en-CA" sz="120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2.7777777777777874E-3"/>
              <c:y val="0.2002449693788277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2490688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5363188976377953"/>
          <c:y val="8.3333333333333343E-2"/>
          <c:w val="0.83087510936132991"/>
          <c:h val="0.76784703995334014"/>
        </c:manualLayout>
      </c:layout>
      <c:barChart>
        <c:barDir val="col"/>
        <c:grouping val="clustered"/>
        <c:varyColors val="0"/>
        <c:ser>
          <c:idx val="0"/>
          <c:order val="0"/>
          <c:tx>
            <c:v>All cells</c:v>
          </c:tx>
          <c:invertIfNegative val="0"/>
          <c:cat>
            <c:numRef>
              <c:f>FER!$F$3:$F$8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(FER!$D$28,FER!$D$58,FER!$D$87,FER!$D$116,FER!$D$145,FER!$D$174)</c:f>
              <c:numCache>
                <c:formatCode>General</c:formatCode>
                <c:ptCount val="6"/>
                <c:pt idx="0">
                  <c:v>0.28928217043333326</c:v>
                </c:pt>
                <c:pt idx="1">
                  <c:v>0.30158748499583377</c:v>
                </c:pt>
                <c:pt idx="2">
                  <c:v>0.31044093983333337</c:v>
                </c:pt>
                <c:pt idx="3">
                  <c:v>0.31603866182916729</c:v>
                </c:pt>
                <c:pt idx="4">
                  <c:v>0.33277957530833358</c:v>
                </c:pt>
                <c:pt idx="5">
                  <c:v>0.34841524307500032</c:v>
                </c:pt>
              </c:numCache>
            </c:numRef>
          </c:val>
        </c:ser>
        <c:ser>
          <c:idx val="1"/>
          <c:order val="1"/>
          <c:tx>
            <c:v>DSC cells</c:v>
          </c:tx>
          <c:invertIfNegative val="0"/>
          <c:cat>
            <c:numRef>
              <c:f>FER!$F$3:$F$8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(FER!$B$28,FER!$B$58,FER!$B$87,FER!$B$116,FER!$B$145,FER!$B$174)</c:f>
              <c:numCache>
                <c:formatCode>General</c:formatCode>
                <c:ptCount val="6"/>
                <c:pt idx="0">
                  <c:v>0</c:v>
                </c:pt>
                <c:pt idx="1">
                  <c:v>0.32424262436666701</c:v>
                </c:pt>
                <c:pt idx="2">
                  <c:v>0.33292807437916749</c:v>
                </c:pt>
                <c:pt idx="3">
                  <c:v>0.32892161567500061</c:v>
                </c:pt>
                <c:pt idx="4">
                  <c:v>0.34047828523333368</c:v>
                </c:pt>
                <c:pt idx="5">
                  <c:v>0.34841524307500032</c:v>
                </c:pt>
              </c:numCache>
            </c:numRef>
          </c:val>
        </c:ser>
        <c:ser>
          <c:idx val="2"/>
          <c:order val="2"/>
          <c:tx>
            <c:v>non-DSC cells</c:v>
          </c:tx>
          <c:invertIfNegative val="0"/>
          <c:cat>
            <c:numRef>
              <c:f>FER!$F$3:$F$8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(FER!$C$28,FER!$C$58,FER!$C$87,FER!$C$116,FER!$C$145,FER!$C$174)</c:f>
              <c:numCache>
                <c:formatCode>General</c:formatCode>
                <c:ptCount val="6"/>
                <c:pt idx="0">
                  <c:v>0.28928217043333326</c:v>
                </c:pt>
                <c:pt idx="1">
                  <c:v>0.29592370015000047</c:v>
                </c:pt>
                <c:pt idx="2">
                  <c:v>0.29544951678750031</c:v>
                </c:pt>
                <c:pt idx="3">
                  <c:v>0.29671423104166694</c:v>
                </c:pt>
                <c:pt idx="4">
                  <c:v>0.30198473555833338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514880"/>
        <c:axId val="125516800"/>
      </c:barChart>
      <c:catAx>
        <c:axId val="1255148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CA"/>
                  <a:t>%</a:t>
                </a:r>
                <a:r>
                  <a:rPr lang="en-CA" baseline="0"/>
                  <a:t> of  DSC cells</a:t>
                </a:r>
                <a:endParaRPr lang="en-CA"/>
              </a:p>
            </c:rich>
          </c:tx>
          <c:layout>
            <c:manualLayout>
              <c:xMode val="edge"/>
              <c:yMode val="edge"/>
              <c:x val="0.42905656565656614"/>
              <c:y val="0.9174769230769221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25516800"/>
        <c:crosses val="autoZero"/>
        <c:auto val="1"/>
        <c:lblAlgn val="ctr"/>
        <c:lblOffset val="100"/>
        <c:noMultiLvlLbl val="0"/>
      </c:catAx>
      <c:valAx>
        <c:axId val="125516800"/>
        <c:scaling>
          <c:orientation val="minMax"/>
          <c:max val="0.4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CA" sz="1200">
                    <a:latin typeface="Times New Roman" pitchFamily="18" charset="0"/>
                    <a:cs typeface="Times New Roman" pitchFamily="18" charset="0"/>
                  </a:rPr>
                  <a:t>Average</a:t>
                </a:r>
                <a:r>
                  <a:rPr lang="en-CA" sz="1200" baseline="0">
                    <a:latin typeface="Times New Roman" pitchFamily="18" charset="0"/>
                    <a:cs typeface="Times New Roman" pitchFamily="18" charset="0"/>
                  </a:rPr>
                  <a:t> FER</a:t>
                </a:r>
                <a:endParaRPr lang="en-CA" sz="120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8.3333333333333367E-3"/>
              <c:y val="0.2525575969670458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255148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728156565656554"/>
          <c:y val="3.9495299145299152E-2"/>
          <c:w val="0.23170833333333363"/>
          <c:h val="0.20565299145299173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445833333333334"/>
          <c:y val="3.2439696148549607E-2"/>
          <c:w val="0.8562992424242426"/>
          <c:h val="0.79667229354537783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'Hidden and exposed nodes'!$H$3:$H$7</c:f>
              <c:numCache>
                <c:formatCode>General</c:formatCode>
                <c:ptCount val="5"/>
                <c:pt idx="0">
                  <c:v>20</c:v>
                </c:pt>
                <c:pt idx="1">
                  <c:v>40</c:v>
                </c:pt>
                <c:pt idx="2">
                  <c:v>60</c:v>
                </c:pt>
                <c:pt idx="3">
                  <c:v>80</c:v>
                </c:pt>
                <c:pt idx="4">
                  <c:v>100</c:v>
                </c:pt>
              </c:numCache>
            </c:numRef>
          </c:cat>
          <c:val>
            <c:numRef>
              <c:f>('Hidden and exposed nodes'!$C$62,'Hidden and exposed nodes'!$C$93,'Hidden and exposed nodes'!$C$124,'Hidden and exposed nodes'!$C$155,'Hidden and exposed nodes'!$C$186)</c:f>
              <c:numCache>
                <c:formatCode>General</c:formatCode>
                <c:ptCount val="5"/>
                <c:pt idx="0">
                  <c:v>4.4898918664786125</c:v>
                </c:pt>
                <c:pt idx="1">
                  <c:v>21.037037037037027</c:v>
                </c:pt>
                <c:pt idx="2">
                  <c:v>61.235647895024606</c:v>
                </c:pt>
                <c:pt idx="3">
                  <c:v>89.670050761421194</c:v>
                </c:pt>
                <c:pt idx="4">
                  <c:v>158.29469345698095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732736"/>
        <c:axId val="125739008"/>
      </c:barChart>
      <c:catAx>
        <c:axId val="1257327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algn="ctr" rtl="0">
                  <a:defRPr lang="en-CA" sz="1200" b="1" i="0" u="none" strike="noStrike" kern="1200" baseline="0">
                    <a:solidFill>
                      <a:sysClr val="windowText" lastClr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r>
                  <a:rPr lang="en-CA" sz="1200" b="1" i="0" u="none" strike="noStrike" kern="1200" baseline="0">
                    <a:solidFill>
                      <a:sysClr val="windowText" lastClr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% of DSC cells</a:t>
                </a:r>
              </a:p>
            </c:rich>
          </c:tx>
          <c:layout>
            <c:manualLayout>
              <c:xMode val="edge"/>
              <c:yMode val="edge"/>
              <c:x val="0.38585631313131358"/>
              <c:y val="0.9088205128205136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25739008"/>
        <c:crosses val="autoZero"/>
        <c:auto val="1"/>
        <c:lblAlgn val="ctr"/>
        <c:lblOffset val="100"/>
        <c:noMultiLvlLbl val="0"/>
      </c:catAx>
      <c:valAx>
        <c:axId val="12573900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CA" sz="1100">
                    <a:latin typeface="Times New Roman" pitchFamily="18" charset="0"/>
                    <a:cs typeface="Times New Roman" pitchFamily="18" charset="0"/>
                  </a:rPr>
                  <a:t>%</a:t>
                </a:r>
                <a:r>
                  <a:rPr lang="en-CA" sz="1100" baseline="0">
                    <a:latin typeface="Times New Roman" pitchFamily="18" charset="0"/>
                    <a:cs typeface="Times New Roman" pitchFamily="18" charset="0"/>
                  </a:rPr>
                  <a:t> increase in hidden nodes</a:t>
                </a:r>
                <a:endParaRPr lang="en-CA" sz="110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"/>
              <c:y val="6.1201190529074675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2573273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483712121212121"/>
          <c:y val="3.7634148448976078E-2"/>
          <c:w val="0.87554166666666677"/>
          <c:h val="0.7955888706471960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'Hidden and exposed nodes'!$H$3:$H$7</c:f>
              <c:numCache>
                <c:formatCode>General</c:formatCode>
                <c:ptCount val="5"/>
                <c:pt idx="0">
                  <c:v>20</c:v>
                </c:pt>
                <c:pt idx="1">
                  <c:v>40</c:v>
                </c:pt>
                <c:pt idx="2">
                  <c:v>60</c:v>
                </c:pt>
                <c:pt idx="3">
                  <c:v>80</c:v>
                </c:pt>
                <c:pt idx="4">
                  <c:v>100</c:v>
                </c:pt>
              </c:numCache>
            </c:numRef>
          </c:cat>
          <c:val>
            <c:numRef>
              <c:f>('Hidden and exposed nodes'!$E$62,'Hidden and exposed nodes'!$E$93,'Hidden and exposed nodes'!$E$124,'Hidden and exposed nodes'!$E$155,'Hidden and exposed nodes'!$E$186)</c:f>
              <c:numCache>
                <c:formatCode>General</c:formatCode>
                <c:ptCount val="5"/>
                <c:pt idx="0">
                  <c:v>33.381924198250687</c:v>
                </c:pt>
                <c:pt idx="1">
                  <c:v>65.316901408450633</c:v>
                </c:pt>
                <c:pt idx="2">
                  <c:v>85.139860139860119</c:v>
                </c:pt>
                <c:pt idx="3">
                  <c:v>96.399345335515548</c:v>
                </c:pt>
                <c:pt idx="4">
                  <c:v>99.828178694157984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750656"/>
        <c:axId val="125847040"/>
      </c:barChart>
      <c:catAx>
        <c:axId val="1257506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algn="ctr" rtl="0">
                  <a:defRPr lang="en-CA" sz="1200" b="1" i="0" u="none" strike="noStrike" kern="1200" baseline="0">
                    <a:solidFill>
                      <a:sysClr val="windowText" lastClr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r>
                  <a:rPr lang="en-CA" sz="1200" b="1" i="0" u="none" strike="noStrike" kern="1200" baseline="0">
                    <a:solidFill>
                      <a:sysClr val="windowText" lastClr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% of DSC cells</a:t>
                </a:r>
              </a:p>
            </c:rich>
          </c:tx>
          <c:layout>
            <c:manualLayout>
              <c:xMode val="edge"/>
              <c:yMode val="edge"/>
              <c:x val="0.38585631313131374"/>
              <c:y val="0.908820512820513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25847040"/>
        <c:crosses val="autoZero"/>
        <c:auto val="1"/>
        <c:lblAlgn val="ctr"/>
        <c:lblOffset val="100"/>
        <c:noMultiLvlLbl val="0"/>
      </c:catAx>
      <c:valAx>
        <c:axId val="12584704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CA" sz="1100">
                    <a:latin typeface="Times New Roman" pitchFamily="18" charset="0"/>
                    <a:cs typeface="Times New Roman" pitchFamily="18" charset="0"/>
                  </a:rPr>
                  <a:t>%</a:t>
                </a:r>
                <a:r>
                  <a:rPr lang="en-CA" sz="1100" baseline="0">
                    <a:latin typeface="Times New Roman" pitchFamily="18" charset="0"/>
                    <a:cs typeface="Times New Roman" pitchFamily="18" charset="0"/>
                  </a:rPr>
                  <a:t> decrease in exposed nodes</a:t>
                </a:r>
                <a:endParaRPr lang="en-CA" sz="110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"/>
              <c:y val="6.0117946945476647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2575065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546919191919199"/>
          <c:y val="3.3120512820512822E-2"/>
          <c:w val="0.82925303030303066"/>
          <c:h val="0.7923811965811967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Fairness!$H$17:$H$22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(Fairness!$B$27;Fairness!$B$55;Fairness!$B$83;Fairness!$B$111;Fairness!$B$139;Fairness!$B$167)</c:f>
              <c:numCache>
                <c:formatCode>General</c:formatCode>
                <c:ptCount val="6"/>
                <c:pt idx="0">
                  <c:v>0.67126994646250016</c:v>
                </c:pt>
                <c:pt idx="1">
                  <c:v>0.56701557114583345</c:v>
                </c:pt>
                <c:pt idx="2">
                  <c:v>0.5998228854416664</c:v>
                </c:pt>
                <c:pt idx="3">
                  <c:v>0.65742116576666665</c:v>
                </c:pt>
                <c:pt idx="4">
                  <c:v>0.69077346876250001</c:v>
                </c:pt>
                <c:pt idx="5">
                  <c:v>0.71672265799166668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881344"/>
        <c:axId val="132322432"/>
      </c:barChart>
      <c:catAx>
        <c:axId val="1258813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algn="ctr" rtl="0">
                  <a:defRPr lang="en-CA" sz="1200" b="1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r>
                  <a:rPr lang="en-CA" sz="1200" b="1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% of nodes using DSC per cell</a:t>
                </a:r>
              </a:p>
            </c:rich>
          </c:tx>
          <c:layout>
            <c:manualLayout>
              <c:xMode val="edge"/>
              <c:yMode val="edge"/>
              <c:x val="0.27605505050505053"/>
              <c:y val="0.90882051282051313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2322432"/>
        <c:crosses val="autoZero"/>
        <c:auto val="1"/>
        <c:lblAlgn val="ctr"/>
        <c:lblOffset val="100"/>
        <c:noMultiLvlLbl val="0"/>
      </c:catAx>
      <c:valAx>
        <c:axId val="132322432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/>
              <a:lstStyle/>
              <a:p>
                <a:pPr algn="ctr" rtl="0">
                  <a:defRPr lang="en-CA" sz="1200" b="1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r>
                  <a:rPr lang="en-CA" sz="1200" b="1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Average fairness</a:t>
                </a:r>
              </a:p>
            </c:rich>
          </c:tx>
          <c:layout>
            <c:manualLayout>
              <c:xMode val="edge"/>
              <c:yMode val="edge"/>
              <c:x val="9.6212121212121138E-3"/>
              <c:y val="0.1423534188034188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2588134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213282828282828"/>
          <c:y val="3.1207264957264964E-2"/>
          <c:w val="0.8716719696969697"/>
          <c:h val="0.79564316239316235"/>
        </c:manualLayout>
      </c:layout>
      <c:barChart>
        <c:barDir val="col"/>
        <c:grouping val="clustered"/>
        <c:varyColors val="0"/>
        <c:ser>
          <c:idx val="2"/>
          <c:order val="0"/>
          <c:tx>
            <c:v>All nodes</c:v>
          </c:tx>
          <c:invertIfNegative val="0"/>
          <c:cat>
            <c:numRef>
              <c:f>'Avg Throughput'!$R$20:$R$25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'Avg Throughput'!$C$2:$C$7</c:f>
              <c:numCache>
                <c:formatCode>General</c:formatCode>
                <c:ptCount val="6"/>
                <c:pt idx="0">
                  <c:v>2.6708321398624997</c:v>
                </c:pt>
                <c:pt idx="1">
                  <c:v>2.8454261814416695</c:v>
                </c:pt>
                <c:pt idx="2">
                  <c:v>2.8531045649000002</c:v>
                </c:pt>
                <c:pt idx="3">
                  <c:v>3.0035434434083301</c:v>
                </c:pt>
                <c:pt idx="4">
                  <c:v>3.0471998005083303</c:v>
                </c:pt>
                <c:pt idx="5">
                  <c:v>2.8719217501041698</c:v>
                </c:pt>
              </c:numCache>
            </c:numRef>
          </c:val>
        </c:ser>
        <c:ser>
          <c:idx val="0"/>
          <c:order val="1"/>
          <c:tx>
            <c:v>DSC nodes</c:v>
          </c:tx>
          <c:spPr>
            <a:solidFill>
              <a:srgbClr val="4F81BD"/>
            </a:solidFill>
            <a:ln>
              <a:noFill/>
            </a:ln>
          </c:spPr>
          <c:invertIfNegative val="0"/>
          <c:cat>
            <c:numRef>
              <c:f>'Avg Throughput'!$R$20:$R$25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'Avg Throughput'!$D$2:$D$7</c:f>
              <c:numCache>
                <c:formatCode>General</c:formatCode>
                <c:ptCount val="6"/>
                <c:pt idx="0">
                  <c:v>0</c:v>
                </c:pt>
                <c:pt idx="1">
                  <c:v>5.1197583602791701</c:v>
                </c:pt>
                <c:pt idx="2">
                  <c:v>4.2244694576374995</c:v>
                </c:pt>
                <c:pt idx="3">
                  <c:v>3.7177798103125004</c:v>
                </c:pt>
                <c:pt idx="4">
                  <c:v>3.3531773368083302</c:v>
                </c:pt>
                <c:pt idx="5">
                  <c:v>2.8719217501041698</c:v>
                </c:pt>
              </c:numCache>
            </c:numRef>
          </c:val>
        </c:ser>
        <c:ser>
          <c:idx val="1"/>
          <c:order val="2"/>
          <c:tx>
            <c:v>Non-DSC nodes</c:v>
          </c:tx>
          <c:invertIfNegative val="0"/>
          <c:cat>
            <c:numRef>
              <c:f>'Avg Throughput'!$R$20:$R$25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'Avg Throughput'!$E$2:$E$7</c:f>
              <c:numCache>
                <c:formatCode>General</c:formatCode>
                <c:ptCount val="6"/>
                <c:pt idx="0">
                  <c:v>2.6708321398624997</c:v>
                </c:pt>
                <c:pt idx="1">
                  <c:v>2.2768431367291693</c:v>
                </c:pt>
                <c:pt idx="2">
                  <c:v>1.9388613030791697</c:v>
                </c:pt>
                <c:pt idx="3">
                  <c:v>1.9312476430083301</c:v>
                </c:pt>
                <c:pt idx="4">
                  <c:v>1.8232896553333298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372736"/>
        <c:axId val="132379008"/>
      </c:barChart>
      <c:catAx>
        <c:axId val="1323727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algn="ctr" rtl="0">
                  <a:defRPr lang="en-CA" sz="12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r>
                  <a:rPr lang="en-CA" sz="1200" b="1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% of nodes using DSC </a:t>
                </a:r>
                <a:r>
                  <a:rPr lang="en-CA" sz="1200" b="1" i="0" u="none" strike="noStrike" kern="1200" baseline="0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per </a:t>
                </a:r>
                <a:r>
                  <a:rPr lang="en-CA" sz="1200" b="1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cell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2379008"/>
        <c:crosses val="autoZero"/>
        <c:auto val="1"/>
        <c:lblAlgn val="ctr"/>
        <c:lblOffset val="100"/>
        <c:noMultiLvlLbl val="0"/>
      </c:catAx>
      <c:valAx>
        <c:axId val="132379008"/>
        <c:scaling>
          <c:orientation val="minMax"/>
        </c:scaling>
        <c:delete val="0"/>
        <c:axPos val="l"/>
        <c:majorGridlines>
          <c:spPr>
            <a:ln w="9360">
              <a:solidFill>
                <a:srgbClr val="878787"/>
              </a:solidFill>
              <a:prstDash val="dash"/>
              <a:round/>
            </a:ln>
          </c:spPr>
        </c:majorGridlines>
        <c:title>
          <c:tx>
            <c:rich>
              <a:bodyPr/>
              <a:lstStyle/>
              <a:p>
                <a:pPr algn="ctr" rtl="0">
                  <a:defRPr lang="en-CA" sz="10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r>
                  <a:rPr lang="en-CA" sz="10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Average  throughput per node</a:t>
                </a:r>
              </a:p>
            </c:rich>
          </c:tx>
          <c:layout>
            <c:manualLayout>
              <c:xMode val="edge"/>
              <c:yMode val="edge"/>
              <c:x val="1.3776262626262626E-2"/>
              <c:y val="4.1027350427350402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2372736"/>
        <c:crossesAt val="0"/>
        <c:crossBetween val="between"/>
      </c:valAx>
      <c:spPr>
        <a:solidFill>
          <a:srgbClr val="FFFFFF"/>
        </a:solidFill>
        <a:ln>
          <a:noFill/>
        </a:ln>
      </c:spPr>
    </c:plotArea>
    <c:legend>
      <c:legendPos val="r"/>
      <c:layout>
        <c:manualLayout>
          <c:xMode val="edge"/>
          <c:yMode val="edge"/>
          <c:x val="0.71669772727272762"/>
          <c:y val="5.9986752136752135E-2"/>
          <c:w val="0.25071590909090907"/>
          <c:h val="0.25200726495726511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ea typeface="Tahoma" pitchFamily="34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536318181818182"/>
          <c:y val="3.4487179487179498E-2"/>
          <c:w val="0.83087510936132991"/>
          <c:h val="0.77870170940170946"/>
        </c:manualLayout>
      </c:layout>
      <c:barChart>
        <c:barDir val="col"/>
        <c:grouping val="clustered"/>
        <c:varyColors val="0"/>
        <c:ser>
          <c:idx val="0"/>
          <c:order val="0"/>
          <c:tx>
            <c:v>All nodes</c:v>
          </c:tx>
          <c:invertIfNegative val="0"/>
          <c:cat>
            <c:numRef>
              <c:f>'[Hybrid sceario(% of DSC cells) overview.xlsx]FER'!$F$3:$F$8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('[Hybrid sceario(% of DSC cells) overview.xlsx]FER'!$D$28;'[Hybrid sceario(% of DSC cells) overview.xlsx]FER'!$D$58;'[Hybrid sceario(% of DSC cells) overview.xlsx]FER'!$D$87;'[Hybrid sceario(% of DSC cells) overview.xlsx]FER'!$D$116;'[Hybrid sceario(% of DSC cells) overview.xlsx]FER'!$D$145;'[Hybrid sceario(% of DSC cells) overview.xlsx]FER'!$D$174)</c:f>
              <c:numCache>
                <c:formatCode>General</c:formatCode>
                <c:ptCount val="6"/>
                <c:pt idx="0">
                  <c:v>0.28928217043333326</c:v>
                </c:pt>
                <c:pt idx="1">
                  <c:v>0.30158748499583338</c:v>
                </c:pt>
                <c:pt idx="2">
                  <c:v>0.31044093983333337</c:v>
                </c:pt>
                <c:pt idx="3">
                  <c:v>0.31603866182916679</c:v>
                </c:pt>
                <c:pt idx="4">
                  <c:v>0.33277957530833335</c:v>
                </c:pt>
                <c:pt idx="5">
                  <c:v>0.3484152430750001</c:v>
                </c:pt>
              </c:numCache>
            </c:numRef>
          </c:val>
        </c:ser>
        <c:ser>
          <c:idx val="1"/>
          <c:order val="1"/>
          <c:tx>
            <c:v>DSC nodes</c:v>
          </c:tx>
          <c:invertIfNegative val="0"/>
          <c:cat>
            <c:numRef>
              <c:f>'[Hybrid sceario(% of DSC cells) overview.xlsx]FER'!$F$3:$F$8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('[Hybrid sceario(% of DSC cells) overview.xlsx]FER'!$B$28;'[Hybrid sceario(% of DSC cells) overview.xlsx]FER'!$B$58;'[Hybrid sceario(% of DSC cells) overview.xlsx]FER'!$B$87;'[Hybrid sceario(% of DSC cells) overview.xlsx]FER'!$B$116;'[Hybrid sceario(% of DSC cells) overview.xlsx]FER'!$B$145;'[Hybrid sceario(% of DSC cells) overview.xlsx]FER'!$B$174)</c:f>
              <c:numCache>
                <c:formatCode>General</c:formatCode>
                <c:ptCount val="6"/>
                <c:pt idx="0">
                  <c:v>0</c:v>
                </c:pt>
                <c:pt idx="1">
                  <c:v>0.32424262436666673</c:v>
                </c:pt>
                <c:pt idx="2">
                  <c:v>0.33292807437916683</c:v>
                </c:pt>
                <c:pt idx="3">
                  <c:v>0.32892161567500017</c:v>
                </c:pt>
                <c:pt idx="4">
                  <c:v>0.34047828523333346</c:v>
                </c:pt>
                <c:pt idx="5">
                  <c:v>0.3484152430750001</c:v>
                </c:pt>
              </c:numCache>
            </c:numRef>
          </c:val>
        </c:ser>
        <c:ser>
          <c:idx val="2"/>
          <c:order val="2"/>
          <c:tx>
            <c:v>non-DSC nodes</c:v>
          </c:tx>
          <c:invertIfNegative val="0"/>
          <c:cat>
            <c:numRef>
              <c:f>'[Hybrid sceario(% of DSC cells) overview.xlsx]FER'!$F$3:$F$8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('[Hybrid sceario(% of DSC cells) overview.xlsx]FER'!$C$28;'[Hybrid sceario(% of DSC cells) overview.xlsx]FER'!$C$58;'[Hybrid sceario(% of DSC cells) overview.xlsx]FER'!$C$87;'[Hybrid sceario(% of DSC cells) overview.xlsx]FER'!$C$116;'[Hybrid sceario(% of DSC cells) overview.xlsx]FER'!$C$145;'[Hybrid sceario(% of DSC cells) overview.xlsx]FER'!$C$174)</c:f>
              <c:numCache>
                <c:formatCode>General</c:formatCode>
                <c:ptCount val="6"/>
                <c:pt idx="0">
                  <c:v>0.28928217043333326</c:v>
                </c:pt>
                <c:pt idx="1">
                  <c:v>0.29592370015000014</c:v>
                </c:pt>
                <c:pt idx="2">
                  <c:v>0.29544951678750009</c:v>
                </c:pt>
                <c:pt idx="3">
                  <c:v>0.29671423104166672</c:v>
                </c:pt>
                <c:pt idx="4">
                  <c:v>0.30198473555833338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137152"/>
        <c:axId val="135143424"/>
      </c:barChart>
      <c:catAx>
        <c:axId val="1351371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CA" sz="1200" b="1" i="0" baseline="0" dirty="0" smtClean="0"/>
                  <a:t>% of nodes using DSC per cell</a:t>
                </a:r>
                <a:endParaRPr lang="en-CA" sz="1200" dirty="0"/>
              </a:p>
            </c:rich>
          </c:tx>
          <c:layout>
            <c:manualLayout>
              <c:xMode val="edge"/>
              <c:yMode val="edge"/>
              <c:x val="0.27191010101010105"/>
              <c:y val="0.90882051282051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5143424"/>
        <c:crosses val="autoZero"/>
        <c:auto val="1"/>
        <c:lblAlgn val="ctr"/>
        <c:lblOffset val="100"/>
        <c:noMultiLvlLbl val="0"/>
      </c:catAx>
      <c:valAx>
        <c:axId val="135143424"/>
        <c:scaling>
          <c:orientation val="minMax"/>
          <c:max val="0.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CA" sz="1200">
                    <a:latin typeface="Times New Roman" pitchFamily="18" charset="0"/>
                    <a:cs typeface="Times New Roman" pitchFamily="18" charset="0"/>
                  </a:rPr>
                  <a:t>Average</a:t>
                </a:r>
                <a:r>
                  <a:rPr lang="en-CA" sz="1200" baseline="0">
                    <a:latin typeface="Times New Roman" pitchFamily="18" charset="0"/>
                    <a:cs typeface="Times New Roman" pitchFamily="18" charset="0"/>
                  </a:rPr>
                  <a:t> FER</a:t>
                </a:r>
                <a:endParaRPr lang="en-CA" sz="120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8.3333333333333367E-3"/>
              <c:y val="0.2525575969670458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5137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728156565656554"/>
          <c:y val="6.6632051282051283E-2"/>
          <c:w val="0.26377904040404043"/>
          <c:h val="0.23821709401709423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916666666666668"/>
          <c:y val="3.1207264957264964E-2"/>
          <c:w val="0.85012626262626267"/>
          <c:h val="0.79445598290598296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Sheet1!$M$22:$M$26</c:f>
              <c:numCache>
                <c:formatCode>General</c:formatCode>
                <c:ptCount val="5"/>
                <c:pt idx="0">
                  <c:v>20</c:v>
                </c:pt>
                <c:pt idx="1">
                  <c:v>40</c:v>
                </c:pt>
                <c:pt idx="2">
                  <c:v>60</c:v>
                </c:pt>
                <c:pt idx="3">
                  <c:v>80</c:v>
                </c:pt>
                <c:pt idx="4">
                  <c:v>100</c:v>
                </c:pt>
              </c:numCache>
            </c:numRef>
          </c:cat>
          <c:val>
            <c:numRef>
              <c:f>('Hidden and Exposed nodes'!$C$61;'Hidden and Exposed nodes'!$C$92;'Hidden and Exposed nodes'!$C$123;'Hidden and Exposed nodes'!$C$154;'Hidden and Exposed nodes'!$C$185)</c:f>
              <c:numCache>
                <c:formatCode>General</c:formatCode>
                <c:ptCount val="5"/>
                <c:pt idx="0">
                  <c:v>14.232209737827716</c:v>
                </c:pt>
                <c:pt idx="1">
                  <c:v>24.103585657370505</c:v>
                </c:pt>
                <c:pt idx="2">
                  <c:v>53.649237472766885</c:v>
                </c:pt>
                <c:pt idx="3">
                  <c:v>99.834116671274543</c:v>
                </c:pt>
                <c:pt idx="4">
                  <c:v>158.29469345698095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199360"/>
        <c:axId val="135344896"/>
      </c:barChart>
      <c:catAx>
        <c:axId val="1351993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algn="ctr" rtl="0">
                  <a:defRPr lang="en-CA" sz="12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r>
                  <a:rPr lang="en-CA" sz="12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% of nodes using DSC per cell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5344896"/>
        <c:crosses val="autoZero"/>
        <c:auto val="1"/>
        <c:lblAlgn val="ctr"/>
        <c:lblOffset val="100"/>
        <c:noMultiLvlLbl val="0"/>
      </c:catAx>
      <c:valAx>
        <c:axId val="13534489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/>
              <a:lstStyle/>
              <a:p>
                <a:pPr algn="ctr" rtl="0">
                  <a:defRPr lang="en-CA" sz="11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r>
                  <a:rPr lang="en-CA" sz="1100" b="1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% </a:t>
                </a:r>
                <a:r>
                  <a:rPr lang="en-CA" sz="1100" b="1" i="0" u="none" strike="noStrike" kern="1200" baseline="0" dirty="0" smtClean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increase </a:t>
                </a:r>
                <a:r>
                  <a:rPr lang="en-CA" sz="1100" b="1" i="0" u="none" strike="noStrike" kern="1200" baseline="0" dirty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in hidden nodes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519936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130858585858587"/>
          <c:y val="3.4585042735042731E-2"/>
          <c:w val="0.83813585858585893"/>
          <c:h val="0.8072756410256409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'Hidden and Exposed nodes'!$L$35:$L$39</c:f>
              <c:numCache>
                <c:formatCode>General</c:formatCode>
                <c:ptCount val="5"/>
                <c:pt idx="0">
                  <c:v>20</c:v>
                </c:pt>
                <c:pt idx="1">
                  <c:v>40</c:v>
                </c:pt>
                <c:pt idx="2">
                  <c:v>60</c:v>
                </c:pt>
                <c:pt idx="3">
                  <c:v>80</c:v>
                </c:pt>
                <c:pt idx="4">
                  <c:v>100</c:v>
                </c:pt>
              </c:numCache>
            </c:numRef>
          </c:cat>
          <c:val>
            <c:numRef>
              <c:f>('Hidden and Exposed nodes'!$E$61;'Hidden and Exposed nodes'!$E$92;'Hidden and Exposed nodes'!$E$123;'Hidden and Exposed nodes'!$E$154;'Hidden and Exposed nodes'!$E$185)</c:f>
              <c:numCache>
                <c:formatCode>General</c:formatCode>
                <c:ptCount val="5"/>
                <c:pt idx="0">
                  <c:v>41.611842105263136</c:v>
                </c:pt>
                <c:pt idx="1">
                  <c:v>58.401305057096238</c:v>
                </c:pt>
                <c:pt idx="2">
                  <c:v>85.238784370477561</c:v>
                </c:pt>
                <c:pt idx="3">
                  <c:v>95.821325648414984</c:v>
                </c:pt>
                <c:pt idx="4">
                  <c:v>99.828178694158055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393664"/>
        <c:axId val="135395584"/>
      </c:barChart>
      <c:catAx>
        <c:axId val="1353936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CA" sz="1200" b="1" i="0" baseline="0">
                    <a:latin typeface="Times New Roman" pitchFamily="18" charset="0"/>
                    <a:cs typeface="Times New Roman" pitchFamily="18" charset="0"/>
                  </a:rPr>
                  <a:t>% of nodes using DSC per cell</a:t>
                </a:r>
                <a:endParaRPr lang="en-CA" sz="120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.25731085858585873"/>
              <c:y val="0.90882051282051313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5395584"/>
        <c:crosses val="autoZero"/>
        <c:auto val="1"/>
        <c:lblAlgn val="ctr"/>
        <c:lblOffset val="100"/>
        <c:noMultiLvlLbl val="0"/>
      </c:catAx>
      <c:valAx>
        <c:axId val="13539558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CA" sz="1100" b="1">
                    <a:latin typeface="Times New Roman" pitchFamily="18" charset="0"/>
                    <a:cs typeface="Times New Roman" pitchFamily="18" charset="0"/>
                  </a:rPr>
                  <a:t>%</a:t>
                </a:r>
                <a:r>
                  <a:rPr lang="en-CA" sz="1100" b="1" baseline="0">
                    <a:latin typeface="Times New Roman" pitchFamily="18" charset="0"/>
                    <a:cs typeface="Times New Roman" pitchFamily="18" charset="0"/>
                  </a:rPr>
                  <a:t> decrease in exposed nodes</a:t>
                </a:r>
                <a:endParaRPr lang="en-CA" sz="1100" b="1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5.5555555555555558E-3"/>
              <c:y val="5.3753402212006786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539366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211351706036745"/>
          <c:y val="0.10014487179487178"/>
          <c:w val="0.83735000000000004"/>
          <c:h val="0.77800085470085478"/>
        </c:manualLayout>
      </c:layout>
      <c:barChart>
        <c:barDir val="col"/>
        <c:grouping val="clustered"/>
        <c:varyColors val="0"/>
        <c:ser>
          <c:idx val="0"/>
          <c:order val="0"/>
          <c:tx>
            <c:v>MCS0+ps1500+RCHS</c:v>
          </c:tx>
          <c:invertIfNegative val="0"/>
          <c:val>
            <c:numRef>
              <c:f>Graphs!$B$3</c:f>
              <c:numCache>
                <c:formatCode>General</c:formatCode>
                <c:ptCount val="1"/>
                <c:pt idx="0">
                  <c:v>14.332629529898085</c:v>
                </c:pt>
              </c:numCache>
            </c:numRef>
          </c:val>
        </c:ser>
        <c:ser>
          <c:idx val="1"/>
          <c:order val="1"/>
          <c:tx>
            <c:v>MCS0+ps1500+OPCHS</c:v>
          </c:tx>
          <c:invertIfNegative val="0"/>
          <c:val>
            <c:numRef>
              <c:f>Graphs!$B$4</c:f>
              <c:numCache>
                <c:formatCode>General</c:formatCode>
                <c:ptCount val="1"/>
                <c:pt idx="0">
                  <c:v>35.097941188937043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455488"/>
        <c:axId val="135457024"/>
      </c:barChart>
      <c:catAx>
        <c:axId val="135455488"/>
        <c:scaling>
          <c:orientation val="minMax"/>
        </c:scaling>
        <c:delete val="1"/>
        <c:axPos val="b"/>
        <c:majorTickMark val="out"/>
        <c:minorTickMark val="none"/>
        <c:tickLblPos val="none"/>
        <c:crossAx val="135457024"/>
        <c:crosses val="autoZero"/>
        <c:auto val="1"/>
        <c:lblAlgn val="ctr"/>
        <c:lblOffset val="100"/>
        <c:noMultiLvlLbl val="0"/>
      </c:catAx>
      <c:valAx>
        <c:axId val="135457024"/>
        <c:scaling>
          <c:orientation val="minMax"/>
          <c:max val="4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CA" sz="1100" b="1" i="0" baseline="0">
                    <a:latin typeface="Times New Roman" pitchFamily="18" charset="0"/>
                    <a:cs typeface="Times New Roman" pitchFamily="18" charset="0"/>
                  </a:rPr>
                  <a:t>% increase in throughput</a:t>
                </a:r>
                <a:endParaRPr lang="en-CA" sz="1100">
                  <a:latin typeface="Times New Roman" pitchFamily="18" charset="0"/>
                  <a:cs typeface="Times New Roman" pitchFamily="18" charset="0"/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5455488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1196338383838389"/>
          <c:y val="6.2286752136752131E-2"/>
          <c:w val="0.37516717171717207"/>
          <c:h val="0.18375213675213703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647121212121225"/>
          <c:y val="7.157905982905978E-2"/>
          <c:w val="0.88263308080808078"/>
          <c:h val="0.77521153846153945"/>
        </c:manualLayout>
      </c:layout>
      <c:barChart>
        <c:barDir val="col"/>
        <c:grouping val="clustered"/>
        <c:varyColors val="0"/>
        <c:ser>
          <c:idx val="0"/>
          <c:order val="0"/>
          <c:tx>
            <c:v>RSSIDEC=4</c:v>
          </c:tx>
          <c:spPr>
            <a:solidFill>
              <a:schemeClr val="tx1"/>
            </a:solidFill>
          </c:spPr>
          <c:invertIfNegative val="0"/>
          <c:cat>
            <c:numRef>
              <c:f>Hoja1!$A$11:$A$15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</c:numCache>
            </c:numRef>
          </c:cat>
          <c:val>
            <c:numRef>
              <c:f>Hoja1!$B$19:$B$23</c:f>
              <c:numCache>
                <c:formatCode>General</c:formatCode>
                <c:ptCount val="5"/>
                <c:pt idx="0">
                  <c:v>14.9401950307</c:v>
                </c:pt>
                <c:pt idx="1">
                  <c:v>15.779607820100004</c:v>
                </c:pt>
                <c:pt idx="2">
                  <c:v>15.522128609199999</c:v>
                </c:pt>
                <c:pt idx="3">
                  <c:v>8.6768491003000001</c:v>
                </c:pt>
                <c:pt idx="4">
                  <c:v>8.3058832411000125</c:v>
                </c:pt>
              </c:numCache>
            </c:numRef>
          </c:val>
        </c:ser>
        <c:ser>
          <c:idx val="1"/>
          <c:order val="1"/>
          <c:tx>
            <c:v>RSSIDEC=5</c:v>
          </c:tx>
          <c:spPr>
            <a:solidFill>
              <a:schemeClr val="accent1"/>
            </a:solidFill>
          </c:spPr>
          <c:invertIfNegative val="0"/>
          <c:cat>
            <c:numRef>
              <c:f>Hoja1!$A$11:$A$15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</c:numCache>
            </c:numRef>
          </c:cat>
          <c:val>
            <c:numRef>
              <c:f>Hoja1!$C$19:$C$23</c:f>
              <c:numCache>
                <c:formatCode>General</c:formatCode>
                <c:ptCount val="5"/>
                <c:pt idx="0">
                  <c:v>15.908270904999998</c:v>
                </c:pt>
                <c:pt idx="1">
                  <c:v>10.193810919800002</c:v>
                </c:pt>
                <c:pt idx="2">
                  <c:v>12.9290741092</c:v>
                </c:pt>
                <c:pt idx="3">
                  <c:v>11.058618576800002</c:v>
                </c:pt>
                <c:pt idx="4">
                  <c:v>6.9486447420999999</c:v>
                </c:pt>
              </c:numCache>
            </c:numRef>
          </c:val>
        </c:ser>
        <c:ser>
          <c:idx val="2"/>
          <c:order val="2"/>
          <c:tx>
            <c:v>RSSIDEC=6</c:v>
          </c:tx>
          <c:invertIfNegative val="0"/>
          <c:cat>
            <c:numRef>
              <c:f>Hoja1!$A$11:$A$15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</c:numCache>
            </c:numRef>
          </c:cat>
          <c:val>
            <c:numRef>
              <c:f>Hoja1!$D$19:$D$23</c:f>
              <c:numCache>
                <c:formatCode>General</c:formatCode>
                <c:ptCount val="5"/>
                <c:pt idx="0">
                  <c:v>16.318003974100002</c:v>
                </c:pt>
                <c:pt idx="1">
                  <c:v>12.35590875110001</c:v>
                </c:pt>
                <c:pt idx="2">
                  <c:v>11.202086609200011</c:v>
                </c:pt>
                <c:pt idx="3">
                  <c:v>10.820644674900015</c:v>
                </c:pt>
                <c:pt idx="4">
                  <c:v>10.3309433961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464704"/>
        <c:axId val="81495552"/>
      </c:barChart>
      <c:catAx>
        <c:axId val="814647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algn="ctr" rtl="0">
                  <a:def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Margin</a:t>
                </a:r>
              </a:p>
            </c:rich>
          </c:tx>
          <c:layout>
            <c:manualLayout>
              <c:xMode val="edge"/>
              <c:yMode val="edge"/>
              <c:x val="0.45292626262626307"/>
              <c:y val="0.908820512820513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 algn="ctr">
              <a:defRPr lang="en-US" sz="1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1495552"/>
        <c:crosses val="autoZero"/>
        <c:auto val="1"/>
        <c:lblAlgn val="ctr"/>
        <c:lblOffset val="100"/>
        <c:noMultiLvlLbl val="0"/>
      </c:catAx>
      <c:valAx>
        <c:axId val="8149555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 algn="ctr" rtl="0">
                  <a:def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% Increase in fairness</a:t>
                </a:r>
              </a:p>
            </c:rich>
          </c:tx>
          <c:layout>
            <c:manualLayout>
              <c:xMode val="edge"/>
              <c:yMode val="edge"/>
              <c:x val="4.5230202748510724E-3"/>
              <c:y val="0.136283352281500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 algn="ctr">
              <a:defRPr lang="en-US" sz="1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14647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667777777777774"/>
          <c:y val="6.3879059829059809E-2"/>
          <c:w val="0.26470808080808078"/>
          <c:h val="0.19430128205128222"/>
        </c:manualLayout>
      </c:layout>
      <c:overlay val="0"/>
      <c:txPr>
        <a:bodyPr/>
        <a:lstStyle/>
        <a:p>
          <a:pPr>
            <a:defRPr lang="en-US" sz="10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521439393939419"/>
          <c:y val="9.6917521367521353E-2"/>
          <c:w val="0.85091212121212068"/>
          <c:h val="0.78733247863247868"/>
        </c:manualLayout>
      </c:layout>
      <c:barChart>
        <c:barDir val="col"/>
        <c:grouping val="clustered"/>
        <c:varyColors val="0"/>
        <c:ser>
          <c:idx val="0"/>
          <c:order val="0"/>
          <c:tx>
            <c:v>Without DSC</c:v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cat>
            <c:strRef>
              <c:f>Graphs!$A$13:$A$14</c:f>
              <c:strCache>
                <c:ptCount val="2"/>
                <c:pt idx="0">
                  <c:v>MCS0+ps1500+RCHS</c:v>
                </c:pt>
                <c:pt idx="1">
                  <c:v>MCS0+ps1500+OPCHS</c:v>
                </c:pt>
              </c:strCache>
            </c:strRef>
          </c:cat>
          <c:val>
            <c:numRef>
              <c:f>Graphs!$C$13:$C$14</c:f>
              <c:numCache>
                <c:formatCode>General</c:formatCode>
                <c:ptCount val="2"/>
                <c:pt idx="0">
                  <c:v>0.61051803864166654</c:v>
                </c:pt>
                <c:pt idx="1">
                  <c:v>0.69833025727083342</c:v>
                </c:pt>
              </c:numCache>
            </c:numRef>
          </c:val>
        </c:ser>
        <c:ser>
          <c:idx val="1"/>
          <c:order val="1"/>
          <c:tx>
            <c:v>With DSC</c:v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Graphs!$A$13:$A$14</c:f>
              <c:strCache>
                <c:ptCount val="2"/>
                <c:pt idx="0">
                  <c:v>MCS0+ps1500+RCHS</c:v>
                </c:pt>
                <c:pt idx="1">
                  <c:v>MCS0+ps1500+OPCHS</c:v>
                </c:pt>
              </c:strCache>
            </c:strRef>
          </c:cat>
          <c:val>
            <c:numRef>
              <c:f>Graphs!$B$13:$B$14</c:f>
              <c:numCache>
                <c:formatCode>General</c:formatCode>
                <c:ptCount val="2"/>
                <c:pt idx="0">
                  <c:v>0.67568897641666692</c:v>
                </c:pt>
                <c:pt idx="1">
                  <c:v>0.78584942996666651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474176"/>
        <c:axId val="135504640"/>
      </c:barChart>
      <c:catAx>
        <c:axId val="135474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5504640"/>
        <c:crosses val="autoZero"/>
        <c:auto val="1"/>
        <c:lblAlgn val="ctr"/>
        <c:lblOffset val="100"/>
        <c:noMultiLvlLbl val="0"/>
      </c:catAx>
      <c:valAx>
        <c:axId val="135504640"/>
        <c:scaling>
          <c:orientation val="minMax"/>
          <c:max val="1"/>
          <c:min val="0.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CA" sz="1100">
                    <a:latin typeface="Times New Roman" pitchFamily="18" charset="0"/>
                    <a:cs typeface="Times New Roman" pitchFamily="18" charset="0"/>
                  </a:rPr>
                  <a:t>Fairness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5474176"/>
        <c:crosses val="autoZero"/>
        <c:crossBetween val="between"/>
        <c:majorUnit val="0.1"/>
      </c:valAx>
    </c:plotArea>
    <c:legend>
      <c:legendPos val="r"/>
      <c:layout>
        <c:manualLayout>
          <c:xMode val="edge"/>
          <c:yMode val="edge"/>
          <c:x val="0.74607601010101021"/>
          <c:y val="3.5150000000000001E-2"/>
          <c:w val="0.22127020202020203"/>
          <c:h val="0.15286581196581198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52143939393943"/>
          <c:y val="9.6917521367521353E-2"/>
          <c:w val="0.85091212121212056"/>
          <c:h val="0.78733247863247868"/>
        </c:manualLayout>
      </c:layout>
      <c:barChart>
        <c:barDir val="col"/>
        <c:grouping val="clustered"/>
        <c:varyColors val="0"/>
        <c:ser>
          <c:idx val="0"/>
          <c:order val="0"/>
          <c:tx>
            <c:v>Without DSC</c:v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cat>
            <c:strRef>
              <c:f>Graphs!$A$13:$A$14</c:f>
              <c:strCache>
                <c:ptCount val="2"/>
                <c:pt idx="0">
                  <c:v>MCS0+ps1500+RCHS</c:v>
                </c:pt>
                <c:pt idx="1">
                  <c:v>MCS0+ps1500+OPCHS</c:v>
                </c:pt>
              </c:strCache>
            </c:strRef>
          </c:cat>
          <c:val>
            <c:numRef>
              <c:f>Graphs!$C$8:$C$9</c:f>
              <c:numCache>
                <c:formatCode>General</c:formatCode>
                <c:ptCount val="2"/>
                <c:pt idx="0">
                  <c:v>0.25761918420416668</c:v>
                </c:pt>
                <c:pt idx="1">
                  <c:v>0.24206859157916674</c:v>
                </c:pt>
              </c:numCache>
            </c:numRef>
          </c:val>
        </c:ser>
        <c:ser>
          <c:idx val="1"/>
          <c:order val="1"/>
          <c:tx>
            <c:v>With DSC</c:v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Graphs!$A$13:$A$14</c:f>
              <c:strCache>
                <c:ptCount val="2"/>
                <c:pt idx="0">
                  <c:v>MCS0+ps1500+RCHS</c:v>
                </c:pt>
                <c:pt idx="1">
                  <c:v>MCS0+ps1500+OPCHS</c:v>
                </c:pt>
              </c:strCache>
            </c:strRef>
          </c:cat>
          <c:val>
            <c:numRef>
              <c:f>Graphs!$B$8:$B$9</c:f>
              <c:numCache>
                <c:formatCode>General</c:formatCode>
                <c:ptCount val="2"/>
                <c:pt idx="0">
                  <c:v>0.28029502684583329</c:v>
                </c:pt>
                <c:pt idx="1">
                  <c:v>0.28178974139166674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089024"/>
        <c:axId val="137090560"/>
      </c:barChart>
      <c:catAx>
        <c:axId val="137089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7090560"/>
        <c:crosses val="autoZero"/>
        <c:auto val="1"/>
        <c:lblAlgn val="ctr"/>
        <c:lblOffset val="100"/>
        <c:noMultiLvlLbl val="0"/>
      </c:catAx>
      <c:valAx>
        <c:axId val="137090560"/>
        <c:scaling>
          <c:orientation val="minMax"/>
          <c:max val="0.5"/>
          <c:min val="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CA" sz="1100">
                    <a:latin typeface="Times New Roman" pitchFamily="18" charset="0"/>
                    <a:cs typeface="Times New Roman" pitchFamily="18" charset="0"/>
                  </a:rPr>
                  <a:t>FER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7089024"/>
        <c:crosses val="autoZero"/>
        <c:crossBetween val="between"/>
        <c:majorUnit val="0.1"/>
      </c:valAx>
    </c:plotArea>
    <c:legend>
      <c:legendPos val="r"/>
      <c:layout>
        <c:manualLayout>
          <c:xMode val="edge"/>
          <c:yMode val="edge"/>
          <c:x val="0.73966186868686945"/>
          <c:y val="0.10570555555555573"/>
          <c:w val="0.22127020202020203"/>
          <c:h val="0.15286581196581198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211351706036745"/>
          <c:y val="0.13270897435897436"/>
          <c:w val="0.84697112860892465"/>
          <c:h val="0.77800085470085478"/>
        </c:manualLayout>
      </c:layout>
      <c:barChart>
        <c:barDir val="col"/>
        <c:grouping val="clustered"/>
        <c:varyColors val="0"/>
        <c:ser>
          <c:idx val="0"/>
          <c:order val="0"/>
          <c:tx>
            <c:v>MCS0+ps1500</c:v>
          </c:tx>
          <c:invertIfNegative val="0"/>
          <c:val>
            <c:numRef>
              <c:f>Graphs!$B$18</c:f>
              <c:numCache>
                <c:formatCode>General</c:formatCode>
                <c:ptCount val="1"/>
                <c:pt idx="0">
                  <c:v>85.403104656985505</c:v>
                </c:pt>
              </c:numCache>
            </c:numRef>
          </c:val>
        </c:ser>
        <c:ser>
          <c:idx val="1"/>
          <c:order val="1"/>
          <c:tx>
            <c:v>MCS0+ps1500+OPCHS</c:v>
          </c:tx>
          <c:invertIfNegative val="0"/>
          <c:val>
            <c:numRef>
              <c:f>Graphs!$B$19</c:f>
              <c:numCache>
                <c:formatCode>General</c:formatCode>
                <c:ptCount val="1"/>
                <c:pt idx="0">
                  <c:v>47.167550915625533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140480"/>
        <c:axId val="137142272"/>
      </c:barChart>
      <c:catAx>
        <c:axId val="137140480"/>
        <c:scaling>
          <c:orientation val="minMax"/>
        </c:scaling>
        <c:delete val="1"/>
        <c:axPos val="b"/>
        <c:majorTickMark val="out"/>
        <c:minorTickMark val="none"/>
        <c:tickLblPos val="none"/>
        <c:crossAx val="137142272"/>
        <c:crosses val="autoZero"/>
        <c:auto val="1"/>
        <c:lblAlgn val="ctr"/>
        <c:lblOffset val="100"/>
        <c:noMultiLvlLbl val="0"/>
      </c:catAx>
      <c:valAx>
        <c:axId val="137142272"/>
        <c:scaling>
          <c:orientation val="minMax"/>
          <c:max val="100"/>
          <c:min val="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CA" sz="1100" b="1" i="0" baseline="0" dirty="0">
                    <a:latin typeface="Times New Roman" pitchFamily="18" charset="0"/>
                    <a:cs typeface="Times New Roman" pitchFamily="18" charset="0"/>
                  </a:rPr>
                  <a:t>% increase in </a:t>
                </a:r>
                <a:r>
                  <a:rPr lang="en-CA" sz="1100" b="1" i="0" baseline="0" dirty="0" smtClean="0">
                    <a:latin typeface="Times New Roman" pitchFamily="18" charset="0"/>
                    <a:cs typeface="Times New Roman" pitchFamily="18" charset="0"/>
                  </a:rPr>
                  <a:t>hidden nodes</a:t>
                </a:r>
                <a:endParaRPr lang="en-CA" sz="110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7140480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1517045454545516"/>
          <c:y val="3.5150000000000001E-2"/>
          <c:w val="0.37516717171717218"/>
          <c:h val="0.18375213675213714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7228787878787873E-2"/>
          <c:y val="6.0724358974358975E-2"/>
          <c:w val="0.85376944444444469"/>
          <c:h val="0.79149358974358952"/>
        </c:manualLayout>
      </c:layout>
      <c:barChart>
        <c:barDir val="col"/>
        <c:grouping val="clustered"/>
        <c:varyColors val="0"/>
        <c:ser>
          <c:idx val="0"/>
          <c:order val="0"/>
          <c:tx>
            <c:v>RSSIDEC=4</c:v>
          </c:tx>
          <c:spPr>
            <a:solidFill>
              <a:schemeClr val="tx1"/>
            </a:solidFill>
          </c:spPr>
          <c:invertIfNegative val="0"/>
          <c:cat>
            <c:numRef>
              <c:f>Hoja1!$A$11:$A$15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</c:numCache>
            </c:numRef>
          </c:cat>
          <c:val>
            <c:numRef>
              <c:f>Hoja1!$B$11:$B$15</c:f>
              <c:numCache>
                <c:formatCode>General</c:formatCode>
                <c:ptCount val="5"/>
                <c:pt idx="0">
                  <c:v>23.886755115400021</c:v>
                </c:pt>
                <c:pt idx="1">
                  <c:v>20.874349135299987</c:v>
                </c:pt>
                <c:pt idx="2">
                  <c:v>16.776162500699989</c:v>
                </c:pt>
                <c:pt idx="3">
                  <c:v>14.43070759580001</c:v>
                </c:pt>
                <c:pt idx="4">
                  <c:v>10.0107060801</c:v>
                </c:pt>
              </c:numCache>
            </c:numRef>
          </c:val>
        </c:ser>
        <c:ser>
          <c:idx val="1"/>
          <c:order val="1"/>
          <c:tx>
            <c:v>RSSIDEC=5</c:v>
          </c:tx>
          <c:spPr>
            <a:solidFill>
              <a:schemeClr val="accent1"/>
            </a:solidFill>
          </c:spPr>
          <c:invertIfNegative val="0"/>
          <c:cat>
            <c:numRef>
              <c:f>Hoja1!$A$11:$A$15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</c:numCache>
            </c:numRef>
          </c:cat>
          <c:val>
            <c:numRef>
              <c:f>Hoja1!$C$11:$C$15</c:f>
              <c:numCache>
                <c:formatCode>General</c:formatCode>
                <c:ptCount val="5"/>
                <c:pt idx="0">
                  <c:v>24.531678305600021</c:v>
                </c:pt>
                <c:pt idx="1">
                  <c:v>24.125792029199989</c:v>
                </c:pt>
                <c:pt idx="2">
                  <c:v>16.842976528099999</c:v>
                </c:pt>
                <c:pt idx="3">
                  <c:v>13.525275345500001</c:v>
                </c:pt>
                <c:pt idx="4">
                  <c:v>9.302135376200015</c:v>
                </c:pt>
              </c:numCache>
            </c:numRef>
          </c:val>
        </c:ser>
        <c:ser>
          <c:idx val="2"/>
          <c:order val="2"/>
          <c:tx>
            <c:v>RSSIDEC=6</c:v>
          </c:tx>
          <c:invertIfNegative val="0"/>
          <c:cat>
            <c:numRef>
              <c:f>Hoja1!$A$11:$A$15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</c:numCache>
            </c:numRef>
          </c:cat>
          <c:val>
            <c:numRef>
              <c:f>Hoja1!$D$11:$D$15</c:f>
              <c:numCache>
                <c:formatCode>General</c:formatCode>
                <c:ptCount val="5"/>
                <c:pt idx="0">
                  <c:v>24.871268337499998</c:v>
                </c:pt>
                <c:pt idx="1">
                  <c:v>20.94291966999997</c:v>
                </c:pt>
                <c:pt idx="2">
                  <c:v>15.31916329860001</c:v>
                </c:pt>
                <c:pt idx="3">
                  <c:v>13.193754397700006</c:v>
                </c:pt>
                <c:pt idx="4">
                  <c:v>11.958737228300015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529856"/>
        <c:axId val="81577088"/>
      </c:barChart>
      <c:catAx>
        <c:axId val="815298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algn="ctr" rtl="0">
                  <a:def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Margin</a:t>
                </a:r>
              </a:p>
            </c:rich>
          </c:tx>
          <c:layout>
            <c:manualLayout>
              <c:xMode val="edge"/>
              <c:yMode val="edge"/>
              <c:x val="0.44971919191919185"/>
              <c:y val="0.908820512820513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 algn="ctr">
              <a:defRPr lang="en-US" sz="1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1577088"/>
        <c:crosses val="autoZero"/>
        <c:auto val="1"/>
        <c:lblAlgn val="ctr"/>
        <c:lblOffset val="100"/>
        <c:noMultiLvlLbl val="0"/>
      </c:catAx>
      <c:valAx>
        <c:axId val="8157708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 algn="ctr" rtl="0">
                  <a:def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% Increase in FER</a:t>
                </a:r>
              </a:p>
            </c:rich>
          </c:tx>
          <c:layout>
            <c:manualLayout>
              <c:xMode val="edge"/>
              <c:yMode val="edge"/>
              <c:x val="2.4265838700843405E-3"/>
              <c:y val="0.204019537664743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 algn="ctr">
              <a:defRPr lang="en-US" sz="1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15298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102121212121325"/>
          <c:y val="4.7597008547008539E-2"/>
          <c:w val="0.23263737373737395"/>
          <c:h val="0.22143803418803448"/>
        </c:manualLayout>
      </c:layout>
      <c:overlay val="0"/>
      <c:txPr>
        <a:bodyPr/>
        <a:lstStyle/>
        <a:p>
          <a:pPr>
            <a:defRPr lang="en-US" sz="10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422853535353535"/>
          <c:y val="6.6151709401709405E-2"/>
          <c:w val="0.85056237373737276"/>
          <c:h val="0.78063888888888899"/>
        </c:manualLayout>
      </c:layout>
      <c:barChart>
        <c:barDir val="col"/>
        <c:grouping val="clustered"/>
        <c:varyColors val="0"/>
        <c:ser>
          <c:idx val="0"/>
          <c:order val="0"/>
          <c:tx>
            <c:v>RSSIDEC=4</c:v>
          </c:tx>
          <c:spPr>
            <a:solidFill>
              <a:schemeClr val="tx1"/>
            </a:solidFill>
          </c:spPr>
          <c:invertIfNegative val="0"/>
          <c:cat>
            <c:numRef>
              <c:f>Hoja1!$A$11:$A$15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</c:numCache>
            </c:numRef>
          </c:cat>
          <c:val>
            <c:numRef>
              <c:f>Hoja1!$B$28:$B$32</c:f>
              <c:numCache>
                <c:formatCode>General</c:formatCode>
                <c:ptCount val="5"/>
                <c:pt idx="0">
                  <c:v>436.59924146649968</c:v>
                </c:pt>
                <c:pt idx="1">
                  <c:v>306.73226307610003</c:v>
                </c:pt>
                <c:pt idx="2">
                  <c:v>196.1538461538</c:v>
                </c:pt>
                <c:pt idx="3">
                  <c:v>110.74144486690008</c:v>
                </c:pt>
                <c:pt idx="4">
                  <c:v>69.4961664841002</c:v>
                </c:pt>
              </c:numCache>
            </c:numRef>
          </c:val>
        </c:ser>
        <c:ser>
          <c:idx val="1"/>
          <c:order val="1"/>
          <c:tx>
            <c:v>RSSIDEC=5</c:v>
          </c:tx>
          <c:spPr>
            <a:solidFill>
              <a:schemeClr val="accent1"/>
            </a:solidFill>
          </c:spPr>
          <c:invertIfNegative val="0"/>
          <c:cat>
            <c:numRef>
              <c:f>Hoja1!$A$11:$A$15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</c:numCache>
            </c:numRef>
          </c:cat>
          <c:val>
            <c:numRef>
              <c:f>Hoja1!$C$28:$C$32</c:f>
              <c:numCache>
                <c:formatCode>General</c:formatCode>
                <c:ptCount val="5"/>
                <c:pt idx="0">
                  <c:v>327.3374466066</c:v>
                </c:pt>
                <c:pt idx="1">
                  <c:v>269.99105545619892</c:v>
                </c:pt>
                <c:pt idx="2">
                  <c:v>227.1710175812</c:v>
                </c:pt>
                <c:pt idx="3">
                  <c:v>120.50663449939999</c:v>
                </c:pt>
                <c:pt idx="4">
                  <c:v>62.658227848100012</c:v>
                </c:pt>
              </c:numCache>
            </c:numRef>
          </c:val>
        </c:ser>
        <c:ser>
          <c:idx val="2"/>
          <c:order val="2"/>
          <c:tx>
            <c:v>RSSIDEC=6</c:v>
          </c:tx>
          <c:invertIfNegative val="0"/>
          <c:cat>
            <c:numRef>
              <c:f>Hoja1!$A$11:$A$15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</c:numCache>
            </c:numRef>
          </c:cat>
          <c:val>
            <c:numRef>
              <c:f>Hoja1!$D$28:$D$32</c:f>
              <c:numCache>
                <c:formatCode>General</c:formatCode>
                <c:ptCount val="5"/>
                <c:pt idx="0">
                  <c:v>360.65573770489999</c:v>
                </c:pt>
                <c:pt idx="1">
                  <c:v>276.68867445399968</c:v>
                </c:pt>
                <c:pt idx="2">
                  <c:v>241.64507772019982</c:v>
                </c:pt>
                <c:pt idx="3">
                  <c:v>116.36460554369998</c:v>
                </c:pt>
                <c:pt idx="4">
                  <c:v>72.134831460699914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660544"/>
        <c:axId val="81675008"/>
      </c:barChart>
      <c:catAx>
        <c:axId val="816605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algn="ctr" rtl="0">
                  <a:def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Margin</a:t>
                </a:r>
              </a:p>
            </c:rich>
          </c:tx>
          <c:layout>
            <c:manualLayout>
              <c:xMode val="edge"/>
              <c:yMode val="edge"/>
              <c:x val="0.4240626717776807"/>
              <c:y val="0.9105169340463431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 algn="ctr">
              <a:defRPr lang="en-US" sz="1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1675008"/>
        <c:crosses val="autoZero"/>
        <c:auto val="1"/>
        <c:lblAlgn val="ctr"/>
        <c:lblOffset val="100"/>
        <c:noMultiLvlLbl val="0"/>
      </c:catAx>
      <c:valAx>
        <c:axId val="8167500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CA" sz="1100" b="1" i="0" u="none" strike="noStrike" baseline="0">
                    <a:latin typeface="Times New Roman" pitchFamily="18" charset="0"/>
                    <a:cs typeface="Times New Roman" pitchFamily="18" charset="0"/>
                  </a:rPr>
                  <a:t>% Increase in hidden nodes </a:t>
                </a:r>
                <a:endParaRPr lang="en-CA" sz="1100" b="1">
                  <a:latin typeface="Times New Roman" pitchFamily="18" charset="0"/>
                  <a:cs typeface="Times New Roman" pitchFamily="18" charset="0"/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 algn="ctr">
              <a:defRPr lang="en-US" sz="1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1660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026363636363664"/>
          <c:y val="6.3879059829059809E-2"/>
          <c:w val="0.21660202020202021"/>
          <c:h val="0.22686538461538483"/>
        </c:manualLayout>
      </c:layout>
      <c:overlay val="0"/>
      <c:txPr>
        <a:bodyPr/>
        <a:lstStyle/>
        <a:p>
          <a:pPr>
            <a:defRPr lang="en-US" sz="10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585580808080805"/>
          <c:y val="9.633547008547011E-2"/>
          <c:w val="0.86812979797979906"/>
          <c:h val="0.78458846153846151"/>
        </c:manualLayout>
      </c:layout>
      <c:barChart>
        <c:barDir val="col"/>
        <c:grouping val="clustered"/>
        <c:varyColors val="0"/>
        <c:ser>
          <c:idx val="0"/>
          <c:order val="0"/>
          <c:tx>
            <c:v>Without DSC</c:v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</c:spPr>
          <c:invertIfNegative val="0"/>
          <c:cat>
            <c:strRef>
              <c:f>Graphs!$D$10:$D$13</c:f>
              <c:strCache>
                <c:ptCount val="4"/>
                <c:pt idx="0">
                  <c:v>RCHS+FMCS</c:v>
                </c:pt>
                <c:pt idx="1">
                  <c:v>OPCHS+FMCS</c:v>
                </c:pt>
                <c:pt idx="2">
                  <c:v>RCHS+RMCS</c:v>
                </c:pt>
                <c:pt idx="3">
                  <c:v>OPCHS+RMCS</c:v>
                </c:pt>
              </c:strCache>
            </c:strRef>
          </c:cat>
          <c:val>
            <c:numRef>
              <c:f>Graphs!$F$17:$F$20</c:f>
              <c:numCache>
                <c:formatCode>General</c:formatCode>
                <c:ptCount val="4"/>
                <c:pt idx="0">
                  <c:v>0.66126051090000004</c:v>
                </c:pt>
                <c:pt idx="1">
                  <c:v>0.74786180687857273</c:v>
                </c:pt>
                <c:pt idx="2">
                  <c:v>0.62734117906428666</c:v>
                </c:pt>
                <c:pt idx="3">
                  <c:v>0.68932219289285657</c:v>
                </c:pt>
              </c:numCache>
            </c:numRef>
          </c:val>
        </c:ser>
        <c:ser>
          <c:idx val="1"/>
          <c:order val="1"/>
          <c:tx>
            <c:v>With DSC</c:v>
          </c:tx>
          <c:spPr>
            <a:solidFill>
              <a:schemeClr val="accent2">
                <a:lumMod val="75000"/>
              </a:schemeClr>
            </a:solidFill>
            <a:ln>
              <a:noFill/>
            </a:ln>
          </c:spPr>
          <c:invertIfNegative val="0"/>
          <c:cat>
            <c:strRef>
              <c:f>Graphs!$D$10:$D$13</c:f>
              <c:strCache>
                <c:ptCount val="4"/>
                <c:pt idx="0">
                  <c:v>RCHS+FMCS</c:v>
                </c:pt>
                <c:pt idx="1">
                  <c:v>OPCHS+FMCS</c:v>
                </c:pt>
                <c:pt idx="2">
                  <c:v>RCHS+RMCS</c:v>
                </c:pt>
                <c:pt idx="3">
                  <c:v>OPCHS+RMCS</c:v>
                </c:pt>
              </c:strCache>
            </c:strRef>
          </c:cat>
          <c:val>
            <c:numRef>
              <c:f>Graphs!$E$17:$E$20</c:f>
              <c:numCache>
                <c:formatCode>General</c:formatCode>
                <c:ptCount val="4"/>
                <c:pt idx="0">
                  <c:v>0.71364095930000093</c:v>
                </c:pt>
                <c:pt idx="1">
                  <c:v>0.8062848829928565</c:v>
                </c:pt>
                <c:pt idx="2">
                  <c:v>0.69073315362142795</c:v>
                </c:pt>
                <c:pt idx="3">
                  <c:v>0.77287421335714446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821696"/>
        <c:axId val="81823232"/>
      </c:barChart>
      <c:catAx>
        <c:axId val="81821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 b="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1823232"/>
        <c:crosses val="autoZero"/>
        <c:auto val="1"/>
        <c:lblAlgn val="ctr"/>
        <c:lblOffset val="100"/>
        <c:noMultiLvlLbl val="0"/>
      </c:catAx>
      <c:valAx>
        <c:axId val="81823232"/>
        <c:scaling>
          <c:orientation val="minMax"/>
          <c:max val="1"/>
          <c:min val="0.5"/>
        </c:scaling>
        <c:delete val="0"/>
        <c:axPos val="l"/>
        <c:majorGridlines>
          <c:spPr>
            <a:ln w="9360">
              <a:solidFill>
                <a:schemeClr val="bg1">
                  <a:lumMod val="75000"/>
                </a:schemeClr>
              </a:solidFill>
              <a:prstDash val="dash"/>
              <a:round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CA" sz="1200">
                    <a:latin typeface="Times New Roman" pitchFamily="18" charset="0"/>
                    <a:cs typeface="Times New Roman" pitchFamily="18" charset="0"/>
                  </a:rPr>
                  <a:t>Fairness</a:t>
                </a:r>
              </a:p>
            </c:rich>
          </c:tx>
          <c:layout>
            <c:manualLayout>
              <c:xMode val="edge"/>
              <c:yMode val="edge"/>
              <c:x val="0"/>
              <c:y val="0.330341025641025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1821696"/>
        <c:crossesAt val="0"/>
        <c:crossBetween val="between"/>
        <c:majorUnit val="0.1"/>
      </c:valAx>
      <c:spPr>
        <a:solidFill>
          <a:srgbClr val="FFFFFF"/>
        </a:solidFill>
        <a:ln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74647380145679565"/>
          <c:y val="0.14597136752136794"/>
          <c:w val="0.2267318181818182"/>
          <c:h val="0.14072222222222244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710277777777776"/>
          <c:y val="0.12889957264957261"/>
          <c:w val="0.86750277777777751"/>
          <c:h val="0.77727051282051296"/>
        </c:manualLayout>
      </c:layout>
      <c:barChart>
        <c:barDir val="col"/>
        <c:grouping val="clustered"/>
        <c:varyColors val="0"/>
        <c:ser>
          <c:idx val="0"/>
          <c:order val="0"/>
          <c:tx>
            <c:v>RCHS+FMCS</c:v>
          </c:tx>
          <c:spPr>
            <a:solidFill>
              <a:srgbClr val="4F81BD"/>
            </a:solidFill>
            <a:ln>
              <a:noFill/>
            </a:ln>
          </c:spPr>
          <c:invertIfNegative val="0"/>
          <c:val>
            <c:numRef>
              <c:f>Graphs!$B$3</c:f>
              <c:numCache>
                <c:formatCode>General</c:formatCode>
                <c:ptCount val="1"/>
                <c:pt idx="0">
                  <c:v>6.2421654825999999</c:v>
                </c:pt>
              </c:numCache>
            </c:numRef>
          </c:val>
        </c:ser>
        <c:ser>
          <c:idx val="1"/>
          <c:order val="1"/>
          <c:tx>
            <c:v>OPCHS+FMCS</c:v>
          </c:tx>
          <c:spPr>
            <a:solidFill>
              <a:srgbClr val="C0504D"/>
            </a:solidFill>
            <a:ln>
              <a:noFill/>
            </a:ln>
          </c:spPr>
          <c:invertIfNegative val="0"/>
          <c:val>
            <c:numRef>
              <c:f>Graphs!$B$4</c:f>
              <c:numCache>
                <c:formatCode>General</c:formatCode>
                <c:ptCount val="1"/>
                <c:pt idx="0">
                  <c:v>20.975625282785657</c:v>
                </c:pt>
              </c:numCache>
            </c:numRef>
          </c:val>
        </c:ser>
        <c:ser>
          <c:idx val="2"/>
          <c:order val="2"/>
          <c:tx>
            <c:v>RCHS+RMCS</c:v>
          </c:tx>
          <c:spPr>
            <a:solidFill>
              <a:srgbClr val="9BBB59"/>
            </a:solidFill>
            <a:ln>
              <a:noFill/>
            </a:ln>
          </c:spPr>
          <c:invertIfNegative val="0"/>
          <c:val>
            <c:numRef>
              <c:f>Graphs!$B$5</c:f>
              <c:numCache>
                <c:formatCode>General</c:formatCode>
                <c:ptCount val="1"/>
                <c:pt idx="0">
                  <c:v>8.552646423405978</c:v>
                </c:pt>
              </c:numCache>
            </c:numRef>
          </c:val>
        </c:ser>
        <c:ser>
          <c:idx val="3"/>
          <c:order val="3"/>
          <c:tx>
            <c:v>OPCHS+RMCS</c:v>
          </c:tx>
          <c:spPr>
            <a:solidFill>
              <a:srgbClr val="8064A2"/>
            </a:solidFill>
            <a:ln>
              <a:noFill/>
            </a:ln>
          </c:spPr>
          <c:invertIfNegative val="0"/>
          <c:val>
            <c:numRef>
              <c:f>Graphs!$B$6</c:f>
              <c:numCache>
                <c:formatCode>General</c:formatCode>
                <c:ptCount val="1"/>
                <c:pt idx="0">
                  <c:v>21.621161393658035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421696"/>
        <c:axId val="87423232"/>
      </c:barChart>
      <c:catAx>
        <c:axId val="87421696"/>
        <c:scaling>
          <c:orientation val="minMax"/>
        </c:scaling>
        <c:delete val="1"/>
        <c:axPos val="b"/>
        <c:majorTickMark val="out"/>
        <c:minorTickMark val="none"/>
        <c:tickLblPos val="none"/>
        <c:crossAx val="87423232"/>
        <c:crosses val="autoZero"/>
        <c:auto val="1"/>
        <c:lblAlgn val="ctr"/>
        <c:lblOffset val="100"/>
        <c:noMultiLvlLbl val="0"/>
      </c:catAx>
      <c:valAx>
        <c:axId val="87423232"/>
        <c:scaling>
          <c:orientation val="minMax"/>
          <c:max val="35"/>
          <c:min val="0"/>
        </c:scaling>
        <c:delete val="0"/>
        <c:axPos val="l"/>
        <c:majorGridlines>
          <c:spPr>
            <a:ln w="9360">
              <a:solidFill>
                <a:schemeClr val="bg1">
                  <a:lumMod val="75000"/>
                </a:schemeClr>
              </a:solidFill>
              <a:prstDash val="dash"/>
              <a:round/>
            </a:ln>
          </c:spPr>
        </c:majorGridlines>
        <c:title>
          <c:tx>
            <c:rich>
              <a:bodyPr/>
              <a:lstStyle/>
              <a:p>
                <a:pPr>
                  <a:defRPr sz="1200"/>
                </a:pPr>
                <a:r>
                  <a:rPr lang="en-CA" sz="1200" b="1">
                    <a:solidFill>
                      <a:srgbClr val="000000"/>
                    </a:solidFill>
                    <a:latin typeface="Times New Roman"/>
                  </a:rPr>
                  <a:t>% Increase in throughput</a:t>
                </a:r>
              </a:p>
            </c:rich>
          </c:tx>
          <c:layout>
            <c:manualLayout>
              <c:xMode val="edge"/>
              <c:yMode val="edge"/>
              <c:x val="1.6101010101010132E-3"/>
              <c:y val="0.1021222222222224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7421696"/>
        <c:crossesAt val="0"/>
        <c:crossBetween val="between"/>
      </c:valAx>
      <c:spPr>
        <a:solidFill>
          <a:srgbClr val="FFFFFF"/>
        </a:solidFill>
        <a:ln>
          <a:noFill/>
        </a:ln>
      </c:spPr>
    </c:plotArea>
    <c:legend>
      <c:legendPos val="r"/>
      <c:layout>
        <c:manualLayout>
          <c:xMode val="edge"/>
          <c:yMode val="edge"/>
          <c:x val="0.7227510101010115"/>
          <c:y val="7.8771794871794892E-2"/>
          <c:w val="0.27331641414141461"/>
          <c:h val="0.29239316239316238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215757575757567"/>
          <c:y val="9.761923076923075E-2"/>
          <c:w val="0.84949924242424346"/>
          <c:h val="0.78295470085470087"/>
        </c:manualLayout>
      </c:layout>
      <c:barChart>
        <c:barDir val="col"/>
        <c:grouping val="clustered"/>
        <c:varyColors val="0"/>
        <c:ser>
          <c:idx val="1"/>
          <c:order val="0"/>
          <c:tx>
            <c:v>Without DSC</c:v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</c:spPr>
          <c:invertIfNegative val="0"/>
          <c:cat>
            <c:strRef>
              <c:f>Graphs!$D$10:$D$13</c:f>
              <c:strCache>
                <c:ptCount val="4"/>
                <c:pt idx="0">
                  <c:v>RCHS+FMCS</c:v>
                </c:pt>
                <c:pt idx="1">
                  <c:v>OPCHS+FMCS</c:v>
                </c:pt>
                <c:pt idx="2">
                  <c:v>RCHS+RMCS</c:v>
                </c:pt>
                <c:pt idx="3">
                  <c:v>OPCHS+RMCS</c:v>
                </c:pt>
              </c:strCache>
            </c:strRef>
          </c:cat>
          <c:val>
            <c:numRef>
              <c:f>Graphs!$F$10:$F$13</c:f>
              <c:numCache>
                <c:formatCode>General</c:formatCode>
                <c:ptCount val="4"/>
                <c:pt idx="0">
                  <c:v>0.28937364990000047</c:v>
                </c:pt>
                <c:pt idx="1">
                  <c:v>0.25746490453571402</c:v>
                </c:pt>
                <c:pt idx="2">
                  <c:v>0.27500797115000047</c:v>
                </c:pt>
                <c:pt idx="3">
                  <c:v>0.253849748057143</c:v>
                </c:pt>
              </c:numCache>
            </c:numRef>
          </c:val>
        </c:ser>
        <c:ser>
          <c:idx val="0"/>
          <c:order val="1"/>
          <c:tx>
            <c:v>With DSC</c:v>
          </c:tx>
          <c:spPr>
            <a:solidFill>
              <a:schemeClr val="accent2">
                <a:lumMod val="75000"/>
              </a:schemeClr>
            </a:solidFill>
            <a:ln>
              <a:noFill/>
            </a:ln>
          </c:spPr>
          <c:invertIfNegative val="0"/>
          <c:cat>
            <c:strRef>
              <c:f>Graphs!$D$10:$D$13</c:f>
              <c:strCache>
                <c:ptCount val="4"/>
                <c:pt idx="0">
                  <c:v>RCHS+FMCS</c:v>
                </c:pt>
                <c:pt idx="1">
                  <c:v>OPCHS+FMCS</c:v>
                </c:pt>
                <c:pt idx="2">
                  <c:v>RCHS+RMCS</c:v>
                </c:pt>
                <c:pt idx="3">
                  <c:v>OPCHS+RMCS</c:v>
                </c:pt>
              </c:strCache>
            </c:strRef>
          </c:cat>
          <c:val>
            <c:numRef>
              <c:f>Graphs!$E$10:$E$13</c:f>
              <c:numCache>
                <c:formatCode>General</c:formatCode>
                <c:ptCount val="4"/>
                <c:pt idx="0">
                  <c:v>0.34671236980000048</c:v>
                </c:pt>
                <c:pt idx="1">
                  <c:v>0.32042167651428655</c:v>
                </c:pt>
                <c:pt idx="2">
                  <c:v>0.33955297996428702</c:v>
                </c:pt>
                <c:pt idx="3">
                  <c:v>0.3260584305571434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349440"/>
        <c:axId val="124351232"/>
      </c:barChart>
      <c:catAx>
        <c:axId val="124349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24351232"/>
        <c:crosses val="autoZero"/>
        <c:auto val="1"/>
        <c:lblAlgn val="ctr"/>
        <c:lblOffset val="100"/>
        <c:noMultiLvlLbl val="0"/>
      </c:catAx>
      <c:valAx>
        <c:axId val="124351232"/>
        <c:scaling>
          <c:orientation val="minMax"/>
          <c:max val="0.5"/>
          <c:min val="0"/>
        </c:scaling>
        <c:delete val="0"/>
        <c:axPos val="l"/>
        <c:majorGridlines>
          <c:spPr>
            <a:ln w="9360">
              <a:solidFill>
                <a:srgbClr val="BFBFBF"/>
              </a:solidFill>
              <a:prstDash val="dash"/>
              <a:round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CA" sz="1200">
                    <a:latin typeface="Times New Roman" pitchFamily="18" charset="0"/>
                    <a:cs typeface="Times New Roman" pitchFamily="18" charset="0"/>
                  </a:rPr>
                  <a:t>FER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24349440"/>
        <c:crossesAt val="0"/>
        <c:crossBetween val="between"/>
        <c:majorUnit val="0.1"/>
      </c:valAx>
      <c:spPr>
        <a:solidFill>
          <a:srgbClr val="FFFFFF"/>
        </a:solidFill>
        <a:ln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71154595959595968"/>
          <c:y val="0.10840811965811969"/>
          <c:w val="0.2267318181818182"/>
          <c:h val="0.16243162393162389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588055555555553"/>
          <c:y val="9.9401709401709393E-2"/>
          <c:w val="0.84582550505050524"/>
          <c:h val="0.77948675213675211"/>
        </c:manualLayout>
      </c:layout>
      <c:barChart>
        <c:barDir val="col"/>
        <c:grouping val="clustered"/>
        <c:varyColors val="0"/>
        <c:ser>
          <c:idx val="0"/>
          <c:order val="0"/>
          <c:tx>
            <c:v>RCHS+FMCS</c:v>
          </c:tx>
          <c:spPr>
            <a:solidFill>
              <a:srgbClr val="4F81BD"/>
            </a:solidFill>
            <a:ln>
              <a:noFill/>
            </a:ln>
          </c:spPr>
          <c:invertIfNegative val="0"/>
          <c:val>
            <c:numRef>
              <c:f>Graphs!$B$24</c:f>
              <c:numCache>
                <c:formatCode>General</c:formatCode>
                <c:ptCount val="1"/>
                <c:pt idx="0">
                  <c:v>142.26596013119982</c:v>
                </c:pt>
              </c:numCache>
            </c:numRef>
          </c:val>
        </c:ser>
        <c:ser>
          <c:idx val="1"/>
          <c:order val="1"/>
          <c:tx>
            <c:v>OPCHS+FMCS</c:v>
          </c:tx>
          <c:spPr>
            <a:solidFill>
              <a:srgbClr val="C0504D"/>
            </a:solidFill>
            <a:ln>
              <a:noFill/>
            </a:ln>
          </c:spPr>
          <c:invertIfNegative val="0"/>
          <c:val>
            <c:numRef>
              <c:f>Graphs!$B$25</c:f>
              <c:numCache>
                <c:formatCode>General</c:formatCode>
                <c:ptCount val="1"/>
                <c:pt idx="0">
                  <c:v>60.932475884244397</c:v>
                </c:pt>
              </c:numCache>
            </c:numRef>
          </c:val>
        </c:ser>
        <c:ser>
          <c:idx val="2"/>
          <c:order val="2"/>
          <c:tx>
            <c:v>RCHS+RMCS</c:v>
          </c:tx>
          <c:spPr>
            <a:solidFill>
              <a:srgbClr val="9BBB59"/>
            </a:solidFill>
            <a:ln>
              <a:noFill/>
            </a:ln>
          </c:spPr>
          <c:invertIfNegative val="0"/>
          <c:val>
            <c:numRef>
              <c:f>Graphs!$B$26</c:f>
              <c:numCache>
                <c:formatCode>General</c:formatCode>
                <c:ptCount val="1"/>
                <c:pt idx="0">
                  <c:v>171.220159151194</c:v>
                </c:pt>
              </c:numCache>
            </c:numRef>
          </c:val>
        </c:ser>
        <c:ser>
          <c:idx val="3"/>
          <c:order val="3"/>
          <c:tx>
            <c:v>OPCHS+RMCS</c:v>
          </c:tx>
          <c:spPr>
            <a:solidFill>
              <a:srgbClr val="8064A2"/>
            </a:solidFill>
            <a:ln>
              <a:noFill/>
            </a:ln>
          </c:spPr>
          <c:invertIfNegative val="0"/>
          <c:val>
            <c:numRef>
              <c:f>Graphs!$B$27</c:f>
              <c:numCache>
                <c:formatCode>General</c:formatCode>
                <c:ptCount val="1"/>
                <c:pt idx="0">
                  <c:v>66.267339218158881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403712"/>
        <c:axId val="124405248"/>
      </c:barChart>
      <c:catAx>
        <c:axId val="124403712"/>
        <c:scaling>
          <c:orientation val="minMax"/>
        </c:scaling>
        <c:delete val="1"/>
        <c:axPos val="b"/>
        <c:majorTickMark val="out"/>
        <c:minorTickMark val="none"/>
        <c:tickLblPos val="none"/>
        <c:crossAx val="124405248"/>
        <c:crosses val="autoZero"/>
        <c:auto val="1"/>
        <c:lblAlgn val="ctr"/>
        <c:lblOffset val="100"/>
        <c:noMultiLvlLbl val="0"/>
      </c:catAx>
      <c:valAx>
        <c:axId val="124405248"/>
        <c:scaling>
          <c:orientation val="minMax"/>
        </c:scaling>
        <c:delete val="0"/>
        <c:axPos val="l"/>
        <c:majorGridlines>
          <c:spPr>
            <a:ln w="9360">
              <a:solidFill>
                <a:schemeClr val="bg1">
                  <a:lumMod val="75000"/>
                </a:schemeClr>
              </a:solidFill>
              <a:prstDash val="dash"/>
              <a:round/>
            </a:ln>
          </c:spPr>
        </c:majorGridlines>
        <c:title>
          <c:tx>
            <c:rich>
              <a:bodyPr/>
              <a:lstStyle/>
              <a:p>
                <a:pPr>
                  <a:defRPr sz="1100"/>
                </a:pPr>
                <a:r>
                  <a:rPr lang="en-CA" sz="1100" b="1">
                    <a:solidFill>
                      <a:srgbClr val="000000"/>
                    </a:solidFill>
                    <a:latin typeface="Times New Roman"/>
                  </a:rPr>
                  <a:t>% Increase in hidden</a:t>
                </a:r>
                <a:r>
                  <a:rPr lang="en-CA" sz="1100" b="1" baseline="0">
                    <a:solidFill>
                      <a:srgbClr val="000000"/>
                    </a:solidFill>
                    <a:latin typeface="Times New Roman"/>
                  </a:rPr>
                  <a:t> nodes</a:t>
                </a:r>
                <a:endParaRPr lang="en-CA" sz="1100" b="1">
                  <a:solidFill>
                    <a:srgbClr val="000000"/>
                  </a:solidFill>
                  <a:latin typeface="Times New Roman"/>
                </a:endParaRPr>
              </a:p>
            </c:rich>
          </c:tx>
          <c:layout>
            <c:manualLayout>
              <c:xMode val="edge"/>
              <c:yMode val="edge"/>
              <c:x val="9.9975391883856575E-3"/>
              <c:y val="0.1571526403350257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24403712"/>
        <c:crossesAt val="0"/>
        <c:crossBetween val="between"/>
      </c:valAx>
      <c:spPr>
        <a:solidFill>
          <a:srgbClr val="FFFFFF"/>
        </a:solidFill>
        <a:ln>
          <a:noFill/>
        </a:ln>
      </c:spPr>
    </c:plotArea>
    <c:legend>
      <c:legendPos val="r"/>
      <c:layout>
        <c:manualLayout>
          <c:xMode val="edge"/>
          <c:yMode val="edge"/>
          <c:x val="0.72538661616161615"/>
          <c:y val="5.5346153846153892E-2"/>
          <c:w val="0.261785101010101"/>
          <c:h val="0.30858119658119659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577828282828291"/>
          <c:y val="3.1207264957264964E-2"/>
          <c:w val="0.85872853535353677"/>
          <c:h val="0.78731495726495737"/>
        </c:manualLayout>
      </c:layout>
      <c:barChart>
        <c:barDir val="col"/>
        <c:grouping val="clustered"/>
        <c:varyColors val="0"/>
        <c:ser>
          <c:idx val="0"/>
          <c:order val="0"/>
          <c:tx>
            <c:v>All cells</c:v>
          </c:tx>
          <c:invertIfNegative val="0"/>
          <c:cat>
            <c:numRef>
              <c:f>'Average throughput'!$A$2:$A$7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'Average throughput'!$B$2:$B$6</c:f>
              <c:numCache>
                <c:formatCode>General</c:formatCode>
                <c:ptCount val="5"/>
                <c:pt idx="0">
                  <c:v>2.6708321398624997</c:v>
                </c:pt>
                <c:pt idx="1">
                  <c:v>2.7204380776208299</c:v>
                </c:pt>
                <c:pt idx="2">
                  <c:v>2.7737239468333335</c:v>
                </c:pt>
                <c:pt idx="3">
                  <c:v>2.904956879104168</c:v>
                </c:pt>
                <c:pt idx="4">
                  <c:v>2.8323381185555587</c:v>
                </c:pt>
              </c:numCache>
            </c:numRef>
          </c:val>
        </c:ser>
        <c:ser>
          <c:idx val="1"/>
          <c:order val="1"/>
          <c:tx>
            <c:v>DSC cells</c:v>
          </c:tx>
          <c:invertIfNegative val="0"/>
          <c:cat>
            <c:numRef>
              <c:f>'Average throughput'!$A$2:$A$7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'Average throughput'!$C$2:$C$7</c:f>
              <c:numCache>
                <c:formatCode>General</c:formatCode>
                <c:ptCount val="6"/>
                <c:pt idx="0">
                  <c:v>0</c:v>
                </c:pt>
                <c:pt idx="1">
                  <c:v>3.3567301576416702</c:v>
                </c:pt>
                <c:pt idx="2">
                  <c:v>3.2317523897999987</c:v>
                </c:pt>
                <c:pt idx="3">
                  <c:v>3.2833029962106499</c:v>
                </c:pt>
                <c:pt idx="4">
                  <c:v>3.0036379580902812</c:v>
                </c:pt>
                <c:pt idx="5">
                  <c:v>2.8719217501041672</c:v>
                </c:pt>
              </c:numCache>
            </c:numRef>
          </c:val>
        </c:ser>
        <c:ser>
          <c:idx val="2"/>
          <c:order val="2"/>
          <c:tx>
            <c:v>non-DSC cells</c:v>
          </c:tx>
          <c:invertIfNegative val="0"/>
          <c:cat>
            <c:numRef>
              <c:f>'Average throughput'!$A$2:$A$7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'Average throughput'!$D$2:$D$7</c:f>
              <c:numCache>
                <c:formatCode>General</c:formatCode>
                <c:ptCount val="6"/>
                <c:pt idx="0">
                  <c:v>2.6708321398624997</c:v>
                </c:pt>
                <c:pt idx="1">
                  <c:v>2.5613650576041702</c:v>
                </c:pt>
                <c:pt idx="2">
                  <c:v>2.4683716515250023</c:v>
                </c:pt>
                <c:pt idx="3">
                  <c:v>2.33743770345278</c:v>
                </c:pt>
                <c:pt idx="4">
                  <c:v>2.147138760416675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872192"/>
        <c:axId val="124874112"/>
      </c:barChart>
      <c:catAx>
        <c:axId val="1248721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CA" sz="1200"/>
                  <a:t>%</a:t>
                </a:r>
                <a:r>
                  <a:rPr lang="en-CA" sz="1200" baseline="0"/>
                  <a:t> of DSC cells</a:t>
                </a:r>
                <a:endParaRPr lang="en-CA" sz="1200"/>
              </a:p>
            </c:rich>
          </c:tx>
          <c:layout>
            <c:manualLayout>
              <c:xMode val="edge"/>
              <c:yMode val="edge"/>
              <c:x val="0.41797222222222274"/>
              <c:y val="0.9222222222222222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24874112"/>
        <c:crosses val="autoZero"/>
        <c:auto val="1"/>
        <c:lblAlgn val="ctr"/>
        <c:lblOffset val="100"/>
        <c:noMultiLvlLbl val="0"/>
      </c:catAx>
      <c:valAx>
        <c:axId val="124874112"/>
        <c:scaling>
          <c:orientation val="minMax"/>
          <c:max val="4.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en-CA" sz="1100"/>
                  <a:t>Average</a:t>
                </a:r>
                <a:r>
                  <a:rPr lang="en-CA" sz="1100" baseline="0"/>
                  <a:t> throughput per node</a:t>
                </a:r>
                <a:endParaRPr lang="en-CA" sz="1100"/>
              </a:p>
            </c:rich>
          </c:tx>
          <c:layout>
            <c:manualLayout>
              <c:xMode val="edge"/>
              <c:yMode val="edge"/>
              <c:x val="1.0101010101010115E-4"/>
              <c:y val="7.2521367521367508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24872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092121212121365"/>
          <c:y val="4.4073504273504274E-2"/>
          <c:w val="0.23917525252525249"/>
          <c:h val="0.27621153846153773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35192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4580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ca-ES"/>
              <a:t>Page </a:t>
            </a:r>
            <a:fld id="{06262B7A-CAF9-4B01-B271-AC6E9D0C5ED0}" type="slidenum">
              <a:rPr lang="en-US" altLang="ca-ES"/>
              <a:pPr>
                <a:spcBef>
                  <a:spcPct val="0"/>
                </a:spcBef>
              </a:pPr>
              <a:t>6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2189243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a-ES" dirty="0" smtClean="0"/>
          </a:p>
        </p:txBody>
      </p:sp>
      <p:sp>
        <p:nvSpPr>
          <p:cNvPr id="2560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ca-ES"/>
              <a:t>Page </a:t>
            </a:r>
            <a:fld id="{7F7D1675-F863-4C33-996B-014A24BA13B7}" type="slidenum">
              <a:rPr lang="en-US" altLang="ca-ES"/>
              <a:pPr>
                <a:spcBef>
                  <a:spcPct val="0"/>
                </a:spcBef>
              </a:pPr>
              <a:t>8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1862252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a-ES" dirty="0" smtClean="0"/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ca-ES"/>
              <a:t>Page </a:t>
            </a:r>
            <a:fld id="{1A2078D5-A973-4865-BF81-5C81A92CC903}" type="slidenum">
              <a:rPr lang="en-US" altLang="ca-ES"/>
              <a:pPr>
                <a:spcBef>
                  <a:spcPct val="0"/>
                </a:spcBef>
              </a:pPr>
              <a:t>9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27181692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a-ES" dirty="0" smtClean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ca-ES"/>
              <a:t>Page </a:t>
            </a:r>
            <a:fld id="{55972BAE-E051-4254-9A49-5DFC8BD8B919}" type="slidenum">
              <a:rPr lang="en-US" altLang="ca-ES"/>
              <a:pPr>
                <a:spcBef>
                  <a:spcPct val="0"/>
                </a:spcBef>
              </a:pPr>
              <a:t>10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2558644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a-ES" dirty="0" smtClean="0"/>
          </a:p>
        </p:txBody>
      </p:sp>
      <p:sp>
        <p:nvSpPr>
          <p:cNvPr id="28676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ca-ES"/>
              <a:t>Page </a:t>
            </a:r>
            <a:fld id="{FB558861-720B-4108-95CB-C88C3353B04E}" type="slidenum">
              <a:rPr lang="en-US" altLang="ca-ES"/>
              <a:pPr>
                <a:spcBef>
                  <a:spcPct val="0"/>
                </a:spcBef>
              </a:pPr>
              <a:t>12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29328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a-ES" altLang="ca-E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ca-ES"/>
              <a:t>Page </a:t>
            </a:r>
            <a:fld id="{74E10F90-2384-4F79-847A-B7EFA223D300}" type="slidenum">
              <a:rPr lang="en-US" altLang="ca-ES"/>
              <a:pPr>
                <a:spcBef>
                  <a:spcPct val="0"/>
                </a:spcBef>
              </a:pPr>
              <a:t>17</a:t>
            </a:fld>
            <a:endParaRPr lang="en-US" altLang="ca-ES"/>
          </a:p>
        </p:txBody>
      </p:sp>
    </p:spTree>
    <p:extLst>
      <p:ext uri="{BB962C8B-B14F-4D97-AF65-F5344CB8AC3E}">
        <p14:creationId xmlns:p14="http://schemas.microsoft.com/office/powerpoint/2010/main" val="1315333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M. Shahwaiz Afaqui (UPC)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1802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228600"/>
            <a:ext cx="11910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600" smtClean="0"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9901" y="6475413"/>
            <a:ext cx="17868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M. Shahwaiz Afaqui (UPC)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87863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75263" y="228600"/>
            <a:ext cx="297023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600" dirty="0"/>
              <a:t>doc.: IEEE </a:t>
            </a:r>
            <a:r>
              <a:rPr lang="en-US" sz="1600" dirty="0" smtClean="0"/>
              <a:t>802.11-15/0027r0</a:t>
            </a:r>
            <a:endParaRPr lang="en-US" sz="16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74821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96913" y="6475412"/>
            <a:ext cx="7989887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1802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January 2015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569976" y="838200"/>
            <a:ext cx="8040624" cy="1066800"/>
          </a:xfrm>
          <a:noFill/>
        </p:spPr>
        <p:txBody>
          <a:bodyPr/>
          <a:lstStyle/>
          <a:p>
            <a:r>
              <a:rPr lang="en-US" altLang="ca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Simulation-based evaluation of DSC in residential </a:t>
            </a:r>
            <a:r>
              <a:rPr lang="en-US" altLang="ca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scenario</a:t>
            </a:r>
            <a:endParaRPr lang="en-US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904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2015-Jan</a:t>
            </a:r>
            <a:endParaRPr lang="en-US" sz="2000" b="0" dirty="0" smtClean="0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209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8992938"/>
              </p:ext>
            </p:extLst>
          </p:nvPr>
        </p:nvGraphicFramePr>
        <p:xfrm>
          <a:off x="760413" y="2589213"/>
          <a:ext cx="7932737" cy="3894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0" name="Document" r:id="rId4" imgW="8490602" imgH="4180716" progId="Word.Document.8">
                  <p:embed/>
                </p:oleObj>
              </mc:Choice>
              <mc:Fallback>
                <p:oleObj name="Document" r:id="rId4" imgW="8490602" imgH="4180716" progId="Word.Document.8">
                  <p:embed/>
                  <p:pic>
                    <p:nvPicPr>
                      <p:cNvPr id="0" name="Object 2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3" y="2589213"/>
                        <a:ext cx="7932737" cy="3894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CA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of suitable parameters for DSC</a:t>
            </a:r>
            <a:endParaRPr lang="en-US" altLang="ca-E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1828800"/>
          </a:xfrm>
        </p:spPr>
        <p:txBody>
          <a:bodyPr/>
          <a:lstStyle/>
          <a:p>
            <a:pPr eaLnBrk="1" hangingPunct="1"/>
            <a:r>
              <a:rPr lang="en-US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Observations:</a:t>
            </a:r>
          </a:p>
          <a:p>
            <a:pPr lvl="1" eaLnBrk="1" hangingPunct="1"/>
            <a:r>
              <a:rPr lang="en-US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throughput results indicate </a:t>
            </a:r>
            <a:r>
              <a:rPr lang="en-CA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around 10 % improvement for all the cases over the conventional </a:t>
            </a:r>
            <a:r>
              <a:rPr lang="en-US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802.11 protocol.</a:t>
            </a:r>
          </a:p>
          <a:p>
            <a:pPr lvl="1" eaLnBrk="1" hangingPunct="1"/>
            <a:r>
              <a:rPr lang="en-CA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maximum fairness benefits were achieved when lower values of </a:t>
            </a:r>
            <a:r>
              <a:rPr lang="en-US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Margin are used.</a:t>
            </a:r>
          </a:p>
          <a:p>
            <a:pPr eaLnBrk="1" hangingPunct="1"/>
            <a:r>
              <a:rPr lang="en-US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Conclusions:</a:t>
            </a:r>
          </a:p>
          <a:p>
            <a:pPr lvl="1" eaLnBrk="1" hangingPunct="1"/>
            <a:r>
              <a:rPr lang="en-US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proposed algorithm increases </a:t>
            </a:r>
            <a:r>
              <a:rPr lang="en-CA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aggregate throughput along with fairness.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ca-ES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en-US" altLang="ca-ES" sz="1600" smtClean="0"/>
          </a:p>
        </p:txBody>
      </p:sp>
      <p:graphicFrame>
        <p:nvGraphicFramePr>
          <p:cNvPr id="7" name="4 Gráfico"/>
          <p:cNvGraphicFramePr>
            <a:graphicFrameLocks/>
          </p:cNvGraphicFramePr>
          <p:nvPr/>
        </p:nvGraphicFramePr>
        <p:xfrm>
          <a:off x="228600" y="1600200"/>
          <a:ext cx="396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4 Gráfico"/>
          <p:cNvGraphicFramePr>
            <a:graphicFrameLocks/>
          </p:cNvGraphicFramePr>
          <p:nvPr/>
        </p:nvGraphicFramePr>
        <p:xfrm>
          <a:off x="4800600" y="1600200"/>
          <a:ext cx="396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04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2286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Observations:</a:t>
            </a:r>
          </a:p>
          <a:p>
            <a:pPr lvl="1" eaLnBrk="1" hangingPunct="1">
              <a:lnSpc>
                <a:spcPct val="80000"/>
              </a:lnSpc>
            </a:pPr>
            <a:r>
              <a:rPr lang="en-CA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 values of Margin and RSSIDec result in smaller </a:t>
            </a:r>
            <a:r>
              <a:rPr lang="en-US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 degradation.</a:t>
            </a:r>
          </a:p>
          <a:p>
            <a:pPr lvl="1" eaLnBrk="1" hangingPunct="1"/>
            <a:r>
              <a:rPr lang="en-CA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higher Margin values, the increase in hidden nodes is smaller. </a:t>
            </a:r>
          </a:p>
          <a:p>
            <a:pPr lvl="1" eaLnBrk="1" hangingPunct="1"/>
            <a:r>
              <a:rPr lang="en-CA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presence of exposed nodes is driven to 0 by the DSC algorithm.</a:t>
            </a:r>
          </a:p>
          <a:p>
            <a:pPr eaLnBrk="1" hangingPunct="1"/>
            <a:r>
              <a:rPr lang="en-US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Conclusions:</a:t>
            </a:r>
          </a:p>
          <a:p>
            <a:pPr lvl="1" eaLnBrk="1" hangingPunct="1"/>
            <a:r>
              <a:rPr lang="en-CA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consequence of the increased  number of hidden nodes, the overall FER in network is increased </a:t>
            </a:r>
            <a:r>
              <a:rPr lang="en-CA" altLang="ca-ES" sz="160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larger access delay</a:t>
            </a:r>
            <a:r>
              <a:rPr lang="en-CA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7" name="4 Gráfico"/>
          <p:cNvGraphicFramePr>
            <a:graphicFrameLocks/>
          </p:cNvGraphicFramePr>
          <p:nvPr/>
        </p:nvGraphicFramePr>
        <p:xfrm>
          <a:off x="304800" y="1600200"/>
          <a:ext cx="396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4 Gráfico"/>
          <p:cNvGraphicFramePr>
            <a:graphicFrameLocks/>
          </p:cNvGraphicFramePr>
          <p:nvPr/>
        </p:nvGraphicFramePr>
        <p:xfrm>
          <a:off x="4724400" y="1600200"/>
          <a:ext cx="396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5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CA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of suitable parameters for DSC</a:t>
            </a:r>
            <a:endParaRPr lang="en-US" altLang="ca-E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50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CA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Combining DSC with channel selection and rate control (1/2)</a:t>
            </a:r>
            <a:endParaRPr lang="en-US" altLang="ca-E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8229600" cy="2590800"/>
          </a:xfrm>
        </p:spPr>
        <p:txBody>
          <a:bodyPr/>
          <a:lstStyle/>
          <a:p>
            <a:pPr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Observations:</a:t>
            </a:r>
          </a:p>
          <a:p>
            <a:pPr lvl="1" eaLnBrk="1" hangingPunct="1"/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scenarios where DSC is combined with optimal channel selection provide maximum throughput gains of more than </a:t>
            </a:r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20%.</a:t>
            </a:r>
          </a:p>
          <a:p>
            <a:pPr lvl="1" eaLnBrk="1" hangingPunct="1"/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DSC has more room for improvement when MCS is set randomly.</a:t>
            </a:r>
          </a:p>
          <a:p>
            <a:pPr lvl="1"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Fairness and throughput </a:t>
            </a:r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in all the scenarios when DSC is used.</a:t>
            </a:r>
          </a:p>
          <a:p>
            <a:pPr eaLnBrk="1" hangingPunct="1"/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Conclusions:</a:t>
            </a:r>
          </a:p>
          <a:p>
            <a:pPr lvl="1" eaLnBrk="1" hangingPunct="1"/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Optimal channel selection has slightly larger impact on performance than DSC</a:t>
            </a:r>
          </a:p>
          <a:p>
            <a:pPr lvl="1"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DSC increases the aggregate </a:t>
            </a:r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throughput by fairly increasing throughput over all the nodes.</a:t>
            </a:r>
          </a:p>
          <a:p>
            <a:pPr lvl="1" eaLnBrk="1" hangingPunct="1"/>
            <a:endParaRPr lang="en-US" altLang="ca-E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5 Gráfico"/>
          <p:cNvGraphicFramePr/>
          <p:nvPr/>
        </p:nvGraphicFramePr>
        <p:xfrm>
          <a:off x="4800600" y="1524000"/>
          <a:ext cx="396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/>
          <p:cNvGraphicFramePr/>
          <p:nvPr/>
        </p:nvGraphicFramePr>
        <p:xfrm>
          <a:off x="228600" y="1447800"/>
          <a:ext cx="396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7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381000" y="4038600"/>
            <a:ext cx="8229600" cy="2438400"/>
          </a:xfrm>
        </p:spPr>
        <p:txBody>
          <a:bodyPr/>
          <a:lstStyle/>
          <a:p>
            <a:pPr eaLnBrk="1" hangingPunct="1"/>
            <a:r>
              <a:rPr lang="en-US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Observations:</a:t>
            </a:r>
          </a:p>
          <a:p>
            <a:pPr lvl="1" eaLnBrk="1" hangingPunct="1"/>
            <a:r>
              <a:rPr lang="en-US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 is slightly improved </a:t>
            </a:r>
            <a:r>
              <a:rPr lang="en-CA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optimal channel selection is used along with DSC.</a:t>
            </a:r>
          </a:p>
          <a:p>
            <a:pPr lvl="1" eaLnBrk="1" hangingPunct="1"/>
            <a:r>
              <a:rPr lang="en-CA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increase in hidden nodes is smaller while utilizing optimal </a:t>
            </a:r>
            <a:r>
              <a:rPr lang="en-US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 selection.</a:t>
            </a:r>
            <a:endParaRPr lang="en-CA" altLang="ca-ES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CA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random channel selection, the increase in hidden nodes is around 150%. </a:t>
            </a:r>
          </a:p>
          <a:p>
            <a:pPr lvl="1" eaLnBrk="1" hangingPunct="1"/>
            <a:r>
              <a:rPr lang="en-CA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100% decrease in the number </a:t>
            </a:r>
            <a:r>
              <a:rPr lang="en-US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exposed nodes is witnessed for all the cases.</a:t>
            </a:r>
          </a:p>
          <a:p>
            <a:pPr eaLnBrk="1" hangingPunct="1"/>
            <a:r>
              <a:rPr lang="en-US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Conclusions:</a:t>
            </a:r>
          </a:p>
          <a:p>
            <a:pPr lvl="1" eaLnBrk="1" hangingPunct="1"/>
            <a:r>
              <a:rPr lang="en-US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effect of increase in FER and the number of hidden nodes due to the</a:t>
            </a:r>
            <a:r>
              <a:rPr lang="en-CA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DSC algorithm can be reduced while utilizing optimal </a:t>
            </a:r>
            <a:r>
              <a:rPr lang="en-US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 selection along with DSC.</a:t>
            </a:r>
          </a:p>
        </p:txBody>
      </p:sp>
      <p:graphicFrame>
        <p:nvGraphicFramePr>
          <p:cNvPr id="4" name="4 Gráfico"/>
          <p:cNvGraphicFramePr/>
          <p:nvPr/>
        </p:nvGraphicFramePr>
        <p:xfrm>
          <a:off x="152400" y="1524000"/>
          <a:ext cx="396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724400" y="1524000"/>
          <a:ext cx="396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557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CA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Combining DSC with channel selection and rate control (2/2)</a:t>
            </a:r>
            <a:endParaRPr lang="en-US" altLang="ca-E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12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Hybrid case A: Impact of DSC cells over legacy cells (1/3)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381000" y="4038600"/>
            <a:ext cx="8382000" cy="2590800"/>
          </a:xfrm>
        </p:spPr>
        <p:txBody>
          <a:bodyPr/>
          <a:lstStyle/>
          <a:p>
            <a:pPr eaLnBrk="1" hangingPunct="1"/>
            <a:r>
              <a:rPr lang="en-US" altLang="ca-E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Observations:</a:t>
            </a:r>
          </a:p>
          <a:p>
            <a:pPr lvl="1" eaLnBrk="1" hangingPunct="1"/>
            <a:r>
              <a:rPr lang="en-CA" altLang="ca-E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throughput of DSC cells increases over the cost of decrease in average throughput of non-DSC cells.</a:t>
            </a:r>
            <a:endParaRPr lang="en-US" altLang="ca-ES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ca-E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throughput gains for DSC cells are more evident in hybrid scenarios (i.e. DSC + non-DSC cells) .</a:t>
            </a:r>
          </a:p>
          <a:p>
            <a:pPr lvl="1" eaLnBrk="1" hangingPunct="1"/>
            <a:r>
              <a:rPr lang="en-US" altLang="ca-E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fairness in the network increases with the inclusion of DSC enabled cells. </a:t>
            </a:r>
          </a:p>
          <a:p>
            <a:pPr lvl="1" eaLnBrk="1" hangingPunct="1"/>
            <a:endParaRPr lang="en-CA" altLang="ca-E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CA" altLang="ca-E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Conclusions:</a:t>
            </a:r>
          </a:p>
          <a:p>
            <a:pPr lvl="1" eaLnBrk="1" hangingPunct="1"/>
            <a:r>
              <a:rPr lang="en-CA" altLang="ca-E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overall  average throughput and fairness are increased within the hybrid network due to DSC,</a:t>
            </a:r>
          </a:p>
          <a:p>
            <a:pPr lvl="2" eaLnBrk="1" hangingPunct="1"/>
            <a:r>
              <a:rPr lang="en-CA" altLang="ca-E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Legacy cells/devices become less competitive. </a:t>
            </a:r>
          </a:p>
          <a:p>
            <a:pPr lvl="1" eaLnBrk="1" hangingPunct="1"/>
            <a:endParaRPr lang="en-CA" altLang="ca-ES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ca-ES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304800" y="1676400"/>
          <a:ext cx="396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648200" y="1676400"/>
          <a:ext cx="396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76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781312290"/>
              </p:ext>
            </p:extLst>
          </p:nvPr>
        </p:nvGraphicFramePr>
        <p:xfrm>
          <a:off x="2438400" y="1600200"/>
          <a:ext cx="396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087563"/>
          </a:xfrm>
        </p:spPr>
        <p:txBody>
          <a:bodyPr/>
          <a:lstStyle/>
          <a:p>
            <a:pPr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Observation:</a:t>
            </a:r>
          </a:p>
          <a:p>
            <a:pPr lvl="1" eaLnBrk="1" hangingPunct="1"/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FER of DSC cells increases whereas the FER of non-DSC cells remains approximately consistent.</a:t>
            </a:r>
          </a:p>
          <a:p>
            <a:pPr lvl="1" eaLnBrk="1" hangingPunct="1"/>
            <a:endParaRPr lang="en-US" altLang="ca-E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Conclusion:</a:t>
            </a:r>
          </a:p>
          <a:p>
            <a:pPr lvl="1" eaLnBrk="1" hangingPunct="1"/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overall FER in the network increases with the increase in DSC cells.</a:t>
            </a:r>
          </a:p>
          <a:p>
            <a:pPr eaLnBrk="1" hangingPunct="1"/>
            <a:endParaRPr lang="en-US" altLang="ca-E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4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Hybrid case A: Impact of DSC cells over legacy cells (2/3)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12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81000" y="4160837"/>
            <a:ext cx="8229600" cy="2239963"/>
          </a:xfrm>
        </p:spPr>
        <p:txBody>
          <a:bodyPr/>
          <a:lstStyle/>
          <a:p>
            <a:pPr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Observations:</a:t>
            </a:r>
          </a:p>
          <a:p>
            <a:pPr lvl="1"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increase in hidden nodes is greater for more number of DSC cells.</a:t>
            </a:r>
          </a:p>
          <a:p>
            <a:pPr lvl="1"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maximum % decrease in exposed nodes is witnessed when all cells  are DSC enabled.</a:t>
            </a:r>
          </a:p>
          <a:p>
            <a:pPr eaLnBrk="1" hangingPunct="1"/>
            <a:endParaRPr lang="en-CA" altLang="ca-E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Conclusions:</a:t>
            </a:r>
          </a:p>
          <a:p>
            <a:pPr lvl="1" eaLnBrk="1" hangingPunct="1"/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FER in the network is increased due to increased number of hidden nodes.</a:t>
            </a:r>
          </a:p>
          <a:p>
            <a:pPr lvl="1"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DSC increases fairness in the network by reducing the number of exposed nodes.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304800" y="1752600"/>
          <a:ext cx="3960000" cy="225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724400" y="1676400"/>
          <a:ext cx="3960000" cy="23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629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Hybrid case A: Impact of DSC cells over legacy cells (3/3)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50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Hybrid case B: Impact of DSC nodes over legacy nodes within cells (1/3)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4648200" y="1676400"/>
          <a:ext cx="396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304800" y="1676400"/>
          <a:ext cx="396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7653" name="Content Placeholder 2"/>
          <p:cNvSpPr>
            <a:spLocks noGrp="1"/>
          </p:cNvSpPr>
          <p:nvPr>
            <p:ph idx="1"/>
          </p:nvPr>
        </p:nvSpPr>
        <p:spPr>
          <a:xfrm>
            <a:off x="381000" y="4084637"/>
            <a:ext cx="8534400" cy="2163763"/>
          </a:xfrm>
        </p:spPr>
        <p:txBody>
          <a:bodyPr/>
          <a:lstStyle/>
          <a:p>
            <a:pPr eaLnBrk="1" hangingPunct="1"/>
            <a:r>
              <a:rPr lang="en-US" altLang="ca-E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Observations:</a:t>
            </a:r>
          </a:p>
          <a:p>
            <a:pPr lvl="1" eaLnBrk="1" hangingPunct="1"/>
            <a:r>
              <a:rPr lang="en-CA" altLang="ca-E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throughput of DSC nodes increases over the cost of decrease in throughput of non-DSC nodes.</a:t>
            </a:r>
            <a:endParaRPr lang="en-US" altLang="ca-ES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ca-E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throughput gains for DSC nodes are more evident than performance losses for non-DSC nodes.</a:t>
            </a:r>
          </a:p>
          <a:p>
            <a:pPr lvl="1" eaLnBrk="1" hangingPunct="1"/>
            <a:r>
              <a:rPr lang="en-US" altLang="ca-E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fairness in the network was reduced for some hybrid scenarios (20% to 60% DSC nodes).</a:t>
            </a:r>
          </a:p>
          <a:p>
            <a:pPr lvl="1" eaLnBrk="1" hangingPunct="1"/>
            <a:endParaRPr lang="en-CA" altLang="ca-E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CA" altLang="ca-E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Conclusions:</a:t>
            </a:r>
          </a:p>
          <a:p>
            <a:pPr lvl="1" eaLnBrk="1" hangingPunct="1"/>
            <a:r>
              <a:rPr lang="en-CA" altLang="ca-E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overall average throughput of the network is increased due to DSC, at the cost of noticeable performance degradation for legacy devices. </a:t>
            </a:r>
          </a:p>
          <a:p>
            <a:pPr eaLnBrk="1" hangingPunct="1"/>
            <a:endParaRPr lang="en-US" altLang="ca-ES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2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514600" y="1676400"/>
          <a:ext cx="396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699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Hybrid case B: Impact of DSC nodes over legacy nodes within cells (2/3)</a:t>
            </a:r>
          </a:p>
        </p:txBody>
      </p:sp>
      <p:sp>
        <p:nvSpPr>
          <p:cNvPr id="29700" name="Content Placeholder 2"/>
          <p:cNvSpPr>
            <a:spLocks noGrp="1"/>
          </p:cNvSpPr>
          <p:nvPr>
            <p:ph idx="1"/>
          </p:nvPr>
        </p:nvSpPr>
        <p:spPr>
          <a:xfrm>
            <a:off x="381000" y="4038600"/>
            <a:ext cx="8229600" cy="2163763"/>
          </a:xfrm>
        </p:spPr>
        <p:txBody>
          <a:bodyPr/>
          <a:lstStyle/>
          <a:p>
            <a:pPr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Observation:</a:t>
            </a:r>
          </a:p>
          <a:p>
            <a:pPr lvl="1" eaLnBrk="1" hangingPunct="1"/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FER of DSC and non-DSC  nodes increase with an increase in % nodes using DSC in a cell. </a:t>
            </a:r>
          </a:p>
          <a:p>
            <a:pPr lvl="1" eaLnBrk="1" hangingPunct="1"/>
            <a:endParaRPr lang="en-US" altLang="ca-E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Conclusion:</a:t>
            </a:r>
          </a:p>
          <a:p>
            <a:pPr lvl="1" eaLnBrk="1" hangingPunct="1"/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overall FER in the network (for all nodes) increases with the increase in DSC enabled nodes.</a:t>
            </a:r>
          </a:p>
          <a:p>
            <a:pPr eaLnBrk="1" hangingPunct="1"/>
            <a:endParaRPr lang="en-US" altLang="ca-E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28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28600" y="1676400"/>
          <a:ext cx="396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648200" y="1676400"/>
          <a:ext cx="396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4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Hybrid case B: Impact of DSC nodes over legacy nodes within cells (3/3)</a:t>
            </a:r>
          </a:p>
        </p:txBody>
      </p:sp>
      <p:sp>
        <p:nvSpPr>
          <p:cNvPr id="30725" name="Content Placeholder 2"/>
          <p:cNvSpPr>
            <a:spLocks noGrp="1"/>
          </p:cNvSpPr>
          <p:nvPr>
            <p:ph idx="1"/>
          </p:nvPr>
        </p:nvSpPr>
        <p:spPr>
          <a:xfrm>
            <a:off x="457200" y="4084637"/>
            <a:ext cx="8229600" cy="2239963"/>
          </a:xfrm>
        </p:spPr>
        <p:txBody>
          <a:bodyPr/>
          <a:lstStyle/>
          <a:p>
            <a:pPr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Observations:</a:t>
            </a:r>
          </a:p>
          <a:p>
            <a:pPr lvl="1"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increase in hidden nodes is greater for more number of DSC nodes.</a:t>
            </a:r>
          </a:p>
          <a:p>
            <a:pPr lvl="1"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the hybrid scenario, the % increase in hidden nodes is less than the case where all nodes are DSC enabled within a cell.</a:t>
            </a:r>
          </a:p>
          <a:p>
            <a:pPr lvl="1"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maximum % decrease in exposed nodes is witnessed when all cells utilize DSC.</a:t>
            </a:r>
          </a:p>
          <a:p>
            <a:pPr eaLnBrk="1" hangingPunct="1"/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Conclusions:</a:t>
            </a:r>
          </a:p>
          <a:p>
            <a:pPr lvl="1" eaLnBrk="1" hangingPunct="1"/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due to increased number of hidden nodes, the FER in the network is increased.</a:t>
            </a:r>
          </a:p>
          <a:p>
            <a:pPr lvl="1"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DSC increases fairness in the network by reducing the number of exposed nodes.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09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350837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838200" y="1493837"/>
            <a:ext cx="7162800" cy="4754563"/>
          </a:xfrm>
        </p:spPr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 Environment: NS-3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DSC algorithm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 scenarios and assumptions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Metrics used for evaluation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CA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of suitable parameters for DSC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CA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Combining DSC with channel selection and rate control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Hybrid case A: Impact of DSC cells over legacy cells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Hybrid case B: Impact of DSC nodes over legacy nodes within cells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Worst case scenario (MCS0 &amp; packet size of 1500 bytes)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Conclusions/next steps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Appendix</a:t>
            </a:r>
            <a:endParaRPr lang="en-CA" altLang="ca-E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Calibri" panose="020F0502020204030204" pitchFamily="34" charset="0"/>
              <a:buAutoNum type="arabicPeriod"/>
            </a:pPr>
            <a:endParaRPr lang="en-US" altLang="ca-E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Calibri" panose="020F0502020204030204" pitchFamily="34" charset="0"/>
              <a:buAutoNum type="arabicPeriod"/>
            </a:pPr>
            <a:endParaRPr lang="en-US" altLang="ca-E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Calibri" panose="020F0502020204030204" pitchFamily="34" charset="0"/>
              <a:buAutoNum type="arabicPeriod"/>
            </a:pPr>
            <a:endParaRPr lang="en-US" altLang="ca-E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Calibri" panose="020F0502020204030204" pitchFamily="34" charset="0"/>
              <a:buAutoNum type="arabicPeriod"/>
            </a:pPr>
            <a:endParaRPr lang="en-US" altLang="ca-E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7793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Worst case scenario (MCS0 &amp; packet size of 1500 bytes) (1/2)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8229600" cy="2590800"/>
          </a:xfrm>
        </p:spPr>
        <p:txBody>
          <a:bodyPr/>
          <a:lstStyle/>
          <a:p>
            <a:pPr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Observations:</a:t>
            </a:r>
          </a:p>
          <a:p>
            <a:pPr lvl="1" eaLnBrk="1" hangingPunct="1"/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scenario where DSC is combined with optimal channel selection provides maximum throughput gains of  around </a:t>
            </a:r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35%.</a:t>
            </a:r>
          </a:p>
          <a:p>
            <a:pPr lvl="1"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fairness is </a:t>
            </a:r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in all the scenarios when DSC is used.</a:t>
            </a:r>
          </a:p>
          <a:p>
            <a:pPr eaLnBrk="1" hangingPunct="1"/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Conclusions:</a:t>
            </a:r>
          </a:p>
          <a:p>
            <a:pPr lvl="1"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DSC increases the aggregate </a:t>
            </a:r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throughput by fairly increasing throughput over all the nodes.</a:t>
            </a:r>
          </a:p>
          <a:p>
            <a:pPr lvl="1"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increase in throughput for DSC plus optimal channel selection cells is considerable even under difficult network conditions.</a:t>
            </a:r>
            <a:endParaRPr lang="en-CA" altLang="ca-E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228600" y="1524000"/>
          <a:ext cx="396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648200" y="1524000"/>
          <a:ext cx="396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49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381000" y="3886200"/>
            <a:ext cx="8229600" cy="2438400"/>
          </a:xfrm>
        </p:spPr>
        <p:txBody>
          <a:bodyPr/>
          <a:lstStyle/>
          <a:p>
            <a:pPr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Observations:</a:t>
            </a:r>
          </a:p>
          <a:p>
            <a:pPr lvl="1"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of average FER per node between DSC enabled and legacy nodes is notable when </a:t>
            </a:r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optimal channel selection is utilized.</a:t>
            </a:r>
          </a:p>
          <a:p>
            <a:pPr lvl="1"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increase in hidden nodes is less while utilizing optimal </a:t>
            </a:r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 selection.</a:t>
            </a:r>
            <a:endParaRPr lang="en-CA" altLang="ca-E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almost 100% decrease in the number </a:t>
            </a:r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exposed nodes is witnessed for all the cases.</a:t>
            </a:r>
          </a:p>
          <a:p>
            <a:pPr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Conclusions:</a:t>
            </a:r>
          </a:p>
          <a:p>
            <a:pPr lvl="1" eaLnBrk="1" hangingPunct="1"/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relatively small difference in FER is observed between the network consisting of optimal </a:t>
            </a:r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 selection and random channel selection.</a:t>
            </a:r>
            <a:endParaRPr lang="en-CA" altLang="ca-E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CA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optimal </a:t>
            </a:r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 selection helps to reduce the number of hidden nodes.</a:t>
            </a:r>
          </a:p>
          <a:p>
            <a:pPr lvl="1" eaLnBrk="1" hangingPunct="1"/>
            <a:endParaRPr lang="en-US" altLang="ca-E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71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Worst case scenario (MCS0 &amp; packet size of 1500 bytes) (2/2)</a:t>
            </a: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41870689"/>
              </p:ext>
            </p:extLst>
          </p:nvPr>
        </p:nvGraphicFramePr>
        <p:xfrm>
          <a:off x="228600" y="1447800"/>
          <a:ext cx="396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4020267414"/>
              </p:ext>
            </p:extLst>
          </p:nvPr>
        </p:nvGraphicFramePr>
        <p:xfrm>
          <a:off x="4648200" y="1371600"/>
          <a:ext cx="396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90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Conclusions/next steps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marL="342900" lvl="1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DSC scheme provides improvements in </a:t>
            </a:r>
            <a:r>
              <a:rPr lang="en-CA" sz="1600" dirty="0" smtClean="0">
                <a:latin typeface="Times New Roman" pitchFamily="18" charset="0"/>
                <a:cs typeface="Times New Roman" pitchFamily="18" charset="0"/>
              </a:rPr>
              <a:t>throughput and fairness in all cases</a:t>
            </a:r>
          </a:p>
          <a:p>
            <a:pPr marL="742950" lvl="2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r>
              <a:rPr lang="ca-ES" sz="1400" dirty="0" err="1" smtClean="0"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ca-ES" sz="1400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a-ES" sz="14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a-E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a-ES" sz="1400" dirty="0" err="1" smtClean="0">
                <a:latin typeface="Times New Roman" pitchFamily="18" charset="0"/>
                <a:cs typeface="Times New Roman" pitchFamily="18" charset="0"/>
              </a:rPr>
              <a:t>reduction</a:t>
            </a:r>
            <a:r>
              <a:rPr lang="ca-ES" sz="14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ca-ES" sz="1400" dirty="0" err="1" smtClean="0">
                <a:latin typeface="Times New Roman" pitchFamily="18" charset="0"/>
                <a:cs typeface="Times New Roman" pitchFamily="18" charset="0"/>
              </a:rPr>
              <a:t>exposed</a:t>
            </a:r>
            <a:r>
              <a:rPr lang="ca-ES" sz="1400" dirty="0" smtClean="0">
                <a:latin typeface="Times New Roman" pitchFamily="18" charset="0"/>
                <a:cs typeface="Times New Roman" pitchFamily="18" charset="0"/>
              </a:rPr>
              <a:t> nodes</a:t>
            </a:r>
          </a:p>
          <a:p>
            <a:pPr marL="742950" lvl="2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endParaRPr lang="en-US" sz="5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DSC also increases number of hidden nodes and FER.</a:t>
            </a:r>
          </a:p>
          <a:p>
            <a:pPr marL="342900" lvl="1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endParaRPr lang="en-US" sz="5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r>
              <a:rPr lang="en-CA" sz="1600" dirty="0" smtClean="0">
                <a:latin typeface="Times New Roman" pitchFamily="18" charset="0"/>
                <a:cs typeface="Times New Roman" pitchFamily="18" charset="0"/>
              </a:rPr>
              <a:t>DSC makes more sense (i.e. provides larger improvements) in worse conditions</a:t>
            </a:r>
          </a:p>
          <a:p>
            <a:pPr marL="742950" lvl="2" indent="-34290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CA" sz="1400" dirty="0">
                <a:latin typeface="Times New Roman" pitchFamily="18" charset="0"/>
                <a:cs typeface="Times New Roman" pitchFamily="18" charset="0"/>
              </a:rPr>
              <a:t>Higher contention</a:t>
            </a:r>
          </a:p>
          <a:p>
            <a:pPr marL="742950" lvl="2" indent="-34290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CA" sz="1400" dirty="0">
                <a:latin typeface="Times New Roman" pitchFamily="18" charset="0"/>
                <a:cs typeface="Times New Roman" pitchFamily="18" charset="0"/>
              </a:rPr>
              <a:t>Slower STAs</a:t>
            </a:r>
          </a:p>
          <a:p>
            <a:pPr marL="742950" lvl="2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endParaRPr lang="en-CA" sz="5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r>
              <a:rPr lang="en-CA" sz="1600" dirty="0" smtClean="0">
                <a:latin typeface="Times New Roman" pitchFamily="18" charset="0"/>
                <a:cs typeface="Times New Roman" pitchFamily="18" charset="0"/>
              </a:rPr>
              <a:t>Margin of 20 and </a:t>
            </a:r>
            <a:r>
              <a:rPr lang="en-CA" sz="1600" dirty="0" err="1" smtClean="0">
                <a:latin typeface="Times New Roman" pitchFamily="18" charset="0"/>
                <a:cs typeface="Times New Roman" pitchFamily="18" charset="0"/>
              </a:rPr>
              <a:t>RSSIDec</a:t>
            </a:r>
            <a:r>
              <a:rPr lang="en-CA" sz="1600" dirty="0" smtClean="0">
                <a:latin typeface="Times New Roman" pitchFamily="18" charset="0"/>
                <a:cs typeface="Times New Roman" pitchFamily="18" charset="0"/>
              </a:rPr>
              <a:t> of 6 are observed to create a balance between the negative and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positive aspects of DSC.</a:t>
            </a:r>
          </a:p>
          <a:p>
            <a:pPr marL="342900" lvl="1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Channel selection and rate control can improve the positive effects of DSC scheme.</a:t>
            </a:r>
          </a:p>
          <a:p>
            <a:pPr marL="342900" lvl="1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For Hybrid case A (DSC cells vs non-DSC cells): notable throughput gains for DSC cells at the cost of slight degradation for non-DSC cells.</a:t>
            </a:r>
          </a:p>
          <a:p>
            <a:pPr marL="342900" lvl="1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For Hybrid case B (DSC STAs vs. non-DSC STAs in the same cell): fairness results indicate the coexistence problem between DSC and legacy IEEE 802.11 nodes within the cells.</a:t>
            </a:r>
          </a:p>
          <a:p>
            <a:pPr marL="342900" lvl="1" indent="-342900" eaLnBrk="1" hangingPunct="1">
              <a:lnSpc>
                <a:spcPct val="80000"/>
              </a:lnSpc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Next steps,</a:t>
            </a:r>
          </a:p>
          <a:p>
            <a:pPr marL="742950" lvl="2" indent="-34290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Repeat study in different scenarios.</a:t>
            </a:r>
          </a:p>
          <a:p>
            <a:pPr marL="742950" lvl="2" indent="-34290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Analyze the impact of DSC in uplink plus downlink traffic.</a:t>
            </a:r>
          </a:p>
          <a:p>
            <a:pPr marL="742950" lvl="2" indent="-34290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Study the effects of DSC algorithm over a network operating in 5GHz.</a:t>
            </a:r>
          </a:p>
          <a:p>
            <a:pPr marL="342900" lvl="1" indent="-342900" eaLnBrk="1" hangingPunct="1">
              <a:buFont typeface="Arial" charset="0"/>
              <a:buChar char="–"/>
              <a:defRPr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25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 algn="l" eaLnBrk="1" hangingPunct="1"/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5029199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300"/>
              </a:spcAft>
              <a:buFont typeface="+mj-lt"/>
              <a:buAutoNum type="arabicParenR"/>
              <a:defRPr/>
            </a:pPr>
            <a:r>
              <a:rPr lang="en-US" altLang="en-US" sz="1400" b="0" dirty="0" smtClean="0">
                <a:latin typeface="Times New Roman" pitchFamily="18" charset="0"/>
                <a:cs typeface="Times New Roman" pitchFamily="18" charset="0"/>
              </a:rPr>
              <a:t>Graham Smith, DSP Group, 11-13-1290-01 Dynamic Sensitivity Control for HEW</a:t>
            </a:r>
          </a:p>
          <a:p>
            <a:pPr marL="457200" indent="-457200" eaLnBrk="1" fontAlgn="auto" hangingPunct="1">
              <a:spcAft>
                <a:spcPts val="300"/>
              </a:spcAft>
              <a:buFont typeface="+mj-lt"/>
              <a:buAutoNum type="arabicParenR"/>
              <a:defRPr/>
            </a:pPr>
            <a:r>
              <a:rPr lang="en-US" altLang="en-US" sz="1400" b="0" dirty="0" smtClean="0">
                <a:latin typeface="Times New Roman" pitchFamily="18" charset="0"/>
                <a:cs typeface="Times New Roman" pitchFamily="18" charset="0"/>
              </a:rPr>
              <a:t>Graham Smith, DSP Group, 11-13-1487-02 </a:t>
            </a:r>
            <a:r>
              <a:rPr lang="en-US" altLang="ja-JP" sz="1400" b="0" dirty="0" smtClean="0">
                <a:latin typeface="Times New Roman" pitchFamily="18" charset="0"/>
                <a:cs typeface="Times New Roman" pitchFamily="18" charset="0"/>
              </a:rPr>
              <a:t>Dense Apartment Complex Capacity </a:t>
            </a:r>
            <a:br>
              <a:rPr lang="en-US" altLang="ja-JP" sz="1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ja-JP" sz="1400" b="0" dirty="0" smtClean="0">
                <a:latin typeface="Times New Roman" pitchFamily="18" charset="0"/>
                <a:cs typeface="Times New Roman" pitchFamily="18" charset="0"/>
              </a:rPr>
              <a:t>Improvements with Channel selection and Dynamic Sensitivity Control</a:t>
            </a:r>
          </a:p>
          <a:p>
            <a:pPr marL="457200" indent="-457200" eaLnBrk="1" fontAlgn="auto" hangingPunct="1">
              <a:spcAft>
                <a:spcPts val="300"/>
              </a:spcAft>
              <a:buFont typeface="+mj-lt"/>
              <a:buAutoNum type="arabicParenR"/>
              <a:defRPr/>
            </a:pPr>
            <a:r>
              <a:rPr lang="en-US" altLang="en-US" sz="1400" b="0" dirty="0" smtClean="0">
                <a:latin typeface="Times New Roman" pitchFamily="18" charset="0"/>
                <a:cs typeface="Times New Roman" pitchFamily="18" charset="0"/>
              </a:rPr>
              <a:t>Graham Smith, DSP Group, 11-13-1489-05 Airport Capacity Analysis</a:t>
            </a:r>
          </a:p>
          <a:p>
            <a:pPr marL="457200" indent="-457200" eaLnBrk="1" fontAlgn="auto" hangingPunct="1">
              <a:spcAft>
                <a:spcPts val="300"/>
              </a:spcAft>
              <a:buFont typeface="+mj-lt"/>
              <a:buAutoNum type="arabicParenR"/>
              <a:defRPr/>
            </a:pPr>
            <a:r>
              <a:rPr lang="en-US" altLang="en-US" sz="1400" b="0" dirty="0" smtClean="0">
                <a:latin typeface="Times New Roman" pitchFamily="18" charset="0"/>
                <a:cs typeface="Times New Roman" pitchFamily="18" charset="0"/>
              </a:rPr>
              <a:t>Graham Smith, DSP Group, 11-14-0045-02 E-Education Analysis</a:t>
            </a:r>
          </a:p>
          <a:p>
            <a:pPr marL="457200" indent="-457200" eaLnBrk="1" fontAlgn="auto" hangingPunct="1">
              <a:spcAft>
                <a:spcPts val="300"/>
              </a:spcAft>
              <a:buFont typeface="+mj-lt"/>
              <a:buAutoNum type="arabicParenR"/>
              <a:defRPr/>
            </a:pPr>
            <a:r>
              <a:rPr lang="en-US" altLang="en-US" sz="1400" b="0" dirty="0" smtClean="0">
                <a:latin typeface="Times New Roman" pitchFamily="18" charset="0"/>
                <a:cs typeface="Times New Roman" pitchFamily="18" charset="0"/>
              </a:rPr>
              <a:t>Graham Smith, DSP Group, 11-14-0058-01 Pico Cell Use Case Analysis</a:t>
            </a:r>
          </a:p>
          <a:p>
            <a:pPr marL="457200" indent="-457200" eaLnBrk="1" fontAlgn="auto" hangingPunct="1">
              <a:spcAft>
                <a:spcPts val="300"/>
              </a:spcAft>
              <a:buFont typeface="+mj-lt"/>
              <a:buAutoNum type="arabicParenR"/>
              <a:defRPr/>
            </a:pPr>
            <a:r>
              <a:rPr lang="en-US" altLang="en-US" sz="1400" b="0" dirty="0" smtClean="0">
                <a:latin typeface="Times New Roman" pitchFamily="18" charset="0"/>
                <a:cs typeface="Times New Roman" pitchFamily="18" charset="0"/>
              </a:rPr>
              <a:t>Graham Smith, DSP Group, 11-14-0294-02 Dynamic Sensitivity Control Channel Selection and Legacy Sharing</a:t>
            </a:r>
          </a:p>
          <a:p>
            <a:pPr marL="457200" indent="-457200" eaLnBrk="1" fontAlgn="auto" hangingPunct="1">
              <a:spcAft>
                <a:spcPts val="300"/>
              </a:spcAft>
              <a:buFont typeface="+mj-lt"/>
              <a:buAutoNum type="arabicParenR"/>
              <a:defRPr/>
            </a:pPr>
            <a:r>
              <a:rPr kumimoji="1" lang="en-US" altLang="ja-JP" sz="1400" b="0" dirty="0" smtClean="0">
                <a:latin typeface="Times New Roman" pitchFamily="18" charset="0"/>
                <a:cs typeface="Times New Roman" pitchFamily="18" charset="0"/>
              </a:rPr>
              <a:t>Graham Smith, DSP Group, 11-14-0365-01 Dynamic Sensitivity Control Implementation</a:t>
            </a:r>
            <a:endParaRPr lang="en-US" altLang="en-US" sz="1400" b="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300"/>
              </a:spcAft>
              <a:buFont typeface="+mj-lt"/>
              <a:buAutoNum type="arabicParenR"/>
              <a:defRPr/>
            </a:pPr>
            <a:r>
              <a:rPr lang="en-US" altLang="en-US" sz="1400" b="0" dirty="0" smtClean="0">
                <a:latin typeface="Times New Roman" pitchFamily="18" charset="0"/>
                <a:cs typeface="Times New Roman" pitchFamily="18" charset="0"/>
              </a:rPr>
              <a:t>Graham Smith, DSP Group, 11-14-0328-02 Dense Apartment Complex Throughput Calculations</a:t>
            </a:r>
          </a:p>
          <a:p>
            <a:pPr marL="457200" indent="-457200" eaLnBrk="1" fontAlgn="auto" hangingPunct="1">
              <a:spcAft>
                <a:spcPts val="300"/>
              </a:spcAft>
              <a:buFont typeface="+mj-lt"/>
              <a:buAutoNum type="arabicParenR"/>
              <a:defRPr/>
            </a:pPr>
            <a:r>
              <a:rPr kumimoji="1" lang="en-US" altLang="ja-JP" sz="1400" b="0" dirty="0" smtClean="0">
                <a:latin typeface="Times New Roman" pitchFamily="18" charset="0"/>
                <a:cs typeface="Times New Roman" pitchFamily="18" charset="0"/>
              </a:rPr>
              <a:t>Graham Smith, DSP Group, 11-14-0779-00 Dynamic Sensitivity Control Practical Usage</a:t>
            </a:r>
          </a:p>
          <a:p>
            <a:pPr marL="457200" indent="-457200" eaLnBrk="1" fontAlgn="auto" hangingPunct="1">
              <a:spcAft>
                <a:spcPts val="300"/>
              </a:spcAft>
              <a:buFont typeface="+mj-lt"/>
              <a:buAutoNum type="arabicParenR"/>
              <a:defRPr/>
            </a:pPr>
            <a:r>
              <a:rPr lang="en-US" altLang="en-US" sz="1400" b="0" dirty="0" err="1" smtClean="0">
                <a:latin typeface="Times New Roman" pitchFamily="18" charset="0"/>
                <a:cs typeface="Times New Roman" pitchFamily="18" charset="0"/>
              </a:rPr>
              <a:t>Imad</a:t>
            </a:r>
            <a:r>
              <a:rPr lang="en-US" altLang="en-US" sz="1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400" b="0" dirty="0" err="1" smtClean="0">
                <a:latin typeface="Times New Roman" pitchFamily="18" charset="0"/>
                <a:cs typeface="Times New Roman" pitchFamily="18" charset="0"/>
              </a:rPr>
              <a:t>Jamil</a:t>
            </a:r>
            <a:r>
              <a:rPr lang="en-US" altLang="en-US" sz="1400" b="0" dirty="0" smtClean="0">
                <a:latin typeface="Times New Roman" pitchFamily="18" charset="0"/>
                <a:cs typeface="Times New Roman" pitchFamily="18" charset="0"/>
              </a:rPr>
              <a:t>, Orange, 11-14-0523-00 Mac Simulation Results for DSC and TPC</a:t>
            </a:r>
          </a:p>
          <a:p>
            <a:pPr marL="457200" indent="-457200" eaLnBrk="1" fontAlgn="auto" hangingPunct="1">
              <a:spcAft>
                <a:spcPts val="300"/>
              </a:spcAft>
              <a:buFont typeface="+mj-lt"/>
              <a:buAutoNum type="arabicParenR"/>
              <a:defRPr/>
            </a:pPr>
            <a:r>
              <a:rPr lang="en-US" altLang="ja-JP" sz="1400" b="0" dirty="0" smtClean="0">
                <a:latin typeface="Times New Roman" pitchFamily="18" charset="0"/>
                <a:cs typeface="Times New Roman" pitchFamily="18" charset="0"/>
              </a:rPr>
              <a:t>William Carney, Sony, 11-14-0854-00 DSC and Legacy Coexistence</a:t>
            </a:r>
          </a:p>
          <a:p>
            <a:pPr marL="457200" indent="-457200" eaLnBrk="1" fontAlgn="auto" hangingPunct="1">
              <a:spcAft>
                <a:spcPts val="300"/>
              </a:spcAft>
              <a:buFont typeface="+mj-lt"/>
              <a:buAutoNum type="arabicParenR"/>
              <a:defRPr/>
            </a:pPr>
            <a:r>
              <a:rPr lang="en-CA" sz="1400" b="0" dirty="0" smtClean="0">
                <a:latin typeface="Times New Roman" pitchFamily="18" charset="0"/>
                <a:cs typeface="Times New Roman" pitchFamily="18" charset="0"/>
              </a:rPr>
              <a:t>Hybrid buildings propagation loss model: ns3-design document. </a:t>
            </a:r>
            <a:r>
              <a:rPr lang="en-US" sz="1400" b="0" dirty="0" smtClean="0">
                <a:latin typeface="Times New Roman" pitchFamily="18" charset="0"/>
                <a:cs typeface="Times New Roman" pitchFamily="18" charset="0"/>
              </a:rPr>
              <a:t>[Online]. Available: http://www.nsnam.org/docs/models/html/buildingsdesign.html</a:t>
            </a:r>
          </a:p>
          <a:p>
            <a:pPr marL="457200" indent="-457200" eaLnBrk="1" fontAlgn="auto" hangingPunct="1">
              <a:spcAft>
                <a:spcPts val="300"/>
              </a:spcAft>
              <a:buFont typeface="+mj-lt"/>
              <a:buAutoNum type="arabicParenR"/>
              <a:defRPr/>
            </a:pPr>
            <a:r>
              <a:rPr lang="en-CA" sz="1400" b="0" dirty="0" smtClean="0">
                <a:latin typeface="Times New Roman" pitchFamily="18" charset="0"/>
                <a:cs typeface="Times New Roman" pitchFamily="18" charset="0"/>
              </a:rPr>
              <a:t>J. R., “Fairness: How to measure quantitatively?” ATM Forum/94-0881, </a:t>
            </a:r>
            <a:r>
              <a:rPr lang="en-US" sz="1400" b="0" dirty="0" smtClean="0">
                <a:latin typeface="Times New Roman" pitchFamily="18" charset="0"/>
                <a:cs typeface="Times New Roman" pitchFamily="18" charset="0"/>
              </a:rPr>
              <a:t>Sept. 1994.</a:t>
            </a:r>
          </a:p>
          <a:p>
            <a:pPr marL="457200" indent="-457200" eaLnBrk="1" fontAlgn="auto" hangingPunct="1">
              <a:spcAft>
                <a:spcPts val="0"/>
              </a:spcAft>
              <a:buFont typeface="Times New Roman" pitchFamily="18" charset="0"/>
              <a:buAutoNum type="arabicParenR"/>
              <a:defRPr/>
            </a:pPr>
            <a:endParaRPr lang="en-US" alt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Times New Roman" pitchFamily="18" charset="0"/>
              <a:buAutoNum type="arabicParenR"/>
              <a:defRPr/>
            </a:pPr>
            <a:endParaRPr lang="en-US" alt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Times New Roman" pitchFamily="18" charset="0"/>
              <a:buAutoNum type="arabicParenR"/>
              <a:defRPr/>
            </a:pPr>
            <a:endParaRPr lang="en-US" alt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744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a-E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Appendix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4200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 assumptions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609600"/>
          </a:xfrm>
        </p:spPr>
        <p:txBody>
          <a:bodyPr/>
          <a:lstStyle/>
          <a:p>
            <a:pPr eaLnBrk="1" hangingPunct="1"/>
            <a:r>
              <a:rPr lang="en-US" altLang="ca-ES" sz="200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PHY parameters</a:t>
            </a:r>
          </a:p>
        </p:txBody>
      </p:sp>
      <p:graphicFrame>
        <p:nvGraphicFramePr>
          <p:cNvPr id="4" name="Content Placeholder 8"/>
          <p:cNvGraphicFramePr>
            <a:graphicFrameLocks/>
          </p:cNvGraphicFramePr>
          <p:nvPr/>
        </p:nvGraphicFramePr>
        <p:xfrm>
          <a:off x="533400" y="1828800"/>
          <a:ext cx="8229600" cy="4530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2108920"/>
                <a:gridCol w="2160240"/>
                <a:gridCol w="2016224"/>
              </a:tblGrid>
              <a:tr h="30485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Parameters4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Values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Parameters 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Values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</a:tr>
              <a:tr h="51824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Wireless Standard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IEEE 802.11g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and IEEE 802.11n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Packet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size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1000bytes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</a:tr>
              <a:tr h="304851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Frequency band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2.4 GHz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STA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TX power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16dBm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</a:tr>
              <a:tr h="59993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Physical transmission rate for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IEEE 802.11g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24Mbps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Transmission gain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1dB</a:t>
                      </a:r>
                    </a:p>
                  </a:txBody>
                  <a:tcPr marT="45728" marB="45728"/>
                </a:tc>
              </a:tr>
              <a:tr h="73164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Physical transmission rate for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IEEE 802.11n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marL="400050" marR="0" indent="-4000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7.2Mbps</a:t>
                      </a:r>
                    </a:p>
                    <a:p>
                      <a:pPr marL="400050" marR="0" indent="-4000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28.9Mbps</a:t>
                      </a:r>
                    </a:p>
                    <a:p>
                      <a:pPr marL="400050" marR="0" indent="-4000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72.2Mbps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Reception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gain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1dB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</a:tr>
              <a:tr h="30485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Channel width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20MHz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Noise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figure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7dB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</a:tr>
              <a:tr h="51824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Propagation delay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model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Constant 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speed propagation delay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Energy detection threshold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-78dBm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</a:tr>
              <a:tr h="51824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Propagation loss model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Hybrid buildings propagation loss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Initial CCA threshold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-80dBm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</a:tr>
              <a:tr h="307684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Wall penetration loss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12dB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Guard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interval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Short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</a:tr>
              <a:tr h="42217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Floor penetration loss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17dB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Data preamble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Short</a:t>
                      </a:r>
                    </a:p>
                  </a:txBody>
                  <a:tcPr marT="45728" marB="45728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68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533400"/>
          </a:xfrm>
        </p:spPr>
        <p:txBody>
          <a:bodyPr/>
          <a:lstStyle/>
          <a:p>
            <a:pPr eaLnBrk="1" hangingPunct="1"/>
            <a:r>
              <a:rPr lang="en-US" altLang="ca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 parameters</a:t>
            </a:r>
            <a:endParaRPr lang="en-US" altLang="ca-ES" sz="2000" dirty="0" smtClean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533400" y="1905000"/>
          <a:ext cx="8229600" cy="251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77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Parameters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Values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Parameters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Values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/>
                </a:tc>
              </a:tr>
              <a:tr h="37077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Access protocol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EDCA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Retransmission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attempts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/>
                </a:tc>
              </a:tr>
              <a:tr h="51812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RTS/CTS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Disabled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Maximum missed beacons for re-association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10000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/>
                </a:tc>
              </a:tr>
              <a:tr h="51812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Association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STAs associated to AP in an Apartment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Active probing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Disabled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/>
                </a:tc>
              </a:tr>
              <a:tr h="37077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QOS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Enabled  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Traffic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model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Best effort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/>
                </a:tc>
              </a:tr>
              <a:tr h="370778"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Aggregation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Disabled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4495800"/>
            <a:ext cx="8229600" cy="533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0" dirty="0">
                <a:cs typeface="Times New Roman" pitchFamily="18" charset="0"/>
              </a:rPr>
              <a:t>Simulation parameters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b="0" dirty="0">
              <a:latin typeface="+mn-lt"/>
              <a:cs typeface="+mn-cs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533400" y="5029200"/>
          <a:ext cx="8229600" cy="140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57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Parameters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87" marB="456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Values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87" marB="45687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Parameters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87" marB="456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Values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87" marB="45687"/>
                </a:tc>
              </a:tr>
              <a:tr h="51797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Simulation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time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87" marB="456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seconds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87" marB="45687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Simulations for each hybrid case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87" marB="456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 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87" marB="45687"/>
                </a:tc>
              </a:tr>
              <a:tr h="51797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Confidence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interval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87" marB="456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95%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87" marB="4568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Simulations for non-DSC</a:t>
                      </a:r>
                      <a:r>
                        <a:rPr lang="en-US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network</a:t>
                      </a: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87" marB="456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87" marB="45687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876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Context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of the main objectives of IEEE 802.11ax standards is to improve efficiency in scenarios with high density of AP and non-AP stations by,</a:t>
            </a:r>
          </a:p>
          <a:p>
            <a:pPr lvl="1" eaLnBrk="1" hangingPunct="1">
              <a:defRPr/>
            </a:pPr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spectral frequency reuse.</a:t>
            </a:r>
          </a:p>
          <a:p>
            <a:pPr lvl="1" eaLnBrk="1" hangingPunct="1">
              <a:defRPr/>
            </a:pPr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managing interference in OBSS.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endParaRPr lang="en-US" altLang="ca-E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has been shown in previous presentations[1-11] that the use of DSC can increase the per-user throughput in dense scenarios.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ca-E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this submission we, </a:t>
            </a:r>
          </a:p>
          <a:p>
            <a:pPr lvl="1" eaLnBrk="1" hangingPunct="1">
              <a:defRPr/>
            </a:pPr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investigate the performance of DSC,</a:t>
            </a:r>
          </a:p>
          <a:p>
            <a:pPr lvl="2" eaLnBrk="1" hangingPunct="1">
              <a:defRPr/>
            </a:pPr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NS-3 simulator is used to measure the performance of DSC in dense WLAN network  that contains multiple OBSS.</a:t>
            </a:r>
          </a:p>
          <a:p>
            <a:pPr lvl="1" eaLnBrk="1" hangingPunct="1">
              <a:defRPr/>
            </a:pPr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 parameters to be employed for DSC algorithm.</a:t>
            </a:r>
          </a:p>
          <a:p>
            <a:pPr lvl="1" eaLnBrk="1" hangingPunct="1">
              <a:defRPr/>
            </a:pPr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 the impact of DSC cells over legacy cells</a:t>
            </a:r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ca-E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05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Simulation Environment: NS-3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/>
          <a:lstStyle/>
          <a:p>
            <a:pPr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ko-KR" sz="1600" dirty="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NS-3 is a simulator for Internet systems,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ko-KR" sz="1600" dirty="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It allows the study of protocols and network performance of large-scale systems in a controlled and scalable environment.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ko-KR" sz="1600" dirty="0" smtClean="0">
              <a:latin typeface="Times New Roman" panose="02020603050405020304" pitchFamily="18" charset="0"/>
              <a:ea typeface="굴림" panose="020B0600000101010101" pitchFamily="34" charset="-127"/>
              <a:cs typeface="Times New Roman" panose="02020603050405020304" pitchFamily="18" charset="0"/>
            </a:endParaRPr>
          </a:p>
          <a:p>
            <a:pPr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ko-KR" sz="1600" dirty="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Main characteristics,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ko-KR" sz="1600" dirty="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Discrete event simulator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ko-KR" sz="1600" dirty="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Packet level simulator (layer 2 and above)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ko-KR" sz="1600" dirty="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Layered architecture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ko-KR" sz="1600" dirty="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Free and open source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ko-KR" sz="1600" dirty="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Frequent updates ( latest version ns 3.21- release date 17-09-2014)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ko-KR" sz="1600" dirty="0" smtClean="0">
              <a:latin typeface="Times New Roman" panose="02020603050405020304" pitchFamily="18" charset="0"/>
              <a:ea typeface="굴림" panose="020B0600000101010101" pitchFamily="34" charset="-127"/>
              <a:cs typeface="Times New Roman" panose="02020603050405020304" pitchFamily="18" charset="0"/>
            </a:endParaRPr>
          </a:p>
          <a:p>
            <a:pPr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 number of protocol implementations and models available,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zh-TW" sz="1200" dirty="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TCP, UDP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zh-TW" sz="1200" dirty="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IPV4, IPV6, static routing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zh-TW" sz="1200" dirty="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IEEE 802.11 and variants, WiMAX, LTE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zh-TW" sz="1200" dirty="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IEEE 802 physical layer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zh-TW" sz="1200" dirty="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Mobility models and routing protocols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zh-TW" sz="1200" dirty="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Ability to design indoor, outdoor or hybrid networks</a:t>
            </a:r>
          </a:p>
          <a:p>
            <a:pPr lvl="1"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zh-TW" sz="1200" dirty="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etc.</a:t>
            </a:r>
          </a:p>
          <a:p>
            <a:pPr lvl="1" eaLnBrk="1" hangingPunct="1">
              <a:buFont typeface="Arial" panose="020B0604020202020204" pitchFamily="34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zh-TW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altLang="ca-E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028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Simulation Environment: NS-3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00600"/>
          </a:xfrm>
        </p:spPr>
        <p:txBody>
          <a:bodyPr/>
          <a:lstStyle/>
          <a:p>
            <a:r>
              <a:rPr lang="en-CA" altLang="ca-E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</a:t>
            </a:r>
            <a:endParaRPr lang="en-CA" altLang="ca-E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CA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dense WLAN scenario with multiple OBSS generated in NS-3 where the simulation package is modified to,</a:t>
            </a:r>
          </a:p>
          <a:p>
            <a:pPr lvl="2"/>
            <a:r>
              <a:rPr lang="en-CA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 STAs to measure the energy level of received beacon frames.</a:t>
            </a:r>
          </a:p>
          <a:p>
            <a:pPr lvl="2"/>
            <a:r>
              <a:rPr lang="en-CA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 hybrid building </a:t>
            </a:r>
            <a:r>
              <a:rPr lang="en-CA" altLang="ca-E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pathloss</a:t>
            </a:r>
            <a:r>
              <a:rPr lang="en-CA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model to accommodate floor penetration losses.</a:t>
            </a:r>
          </a:p>
          <a:p>
            <a:pPr lvl="1"/>
            <a:r>
              <a:rPr lang="en-CA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modifications /new additions made to accommodate real time operation of DSC algorithm.</a:t>
            </a:r>
          </a:p>
          <a:p>
            <a:pPr lvl="1"/>
            <a:endParaRPr lang="en-CA" altLang="ca-E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altLang="ca-E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Limitations</a:t>
            </a:r>
            <a:endParaRPr lang="en-CA" altLang="ca-E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CA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MPDU aggregation is not yet implemented and thus not used within these simulations.</a:t>
            </a:r>
          </a:p>
          <a:p>
            <a:pPr lvl="1"/>
            <a:r>
              <a:rPr lang="en-CA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802.11ac model has not yet been developed  and  current results focus on IEEE 802.11g/n.</a:t>
            </a:r>
          </a:p>
          <a:p>
            <a:endParaRPr lang="en-US" altLang="ca-E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240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DSC algorithm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4343400" cy="4495800"/>
          </a:xfrm>
        </p:spPr>
        <p:txBody>
          <a:bodyPr/>
          <a:lstStyle/>
          <a:p>
            <a:pPr eaLnBrk="1" hangingPunct="1"/>
            <a:r>
              <a:rPr lang="en-CA" altLang="ca-E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DSC varies CST levels at each station in a distributed manner,</a:t>
            </a:r>
          </a:p>
          <a:p>
            <a:pPr lvl="1" eaLnBrk="1" hangingPunct="1"/>
            <a:r>
              <a:rPr lang="en-CA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stations near  their respective AP can have higher CST because interference from concurrent transmissions would have limited implications.</a:t>
            </a:r>
          </a:p>
          <a:p>
            <a:pPr lvl="1" eaLnBrk="1" hangingPunct="1"/>
            <a:r>
              <a:rPr lang="en-CA" altLang="ca-E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stations further away can have lower CST because the probability of correct transmissions can be increased by reducing the presence of hidden nodes.</a:t>
            </a:r>
            <a:endParaRPr lang="en-US" altLang="ca-ES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CA" altLang="ca-ES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CA" altLang="ca-E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 chart highlights the basic operation of DSC </a:t>
            </a:r>
            <a:r>
              <a:rPr lang="en-US" altLang="ca-E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 over non-AP stations in an infrastructure-based WLAN.</a:t>
            </a:r>
            <a:endParaRPr lang="en-CA" altLang="ca-ES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702" y="1171575"/>
            <a:ext cx="3859298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03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Simulation scenarios and assumptions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4648200" cy="5181600"/>
          </a:xfrm>
        </p:spPr>
        <p:txBody>
          <a:bodyPr/>
          <a:lstStyle/>
          <a:p>
            <a:pPr algn="just" eaLnBrk="1" hangingPunct="1"/>
            <a:r>
              <a:rPr lang="en-US" altLang="ca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Topology</a:t>
            </a:r>
          </a:p>
          <a:p>
            <a:pPr lvl="1" algn="just" eaLnBrk="1" hangingPunct="1"/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multi-floor residential building,</a:t>
            </a:r>
          </a:p>
          <a:p>
            <a:pPr lvl="2" algn="just"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stories</a:t>
            </a:r>
          </a:p>
          <a:p>
            <a:pPr lvl="2" algn="just"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2×10 apartments per story.</a:t>
            </a:r>
          </a:p>
          <a:p>
            <a:pPr lvl="2" algn="just"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Apartment size: 10m×10m×3m.</a:t>
            </a:r>
          </a:p>
          <a:p>
            <a:pPr lvl="2" algn="just" eaLnBrk="1" hangingPunct="1"/>
            <a:endParaRPr lang="en-US" altLang="ca-E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AP placed randomly in each apartment at 1.5m height.</a:t>
            </a:r>
          </a:p>
          <a:p>
            <a:pPr lvl="2" algn="just" eaLnBrk="1" hangingPunct="1"/>
            <a:endParaRPr lang="en-US" altLang="ca-E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r>
              <a:rPr lang="en-US" altLang="ca-ES" sz="1800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ca-E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selected randomly for each </a:t>
            </a:r>
            <a:r>
              <a:rPr lang="ca-E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cell.</a:t>
            </a:r>
          </a:p>
          <a:p>
            <a:pPr lvl="2" algn="just" eaLnBrk="1" hangingPunct="1"/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ca-E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a-ES" altLang="ca-E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ca-E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a-ES" altLang="ca-E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scheme</a:t>
            </a:r>
            <a:r>
              <a:rPr lang="ca-E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(1, 6, 11) </a:t>
            </a:r>
            <a:r>
              <a:rPr lang="ca-E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ca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1/3 of the cells share the same channel</a:t>
            </a:r>
          </a:p>
          <a:p>
            <a:pPr lvl="2" algn="just" eaLnBrk="1" hangingPunct="1"/>
            <a:endParaRPr lang="en-US" altLang="ca-E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r>
              <a:rPr lang="en-US" altLang="ca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STAs placed randomly around their respective AP.</a:t>
            </a:r>
          </a:p>
          <a:p>
            <a:pPr eaLnBrk="1" hangingPunct="1"/>
            <a:endParaRPr lang="en-US" altLang="ca-ES" sz="1600" dirty="0" smtClean="0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438400"/>
            <a:ext cx="35052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49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953000"/>
          </a:xfrm>
        </p:spPr>
        <p:txBody>
          <a:bodyPr/>
          <a:lstStyle/>
          <a:p>
            <a:pPr marL="342900" lvl="1" indent="-342900" algn="just" eaLnBrk="1" hangingPunct="1">
              <a:buFont typeface="Arial" charset="0"/>
              <a:buChar char="•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Frequency band: </a:t>
            </a:r>
            <a:r>
              <a:rPr lang="en-US" altLang="zh-TW" sz="180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focused on 2.4GHz ,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altLang="zh-TW" sz="160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Intended to investigate the impact of DSC in a band that is more restricted in dense environments. </a:t>
            </a:r>
          </a:p>
          <a:p>
            <a:pPr lvl="2"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en-US" altLang="zh-TW" sz="1800" dirty="0" smtClean="0"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  <a:p>
            <a:pPr marL="342900" lvl="1" indent="-342900"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Traffic: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UDP CBR </a:t>
            </a:r>
            <a:r>
              <a:rPr lang="en-US" altLang="zh-TW" sz="180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uplink transmission in saturation conditions is considered,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600" dirty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Worst case in terms of contention.</a:t>
            </a:r>
          </a:p>
          <a:p>
            <a:pPr lvl="1" algn="just"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Pathloss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model: </a:t>
            </a:r>
            <a:r>
              <a:rPr lang="en-US" altLang="zh-TW" sz="1800" dirty="0" smtClean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Hybrid Building Propagation loss model [12],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CA" altLang="zh-TW" sz="1600" dirty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obtained through a combination of several well known </a:t>
            </a:r>
            <a:r>
              <a:rPr lang="en-CA" altLang="zh-TW" sz="1600" dirty="0" err="1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pathloss</a:t>
            </a:r>
            <a:r>
              <a:rPr lang="en-CA" altLang="zh-TW" sz="1600" dirty="0">
                <a:latin typeface="Times New Roman" pitchFamily="18" charset="0"/>
                <a:ea typeface="굴림" pitchFamily="34" charset="-127"/>
                <a:cs typeface="Times New Roman" pitchFamily="18" charset="0"/>
              </a:rPr>
              <a:t> including indoor (through walls, floors) and outdoor (urban, suburban, open).</a:t>
            </a:r>
          </a:p>
          <a:p>
            <a:pPr lvl="2"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en-US" altLang="zh-TW" sz="1800" dirty="0" smtClean="0">
              <a:latin typeface="Times New Roman" pitchFamily="18" charset="0"/>
              <a:ea typeface="굴림" pitchFamily="34" charset="-127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 simulated specific scenarios (with same STA and AP  positions) with and without utilizing the DSC.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Additional simulation details are provided in the appendix.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1800" dirty="0" smtClean="0"/>
          </a:p>
        </p:txBody>
      </p:sp>
      <p:sp>
        <p:nvSpPr>
          <p:cNvPr id="14339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Simulation scenarios and assumptions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55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Metrics used for evaluation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altLang="zh-TW" sz="180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Aggregate throughput and STA’s individual throughput</a:t>
            </a:r>
          </a:p>
          <a:p>
            <a:pPr lvl="2" eaLnBrk="1" hangingPunct="1">
              <a:lnSpc>
                <a:spcPct val="90000"/>
              </a:lnSpc>
            </a:pPr>
            <a:endParaRPr lang="en-CA" altLang="zh-TW" sz="1100" smtClean="0">
              <a:latin typeface="Times New Roman" panose="02020603050405020304" pitchFamily="18" charset="0"/>
              <a:ea typeface="굴림" panose="020B0600000101010101" pitchFamily="34" charset="-127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CA" altLang="zh-TW" sz="180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Frame Error Rate (FER)</a:t>
            </a:r>
          </a:p>
          <a:p>
            <a:pPr lvl="1" eaLnBrk="1" hangingPunct="1">
              <a:lnSpc>
                <a:spcPct val="90000"/>
              </a:lnSpc>
            </a:pPr>
            <a:r>
              <a:rPr lang="en-CA" altLang="ca-ES" sz="160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ratio of data frames received with errors to total data frames received.</a:t>
            </a:r>
          </a:p>
          <a:p>
            <a:pPr lvl="1" eaLnBrk="1" hangingPunct="1">
              <a:lnSpc>
                <a:spcPct val="90000"/>
              </a:lnSpc>
            </a:pPr>
            <a:endParaRPr lang="en-CA" altLang="zh-TW" sz="1100" smtClean="0">
              <a:latin typeface="Times New Roman" panose="02020603050405020304" pitchFamily="18" charset="0"/>
              <a:ea typeface="굴림" panose="020B0600000101010101" pitchFamily="34" charset="-127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CA" altLang="zh-TW" sz="180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Fairness </a:t>
            </a:r>
          </a:p>
          <a:p>
            <a:pPr lvl="1" eaLnBrk="1" hangingPunct="1">
              <a:lnSpc>
                <a:spcPct val="90000"/>
              </a:lnSpc>
            </a:pPr>
            <a:r>
              <a:rPr lang="en-CA" altLang="ca-ES" sz="160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calculated according to Jain’s fairness index [13].</a:t>
            </a:r>
          </a:p>
          <a:p>
            <a:pPr lvl="1" eaLnBrk="1" hangingPunct="1">
              <a:lnSpc>
                <a:spcPct val="90000"/>
              </a:lnSpc>
            </a:pPr>
            <a:endParaRPr lang="en-CA" altLang="zh-TW" sz="11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CA" altLang="zh-TW" sz="180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Number of hidden nodes</a:t>
            </a:r>
          </a:p>
          <a:p>
            <a:pPr lvl="1"/>
            <a:r>
              <a:rPr lang="en-US" altLang="ca-ES" sz="160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Hidden node: detected </a:t>
            </a:r>
            <a:r>
              <a:rPr lang="en-CA" altLang="ca-ES" sz="160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when a node that is located outside the sensing range of the transmitter is able to interfere in the ongoing transmission from the transmitter to the receiver.</a:t>
            </a:r>
          </a:p>
          <a:p>
            <a:pPr lvl="1"/>
            <a:r>
              <a:rPr lang="en-CA" altLang="ca-ES" sz="160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a pair of hidden nodes is considered a single entry.</a:t>
            </a:r>
          </a:p>
          <a:p>
            <a:pPr lvl="1"/>
            <a:endParaRPr lang="en-CA" altLang="ca-ES" sz="1100" smtClean="0">
              <a:latin typeface="Times New Roman" panose="02020603050405020304" pitchFamily="18" charset="0"/>
              <a:ea typeface="굴림" panose="020B0600000101010101" pitchFamily="34" charset="-127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CA" altLang="zh-TW" sz="180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Number of exposed nodes</a:t>
            </a:r>
          </a:p>
          <a:p>
            <a:pPr lvl="1"/>
            <a:r>
              <a:rPr lang="en-CA" altLang="ca-ES" sz="160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Exposed node: </a:t>
            </a:r>
            <a:r>
              <a:rPr lang="en-US" altLang="ca-ES" sz="160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detected </a:t>
            </a:r>
            <a:r>
              <a:rPr lang="en-CA" altLang="ca-ES" sz="160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when a node is needlessly silenced to concurrently transmit, even though the node is not able to generate ample interference that could cause collisions at the receiver.</a:t>
            </a:r>
          </a:p>
          <a:p>
            <a:pPr lvl="1"/>
            <a:r>
              <a:rPr lang="en-CA" altLang="ca-ES" sz="1600" smtClean="0">
                <a:latin typeface="Times New Roman" panose="02020603050405020304" pitchFamily="18" charset="0"/>
                <a:ea typeface="굴림" panose="020B0600000101010101" pitchFamily="34" charset="-127"/>
                <a:cs typeface="Times New Roman" panose="02020603050405020304" pitchFamily="18" charset="0"/>
              </a:rPr>
              <a:t>a pair of exposed nodes is considered a single entry.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696913" y="236764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M. Shahwaiz Afaqui (UPC)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05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78575</TotalTime>
  <Words>2600</Words>
  <Application>Microsoft Office PowerPoint</Application>
  <PresentationFormat>On-screen Show (4:3)</PresentationFormat>
  <Paragraphs>444</Paragraphs>
  <Slides>26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Default Design</vt:lpstr>
      <vt:lpstr>Document</vt:lpstr>
      <vt:lpstr>Simulation-based evaluation of DSC in residential scenario</vt:lpstr>
      <vt:lpstr>Outline</vt:lpstr>
      <vt:lpstr>1. Context</vt:lpstr>
      <vt:lpstr>2. Simulation Environment: NS-3</vt:lpstr>
      <vt:lpstr>2. Simulation Environment: NS-3</vt:lpstr>
      <vt:lpstr>3. DSC algorithm </vt:lpstr>
      <vt:lpstr>4. Simulation scenarios and assumptions</vt:lpstr>
      <vt:lpstr>4. Simulation scenarios and assumptions</vt:lpstr>
      <vt:lpstr>5. Metrics used for evaluation</vt:lpstr>
      <vt:lpstr>6. Selection of suitable parameters for DSC</vt:lpstr>
      <vt:lpstr>6. Selection of suitable parameters for DSC</vt:lpstr>
      <vt:lpstr>7. Combining DSC with channel selection and rate control (1/2)</vt:lpstr>
      <vt:lpstr>7. Combining DSC with channel selection and rate control (2/2)</vt:lpstr>
      <vt:lpstr>8. Hybrid case A: Impact of DSC cells over legacy cells (1/3)</vt:lpstr>
      <vt:lpstr>8. Hybrid case A: Impact of DSC cells over legacy cells (2/3)</vt:lpstr>
      <vt:lpstr>8. Hybrid case A: Impact of DSC cells over legacy cells (3/3)</vt:lpstr>
      <vt:lpstr>9. Hybrid case B: Impact of DSC nodes over legacy nodes within cells (1/3)</vt:lpstr>
      <vt:lpstr>9. Hybrid case B: Impact of DSC nodes over legacy nodes within cells (2/3)</vt:lpstr>
      <vt:lpstr>9. Hybrid case B: Impact of DSC nodes over legacy nodes within cells (3/3)</vt:lpstr>
      <vt:lpstr>10. Worst case scenario (MCS0 &amp; packet size of 1500 bytes) (1/2)</vt:lpstr>
      <vt:lpstr>10. Worst case scenario (MCS0 &amp; packet size of 1500 bytes) (2/2)</vt:lpstr>
      <vt:lpstr>11. Conclusions/next steps</vt:lpstr>
      <vt:lpstr>12. References</vt:lpstr>
      <vt:lpstr>13. Appendix</vt:lpstr>
      <vt:lpstr>Simulation assumptions</vt:lpstr>
      <vt:lpstr>PowerPoint Presentation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Graham Smith</cp:lastModifiedBy>
  <cp:revision>1538</cp:revision>
  <cp:lastPrinted>1998-02-10T13:28:06Z</cp:lastPrinted>
  <dcterms:created xsi:type="dcterms:W3CDTF">1998-02-10T13:07:52Z</dcterms:created>
  <dcterms:modified xsi:type="dcterms:W3CDTF">2015-01-06T19:21:08Z</dcterms:modified>
</cp:coreProperties>
</file>