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352" r:id="rId3"/>
    <p:sldId id="353" r:id="rId4"/>
    <p:sldId id="349" r:id="rId5"/>
    <p:sldId id="319" r:id="rId6"/>
    <p:sldId id="348" r:id="rId7"/>
    <p:sldId id="343" r:id="rId8"/>
    <p:sldId id="355" r:id="rId9"/>
    <p:sldId id="356" r:id="rId10"/>
    <p:sldId id="360" r:id="rId11"/>
    <p:sldId id="354" r:id="rId12"/>
    <p:sldId id="357" r:id="rId13"/>
    <p:sldId id="358" r:id="rId14"/>
    <p:sldId id="359" r:id="rId15"/>
    <p:sldId id="361" r:id="rId16"/>
    <p:sldId id="362" r:id="rId17"/>
    <p:sldId id="363" r:id="rId18"/>
    <p:sldId id="364" r:id="rId19"/>
    <p:sldId id="365" r:id="rId20"/>
    <p:sldId id="366" r:id="rId21"/>
    <p:sldId id="367" r:id="rId22"/>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FF9966"/>
    <a:srgbClr val="FF9933"/>
    <a:srgbClr val="FFFF00"/>
    <a:srgbClr val="66FF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00" autoAdjust="0"/>
    <p:restoredTop sz="86380" autoAdjust="0"/>
  </p:normalViewPr>
  <p:slideViewPr>
    <p:cSldViewPr>
      <p:cViewPr varScale="1">
        <p:scale>
          <a:sx n="74" d="100"/>
          <a:sy n="74" d="100"/>
        </p:scale>
        <p:origin x="-1380" y="-90"/>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1728"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Graham Smith, DSP Group</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Graham Smith, DSP Group</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April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Graham Smith, DSP Group</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a:xfrm>
            <a:off x="6518434" y="6475413"/>
            <a:ext cx="2025491" cy="184666"/>
          </a:xfrm>
        </p:spPr>
        <p:txBody>
          <a:bodyPr/>
          <a:lstStyle>
            <a:lvl1pPr>
              <a:defRPr/>
            </a:lvl1pPr>
          </a:lstStyle>
          <a:p>
            <a:pPr>
              <a:defRPr/>
            </a:pPr>
            <a:r>
              <a:rPr lang="en-US" dirty="0" smtClean="0"/>
              <a:t>Graham Smith, SR Technologies</a:t>
            </a:r>
            <a:endParaRPr lang="en-US" dirty="0"/>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
        <p:nvSpPr>
          <p:cNvPr id="6" name="Date Placeholder 7"/>
          <p:cNvSpPr>
            <a:spLocks noGrp="1"/>
          </p:cNvSpPr>
          <p:nvPr>
            <p:ph type="dt" sz="half" idx="12"/>
          </p:nvPr>
        </p:nvSpPr>
        <p:spPr>
          <a:xfrm>
            <a:off x="696913" y="332601"/>
            <a:ext cx="916918" cy="276999"/>
          </a:xfrm>
        </p:spPr>
        <p:txBody>
          <a:bodyPr/>
          <a:lstStyle/>
          <a:p>
            <a:pPr>
              <a:defRPr/>
            </a:pPr>
            <a:r>
              <a:rPr lang="en-US" smtClean="0"/>
              <a:t>Jan 2015</a:t>
            </a:r>
            <a:endParaRPr lang="en-US" dirty="0"/>
          </a:p>
        </p:txBody>
      </p:sp>
    </p:spTree>
    <p:extLst>
      <p:ext uri="{BB962C8B-B14F-4D97-AF65-F5344CB8AC3E}">
        <p14:creationId xmlns:p14="http://schemas.microsoft.com/office/powerpoint/2010/main" val="2098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Title 6"/>
          <p:cNvSpPr>
            <a:spLocks noGrp="1"/>
          </p:cNvSpPr>
          <p:nvPr>
            <p:ph type="title"/>
          </p:nvPr>
        </p:nvSpPr>
        <p:spPr/>
        <p:txBody>
          <a:bodyPr/>
          <a:lstStyle/>
          <a:p>
            <a:r>
              <a:rPr lang="en-US" smtClean="0"/>
              <a:t>Click to edit Master title style</a:t>
            </a:r>
            <a:endParaRPr lang="en-US"/>
          </a:p>
        </p:txBody>
      </p:sp>
      <p:sp>
        <p:nvSpPr>
          <p:cNvPr id="8" name="Date Placeholder 7"/>
          <p:cNvSpPr>
            <a:spLocks noGrp="1"/>
          </p:cNvSpPr>
          <p:nvPr>
            <p:ph type="dt" sz="half" idx="10"/>
          </p:nvPr>
        </p:nvSpPr>
        <p:spPr>
          <a:xfrm>
            <a:off x="696913" y="332601"/>
            <a:ext cx="916918" cy="276999"/>
          </a:xfrm>
        </p:spPr>
        <p:txBody>
          <a:bodyPr/>
          <a:lstStyle/>
          <a:p>
            <a:pPr>
              <a:defRPr/>
            </a:pPr>
            <a:r>
              <a:rPr lang="en-US" smtClean="0"/>
              <a:t>Jan 2015</a:t>
            </a:r>
            <a:endParaRPr lang="en-US" dirty="0"/>
          </a:p>
        </p:txBody>
      </p:sp>
      <p:sp>
        <p:nvSpPr>
          <p:cNvPr id="9" name="Footer Placeholder 8"/>
          <p:cNvSpPr>
            <a:spLocks noGrp="1"/>
          </p:cNvSpPr>
          <p:nvPr>
            <p:ph type="ftr" sz="quarter" idx="11"/>
          </p:nvPr>
        </p:nvSpPr>
        <p:spPr>
          <a:xfrm>
            <a:off x="6518434" y="6475413"/>
            <a:ext cx="2025491" cy="184666"/>
          </a:xfrm>
        </p:spPr>
        <p:txBody>
          <a:bodyPr/>
          <a:lstStyle/>
          <a:p>
            <a:pPr>
              <a:defRPr/>
            </a:pPr>
            <a:r>
              <a:rPr lang="en-US" dirty="0" smtClean="0"/>
              <a:t>Graham Smith, SR Technologies</a:t>
            </a:r>
            <a:endParaRPr lang="en-US" dirty="0"/>
          </a:p>
        </p:txBody>
      </p:sp>
      <p:sp>
        <p:nvSpPr>
          <p:cNvPr id="10" name="Slide Number Placeholder 9"/>
          <p:cNvSpPr>
            <a:spLocks noGrp="1"/>
          </p:cNvSpPr>
          <p:nvPr>
            <p:ph type="sldNum" sz="quarter" idx="12"/>
          </p:nvPr>
        </p:nvSpPr>
        <p:spPr/>
        <p:txBody>
          <a:bodyPr/>
          <a:lstStyle/>
          <a:p>
            <a:pPr>
              <a:defRPr/>
            </a:pPr>
            <a:r>
              <a:rPr lang="en-US" dirty="0" smtClean="0"/>
              <a:t>Slide </a:t>
            </a:r>
            <a:fld id="{31D45EC1-4C6A-4C4C-A230-3BDF24B584F8}" type="slidenum">
              <a:rPr lang="en-US" smtClean="0"/>
              <a:pPr>
                <a:defRPr/>
              </a:pPr>
              <a:t>‹#›</a:t>
            </a:fld>
            <a:endParaRPr lang="en-US" dirty="0"/>
          </a:p>
        </p:txBody>
      </p:sp>
    </p:spTree>
    <p:extLst>
      <p:ext uri="{BB962C8B-B14F-4D97-AF65-F5344CB8AC3E}">
        <p14:creationId xmlns:p14="http://schemas.microsoft.com/office/powerpoint/2010/main" val="1048365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Footer Placeholder 8"/>
          <p:cNvSpPr>
            <a:spLocks noGrp="1"/>
          </p:cNvSpPr>
          <p:nvPr>
            <p:ph type="ftr" sz="quarter" idx="11"/>
          </p:nvPr>
        </p:nvSpPr>
        <p:spPr>
          <a:xfrm>
            <a:off x="6518434" y="6475413"/>
            <a:ext cx="2025491" cy="184666"/>
          </a:xfrm>
        </p:spPr>
        <p:txBody>
          <a:bodyPr/>
          <a:lstStyle/>
          <a:p>
            <a:pPr>
              <a:defRPr/>
            </a:pPr>
            <a:r>
              <a:rPr lang="en-US" dirty="0" smtClean="0"/>
              <a:t>Graham Smith, SR Technologies</a:t>
            </a:r>
            <a:endParaRPr lang="en-US" dirty="0"/>
          </a:p>
        </p:txBody>
      </p:sp>
      <p:sp>
        <p:nvSpPr>
          <p:cNvPr id="4" name="Slide Number Placeholder 9"/>
          <p:cNvSpPr>
            <a:spLocks noGrp="1"/>
          </p:cNvSpPr>
          <p:nvPr>
            <p:ph type="sldNum" sz="quarter" idx="12"/>
          </p:nvPr>
        </p:nvSpPr>
        <p:spPr>
          <a:xfrm>
            <a:off x="4344988" y="6475413"/>
            <a:ext cx="530225" cy="182562"/>
          </a:xfrm>
        </p:spPr>
        <p:txBody>
          <a:bodyPr/>
          <a:lstStyle/>
          <a:p>
            <a:pPr>
              <a:defRPr/>
            </a:pPr>
            <a:r>
              <a:rPr lang="en-US" dirty="0" smtClean="0"/>
              <a:t>Slide </a:t>
            </a:r>
            <a:fld id="{31D45EC1-4C6A-4C4C-A230-3BDF24B584F8}" type="slidenum">
              <a:rPr lang="en-US" smtClean="0"/>
              <a:pPr>
                <a:defRPr/>
              </a:pPr>
              <a:t>‹#›</a:t>
            </a:fld>
            <a:endParaRPr lang="en-US" dirty="0"/>
          </a:p>
        </p:txBody>
      </p:sp>
      <p:sp>
        <p:nvSpPr>
          <p:cNvPr id="5" name="Date Placeholder 7"/>
          <p:cNvSpPr>
            <a:spLocks noGrp="1"/>
          </p:cNvSpPr>
          <p:nvPr>
            <p:ph type="dt" sz="half" idx="10"/>
          </p:nvPr>
        </p:nvSpPr>
        <p:spPr>
          <a:xfrm>
            <a:off x="696913" y="332601"/>
            <a:ext cx="916918" cy="276999"/>
          </a:xfrm>
        </p:spPr>
        <p:txBody>
          <a:bodyPr/>
          <a:lstStyle/>
          <a:p>
            <a:pPr>
              <a:defRPr/>
            </a:pPr>
            <a:r>
              <a:rPr lang="en-US" smtClean="0"/>
              <a:t>Jan 2015</a:t>
            </a:r>
            <a:endParaRPr lang="en-US" dirty="0"/>
          </a:p>
        </p:txBody>
      </p:sp>
    </p:spTree>
    <p:extLst>
      <p:ext uri="{BB962C8B-B14F-4D97-AF65-F5344CB8AC3E}">
        <p14:creationId xmlns:p14="http://schemas.microsoft.com/office/powerpoint/2010/main" val="315129792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Jan 2015</a:t>
            </a:r>
            <a:endParaRPr lang="en-US" dirty="0"/>
          </a:p>
        </p:txBody>
      </p:sp>
      <p:sp>
        <p:nvSpPr>
          <p:cNvPr id="1029" name="Rectangle 5"/>
          <p:cNvSpPr>
            <a:spLocks noGrp="1" noChangeArrowheads="1"/>
          </p:cNvSpPr>
          <p:nvPr>
            <p:ph type="ftr" sz="quarter" idx="3"/>
          </p:nvPr>
        </p:nvSpPr>
        <p:spPr bwMode="auto">
          <a:xfrm>
            <a:off x="6556906" y="6475413"/>
            <a:ext cx="198701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smtClean="0"/>
              <a:t>Graham Smith, SR Technologies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802.11-15/0025r0</a:t>
            </a:r>
            <a:endParaRPr lang="en-US" sz="1800"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 id="2147483986" r:id="rId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emf"/><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Jan 2015</a:t>
            </a:r>
            <a:endParaRPr lang="en-US" sz="1800" dirty="0" smtClean="0"/>
          </a:p>
        </p:txBody>
      </p:sp>
      <p:sp>
        <p:nvSpPr>
          <p:cNvPr id="3077" name="Rectangle 2"/>
          <p:cNvSpPr>
            <a:spLocks noGrp="1" noChangeArrowheads="1"/>
          </p:cNvSpPr>
          <p:nvPr>
            <p:ph type="title"/>
          </p:nvPr>
        </p:nvSpPr>
        <p:spPr>
          <a:xfrm>
            <a:off x="685800" y="838200"/>
            <a:ext cx="7772400" cy="1066800"/>
          </a:xfrm>
          <a:noFill/>
        </p:spPr>
        <p:txBody>
          <a:bodyPr/>
          <a:lstStyle/>
          <a:p>
            <a:r>
              <a:rPr lang="en-US" dirty="0" smtClean="0"/>
              <a:t>Dynamic Sensitivity Control</a:t>
            </a:r>
            <a:br>
              <a:rPr lang="en-US" dirty="0" smtClean="0"/>
            </a:br>
            <a:r>
              <a:rPr lang="en-US" dirty="0" smtClean="0"/>
              <a:t>Roaming</a:t>
            </a:r>
          </a:p>
        </p:txBody>
      </p:sp>
      <p:sp>
        <p:nvSpPr>
          <p:cNvPr id="3078" name="Rectangle 6"/>
          <p:cNvSpPr>
            <a:spLocks noGrp="1" noChangeArrowheads="1"/>
          </p:cNvSpPr>
          <p:nvPr>
            <p:ph type="body" idx="1"/>
          </p:nvPr>
        </p:nvSpPr>
        <p:spPr>
          <a:xfrm>
            <a:off x="685800" y="2289048"/>
            <a:ext cx="7772400" cy="381000"/>
          </a:xfrm>
          <a:noFill/>
        </p:spPr>
        <p:txBody>
          <a:bodyPr/>
          <a:lstStyle/>
          <a:p>
            <a:pPr algn="ctr">
              <a:lnSpc>
                <a:spcPct val="90000"/>
              </a:lnSpc>
              <a:buFontTx/>
              <a:buNone/>
            </a:pPr>
            <a:r>
              <a:rPr lang="en-US" sz="2000" dirty="0" smtClean="0"/>
              <a:t>Date:</a:t>
            </a:r>
            <a:r>
              <a:rPr lang="en-US" sz="2000" b="0" dirty="0" smtClean="0"/>
              <a:t> </a:t>
            </a:r>
            <a:r>
              <a:rPr lang="en-US" sz="2000" b="0" dirty="0" smtClean="0"/>
              <a:t>2015-January</a:t>
            </a:r>
            <a:endParaRPr lang="en-US" sz="2000" b="0" dirty="0" smtClean="0"/>
          </a:p>
        </p:txBody>
      </p:sp>
      <p:sp>
        <p:nvSpPr>
          <p:cNvPr id="3080" name="Rectangle 12"/>
          <p:cNvSpPr>
            <a:spLocks noChangeArrowheads="1"/>
          </p:cNvSpPr>
          <p:nvPr/>
        </p:nvSpPr>
        <p:spPr bwMode="auto">
          <a:xfrm>
            <a:off x="569976" y="25908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dirty="0"/>
              <a:t>Authors:</a:t>
            </a:r>
            <a:endParaRPr lang="en-US" sz="2000" b="0" dirty="0"/>
          </a:p>
        </p:txBody>
      </p:sp>
      <p:graphicFrame>
        <p:nvGraphicFramePr>
          <p:cNvPr id="2" name="Object 1"/>
          <p:cNvGraphicFramePr>
            <a:graphicFrameLocks noChangeAspect="1"/>
          </p:cNvGraphicFramePr>
          <p:nvPr>
            <p:extLst>
              <p:ext uri="{D42A27DB-BD31-4B8C-83A1-F6EECF244321}">
                <p14:modId xmlns:p14="http://schemas.microsoft.com/office/powerpoint/2010/main" val="1878208122"/>
              </p:ext>
            </p:extLst>
          </p:nvPr>
        </p:nvGraphicFramePr>
        <p:xfrm>
          <a:off x="528638" y="3128963"/>
          <a:ext cx="7572375" cy="2543175"/>
        </p:xfrm>
        <a:graphic>
          <a:graphicData uri="http://schemas.openxmlformats.org/presentationml/2006/ole">
            <mc:AlternateContent xmlns:mc="http://schemas.openxmlformats.org/markup-compatibility/2006">
              <mc:Choice xmlns:v="urn:schemas-microsoft-com:vml" Requires="v">
                <p:oleObj spid="_x0000_s3377" name="Document" r:id="rId4" imgW="8277509" imgH="2789428" progId="Word.Document.8">
                  <p:embed/>
                </p:oleObj>
              </mc:Choice>
              <mc:Fallback>
                <p:oleObj name="Document" r:id="rId4" imgW="8277509" imgH="2789428" progId="Word.Document.8">
                  <p:embed/>
                  <p:pic>
                    <p:nvPicPr>
                      <p:cNvPr id="0" name="Object 1"/>
                      <p:cNvPicPr>
                        <a:picLocks noChangeAspect="1" noChangeArrowheads="1"/>
                      </p:cNvPicPr>
                      <p:nvPr/>
                    </p:nvPicPr>
                    <p:blipFill>
                      <a:blip r:embed="rId5"/>
                      <a:srcRect/>
                      <a:stretch>
                        <a:fillRect/>
                      </a:stretch>
                    </p:blipFill>
                    <p:spPr bwMode="auto">
                      <a:xfrm>
                        <a:off x="528638" y="3128963"/>
                        <a:ext cx="7572375" cy="2543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 name="Footer Placeholder 2"/>
          <p:cNvSpPr>
            <a:spLocks noGrp="1"/>
          </p:cNvSpPr>
          <p:nvPr>
            <p:ph type="ftr" sz="quarter" idx="11"/>
          </p:nvPr>
        </p:nvSpPr>
        <p:spPr/>
        <p:txBody>
          <a:bodyPr/>
          <a:lstStyle/>
          <a:p>
            <a:pPr>
              <a:defRPr/>
            </a:pPr>
            <a:r>
              <a:rPr lang="en-US" smtClean="0"/>
              <a:t>Graham Smith, SR Technologies</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Graham Smith, SR Technologies</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10</a:t>
            </a:fld>
            <a:endParaRPr lang="en-US" dirty="0"/>
          </a:p>
        </p:txBody>
      </p:sp>
      <p:sp>
        <p:nvSpPr>
          <p:cNvPr id="5" name="Date Placeholder 4"/>
          <p:cNvSpPr>
            <a:spLocks noGrp="1"/>
          </p:cNvSpPr>
          <p:nvPr>
            <p:ph type="dt" sz="half" idx="10"/>
          </p:nvPr>
        </p:nvSpPr>
        <p:spPr/>
        <p:txBody>
          <a:bodyPr/>
          <a:lstStyle/>
          <a:p>
            <a:pPr>
              <a:defRPr/>
            </a:pPr>
            <a:r>
              <a:rPr lang="en-US" smtClean="0"/>
              <a:t>Jan 2015</a:t>
            </a:r>
            <a:endParaRPr lang="en-US" dirty="0"/>
          </a:p>
        </p:txBody>
      </p:sp>
      <p:sp>
        <p:nvSpPr>
          <p:cNvPr id="6" name="Rectangle 5"/>
          <p:cNvSpPr/>
          <p:nvPr/>
        </p:nvSpPr>
        <p:spPr>
          <a:xfrm>
            <a:off x="2597583" y="2967335"/>
            <a:ext cx="3948838"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7 Cell re-use</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20329444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smtClean="0"/>
              <a:t>Graham Smith, SR Technologies</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11</a:t>
            </a:fld>
            <a:endParaRPr lang="en-US" dirty="0"/>
          </a:p>
        </p:txBody>
      </p:sp>
      <p:sp>
        <p:nvSpPr>
          <p:cNvPr id="4" name="Date Placeholder 3"/>
          <p:cNvSpPr>
            <a:spLocks noGrp="1"/>
          </p:cNvSpPr>
          <p:nvPr>
            <p:ph type="dt" sz="half" idx="10"/>
          </p:nvPr>
        </p:nvSpPr>
        <p:spPr/>
        <p:txBody>
          <a:bodyPr/>
          <a:lstStyle/>
          <a:p>
            <a:pPr>
              <a:defRPr/>
            </a:pPr>
            <a:r>
              <a:rPr lang="en-US" smtClean="0"/>
              <a:t>Jan 2015</a:t>
            </a:r>
            <a:endParaRPr lang="en-US" dirty="0"/>
          </a:p>
        </p:txBody>
      </p:sp>
      <p:sp>
        <p:nvSpPr>
          <p:cNvPr id="8" name="Content Placeholder 1"/>
          <p:cNvSpPr txBox="1">
            <a:spLocks/>
          </p:cNvSpPr>
          <p:nvPr/>
        </p:nvSpPr>
        <p:spPr>
          <a:xfrm>
            <a:off x="3810000" y="1219200"/>
            <a:ext cx="4688680" cy="16764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pPr>
            <a:r>
              <a:rPr lang="en-US" sz="2000" kern="0" dirty="0" smtClean="0"/>
              <a:t>In 13/1290r1 it was shown that using DSC allows a 7 segment cell pattern.</a:t>
            </a:r>
          </a:p>
          <a:p>
            <a:pPr marL="0" indent="0">
              <a:buFontTx/>
              <a:buNone/>
            </a:pPr>
            <a:r>
              <a:rPr lang="en-US" sz="1800" kern="0" dirty="0" smtClean="0"/>
              <a:t>Hence, a 40MHz channel in each cell.</a:t>
            </a:r>
          </a:p>
          <a:p>
            <a:pPr marL="0" indent="0">
              <a:buFontTx/>
              <a:buNone/>
            </a:pPr>
            <a:r>
              <a:rPr lang="en-US" sz="1800" kern="0" dirty="0" smtClean="0">
                <a:solidFill>
                  <a:srgbClr val="FF0000"/>
                </a:solidFill>
              </a:rPr>
              <a:t>Improvement of 7.58 in capacity with DSC </a:t>
            </a:r>
            <a:endParaRPr lang="en-US" sz="1800" kern="0" dirty="0">
              <a:solidFill>
                <a:srgbClr val="FF0000"/>
              </a:solidFill>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447800"/>
            <a:ext cx="2800456" cy="4248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7219" y="2992437"/>
            <a:ext cx="5001461"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TextBox 11"/>
          <p:cNvSpPr txBox="1"/>
          <p:nvPr/>
        </p:nvSpPr>
        <p:spPr>
          <a:xfrm>
            <a:off x="3810000" y="5002455"/>
            <a:ext cx="3445046" cy="461665"/>
          </a:xfrm>
          <a:prstGeom prst="rect">
            <a:avLst/>
          </a:prstGeom>
          <a:noFill/>
        </p:spPr>
        <p:txBody>
          <a:bodyPr wrap="none" rtlCol="0">
            <a:spAutoFit/>
          </a:bodyPr>
          <a:lstStyle/>
          <a:p>
            <a:r>
              <a:rPr lang="en-US" dirty="0" smtClean="0"/>
              <a:t>We now look at roaming</a:t>
            </a:r>
            <a:endParaRPr lang="en-US" dirty="0"/>
          </a:p>
        </p:txBody>
      </p:sp>
    </p:spTree>
    <p:extLst>
      <p:ext uri="{BB962C8B-B14F-4D97-AF65-F5344CB8AC3E}">
        <p14:creationId xmlns:p14="http://schemas.microsoft.com/office/powerpoint/2010/main" val="26527740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Graham Smith, SR Technologies</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12</a:t>
            </a:fld>
            <a:endParaRPr lang="en-US" dirty="0"/>
          </a:p>
        </p:txBody>
      </p:sp>
      <p:sp>
        <p:nvSpPr>
          <p:cNvPr id="5" name="Date Placeholder 4"/>
          <p:cNvSpPr>
            <a:spLocks noGrp="1"/>
          </p:cNvSpPr>
          <p:nvPr>
            <p:ph type="dt" sz="half" idx="10"/>
          </p:nvPr>
        </p:nvSpPr>
        <p:spPr/>
        <p:txBody>
          <a:bodyPr/>
          <a:lstStyle/>
          <a:p>
            <a:pPr>
              <a:defRPr/>
            </a:pPr>
            <a:r>
              <a:rPr lang="en-US" smtClean="0"/>
              <a:t>Jan 2015</a:t>
            </a:r>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685800"/>
            <a:ext cx="8388350" cy="5732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302580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Graham Smith, SR Technologies</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13</a:t>
            </a:fld>
            <a:endParaRPr lang="en-US" dirty="0"/>
          </a:p>
        </p:txBody>
      </p:sp>
      <p:sp>
        <p:nvSpPr>
          <p:cNvPr id="5" name="Date Placeholder 4"/>
          <p:cNvSpPr>
            <a:spLocks noGrp="1"/>
          </p:cNvSpPr>
          <p:nvPr>
            <p:ph type="dt" sz="half" idx="10"/>
          </p:nvPr>
        </p:nvSpPr>
        <p:spPr/>
        <p:txBody>
          <a:bodyPr/>
          <a:lstStyle/>
          <a:p>
            <a:pPr>
              <a:defRPr/>
            </a:pPr>
            <a:r>
              <a:rPr lang="en-US" smtClean="0"/>
              <a:t>Jan 2015</a:t>
            </a:r>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685800"/>
            <a:ext cx="7395030" cy="55003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70587" y="685800"/>
            <a:ext cx="3173413" cy="159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436622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762000" y="1447800"/>
            <a:ext cx="7772400" cy="4876800"/>
          </a:xfrm>
        </p:spPr>
        <p:txBody>
          <a:bodyPr/>
          <a:lstStyle/>
          <a:p>
            <a:pPr marL="0" indent="0">
              <a:buNone/>
            </a:pPr>
            <a:r>
              <a:rPr lang="en-US" dirty="0" smtClean="0"/>
              <a:t>A ‘Good’ Simple Roaming Algorithm </a:t>
            </a:r>
            <a:r>
              <a:rPr lang="en-US" dirty="0" smtClean="0"/>
              <a:t>looks like:</a:t>
            </a:r>
            <a:endParaRPr lang="en-US" dirty="0" smtClean="0"/>
          </a:p>
          <a:p>
            <a:r>
              <a:rPr lang="en-US" sz="2000" dirty="0" smtClean="0"/>
              <a:t>A STA scans to look for APs and associated RSSIs (and load?)</a:t>
            </a:r>
          </a:p>
          <a:p>
            <a:pPr lvl="1"/>
            <a:r>
              <a:rPr lang="en-US" dirty="0" smtClean="0"/>
              <a:t>Scan frequency is inversely related to RSSI of AP </a:t>
            </a:r>
            <a:br>
              <a:rPr lang="en-US" dirty="0" smtClean="0"/>
            </a:br>
            <a:r>
              <a:rPr lang="en-US" dirty="0" smtClean="0"/>
              <a:t>i.e. The weaker the beacon, the more frequent the scan</a:t>
            </a:r>
          </a:p>
          <a:p>
            <a:r>
              <a:rPr lang="en-US" sz="2000" dirty="0" smtClean="0"/>
              <a:t>A STA will attempt to roam based upon Existing RSSI and Difference in RSSIs </a:t>
            </a:r>
          </a:p>
          <a:p>
            <a:pPr marL="400050" lvl="1" indent="0">
              <a:buNone/>
            </a:pPr>
            <a:r>
              <a:rPr lang="en-US" dirty="0" smtClean="0"/>
              <a:t>If existing RSSI is good, less incentive to roam, but should roam if a large differential is present – i.e. much closer to another AP, so roam.</a:t>
            </a:r>
          </a:p>
          <a:p>
            <a:pPr marL="400050" lvl="1" indent="0">
              <a:buNone/>
            </a:pPr>
            <a:r>
              <a:rPr lang="en-US" dirty="0" smtClean="0"/>
              <a:t>If existing RSSI is low, then good incentive to roam and will roam for any positive differential.</a:t>
            </a:r>
          </a:p>
          <a:p>
            <a:pPr marL="0" indent="0">
              <a:buNone/>
            </a:pPr>
            <a:r>
              <a:rPr lang="en-US" dirty="0" smtClean="0"/>
              <a:t>A ‘Bad’ Roaming Algorithm </a:t>
            </a:r>
          </a:p>
          <a:p>
            <a:r>
              <a:rPr lang="en-US" sz="2000" dirty="0" smtClean="0"/>
              <a:t>“application is working, </a:t>
            </a:r>
            <a:r>
              <a:rPr lang="en-US" sz="2000" dirty="0" smtClean="0"/>
              <a:t>why </a:t>
            </a:r>
            <a:r>
              <a:rPr lang="en-US" sz="2000" dirty="0" smtClean="0"/>
              <a:t>roam</a:t>
            </a:r>
            <a:r>
              <a:rPr lang="en-US" sz="2000" dirty="0" smtClean="0"/>
              <a:t>? – RSSI must be good enough”</a:t>
            </a:r>
            <a:endParaRPr lang="en-US" sz="2000" dirty="0" smtClean="0"/>
          </a:p>
          <a:p>
            <a:r>
              <a:rPr lang="en-US" sz="2000" dirty="0" smtClean="0"/>
              <a:t>“oh-oh weak signal....where the heck is that other AP?.... too late!”</a:t>
            </a:r>
            <a:endParaRPr lang="en-US" sz="2000" dirty="0"/>
          </a:p>
        </p:txBody>
      </p:sp>
      <p:sp>
        <p:nvSpPr>
          <p:cNvPr id="6" name="Title 5"/>
          <p:cNvSpPr>
            <a:spLocks noGrp="1"/>
          </p:cNvSpPr>
          <p:nvPr>
            <p:ph type="title"/>
          </p:nvPr>
        </p:nvSpPr>
        <p:spPr>
          <a:xfrm>
            <a:off x="685800" y="685800"/>
            <a:ext cx="7772400" cy="838200"/>
          </a:xfrm>
        </p:spPr>
        <p:txBody>
          <a:bodyPr/>
          <a:lstStyle/>
          <a:p>
            <a:r>
              <a:rPr lang="en-US" dirty="0" smtClean="0"/>
              <a:t>Roaming - Basics</a:t>
            </a:r>
            <a:endParaRPr lang="en-US" dirty="0"/>
          </a:p>
        </p:txBody>
      </p:sp>
      <p:sp>
        <p:nvSpPr>
          <p:cNvPr id="5" name="Date Placeholder 4"/>
          <p:cNvSpPr>
            <a:spLocks noGrp="1"/>
          </p:cNvSpPr>
          <p:nvPr>
            <p:ph type="dt" sz="half" idx="10"/>
          </p:nvPr>
        </p:nvSpPr>
        <p:spPr/>
        <p:txBody>
          <a:bodyPr/>
          <a:lstStyle/>
          <a:p>
            <a:pPr>
              <a:defRPr/>
            </a:pPr>
            <a:r>
              <a:rPr lang="en-US" smtClean="0"/>
              <a:t>Jan 2015</a:t>
            </a:r>
            <a:endParaRPr lang="en-US" dirty="0"/>
          </a:p>
        </p:txBody>
      </p:sp>
      <p:sp>
        <p:nvSpPr>
          <p:cNvPr id="3" name="Footer Placeholder 2"/>
          <p:cNvSpPr>
            <a:spLocks noGrp="1"/>
          </p:cNvSpPr>
          <p:nvPr>
            <p:ph type="ftr" sz="quarter" idx="11"/>
          </p:nvPr>
        </p:nvSpPr>
        <p:spPr/>
        <p:txBody>
          <a:bodyPr/>
          <a:lstStyle/>
          <a:p>
            <a:pPr>
              <a:defRPr/>
            </a:pPr>
            <a:r>
              <a:rPr lang="en-US" smtClean="0"/>
              <a:t>Graham Smith, SR Technologies</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14</a:t>
            </a:fld>
            <a:endParaRPr lang="en-US" dirty="0"/>
          </a:p>
        </p:txBody>
      </p:sp>
    </p:spTree>
    <p:extLst>
      <p:ext uri="{BB962C8B-B14F-4D97-AF65-F5344CB8AC3E}">
        <p14:creationId xmlns:p14="http://schemas.microsoft.com/office/powerpoint/2010/main" val="33324118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295400"/>
            <a:ext cx="7772400" cy="4953000"/>
          </a:xfrm>
        </p:spPr>
        <p:txBody>
          <a:bodyPr/>
          <a:lstStyle/>
          <a:p>
            <a:pPr marL="0" indent="0">
              <a:buNone/>
            </a:pPr>
            <a:r>
              <a:rPr lang="en-US" sz="1800" dirty="0" smtClean="0"/>
              <a:t>Sensitivity , 20MHz</a:t>
            </a:r>
          </a:p>
          <a:p>
            <a:r>
              <a:rPr lang="en-US" sz="1800" dirty="0" smtClean="0"/>
              <a:t>64-QAM 			-72 to -74dBm</a:t>
            </a:r>
          </a:p>
          <a:p>
            <a:r>
              <a:rPr lang="en-US" sz="1800" dirty="0" smtClean="0"/>
              <a:t>16 QAM			-79 to -82dBm</a:t>
            </a:r>
          </a:p>
          <a:p>
            <a:r>
              <a:rPr lang="en-US" sz="1800" dirty="0" smtClean="0"/>
              <a:t>QPSK			-86 to -88dBm</a:t>
            </a:r>
          </a:p>
          <a:p>
            <a:r>
              <a:rPr lang="en-US" sz="1800" dirty="0" smtClean="0"/>
              <a:t>BPSK			-90 to -91dBm</a:t>
            </a:r>
          </a:p>
          <a:p>
            <a:pPr marL="0" indent="0">
              <a:buNone/>
            </a:pPr>
            <a:r>
              <a:rPr lang="en-US" sz="1800" dirty="0" smtClean="0"/>
              <a:t>Hence</a:t>
            </a:r>
            <a:r>
              <a:rPr lang="en-US" sz="1800" dirty="0" smtClean="0"/>
              <a:t>, a basic roam decision scheme may look like:</a:t>
            </a:r>
          </a:p>
          <a:p>
            <a:pPr marL="0" indent="0">
              <a:buNone/>
            </a:pPr>
            <a:r>
              <a:rPr lang="en-US" sz="1800" dirty="0" smtClean="0"/>
              <a:t>RSSI			Class		Scan	     Diff</a:t>
            </a:r>
          </a:p>
          <a:p>
            <a:pPr marL="0" indent="0">
              <a:buNone/>
            </a:pPr>
            <a:r>
              <a:rPr lang="en-US" sz="1800" dirty="0" smtClean="0"/>
              <a:t>&gt;-72dBm 		Good signal 	 10 sec	  &gt; 10 (or 6 ) dB</a:t>
            </a:r>
          </a:p>
          <a:p>
            <a:pPr marL="0" indent="0">
              <a:buNone/>
            </a:pPr>
            <a:r>
              <a:rPr lang="en-US" sz="1800" dirty="0" smtClean="0"/>
              <a:t>&gt;-82dBm &lt;-72dBm	OK Signal	 5 sec 	  &gt;  6 (or 3) dB</a:t>
            </a:r>
          </a:p>
          <a:p>
            <a:pPr marL="0" indent="0">
              <a:buNone/>
            </a:pPr>
            <a:r>
              <a:rPr lang="en-US" sz="1800" dirty="0" smtClean="0"/>
              <a:t>&gt;-90dBm &lt;-82dBm 	Weak Signal	 1 sec 	  &gt;  3 (or 2) dB</a:t>
            </a:r>
          </a:p>
          <a:p>
            <a:pPr marL="0" indent="0">
              <a:buNone/>
            </a:pPr>
            <a:r>
              <a:rPr lang="en-US" sz="1800" i="1" dirty="0" smtClean="0"/>
              <a:t>Notes: 	10dB represents about half the distance.  </a:t>
            </a:r>
          </a:p>
          <a:p>
            <a:pPr marL="0" indent="0">
              <a:buNone/>
            </a:pPr>
            <a:r>
              <a:rPr lang="en-US" sz="1800" i="1" dirty="0" smtClean="0"/>
              <a:t>	Hopefully, differential in practice is inverse of what is </a:t>
            </a:r>
            <a:r>
              <a:rPr lang="en-US" sz="1800" i="1" dirty="0" smtClean="0"/>
              <a:t>shown </a:t>
            </a:r>
            <a:br>
              <a:rPr lang="en-US" sz="1800" i="1" dirty="0" smtClean="0"/>
            </a:br>
            <a:r>
              <a:rPr lang="en-US" sz="1800" i="1" dirty="0" smtClean="0"/>
              <a:t>					– gets larger as RSSI drops</a:t>
            </a:r>
            <a:endParaRPr lang="en-US" sz="1800" i="1" dirty="0" smtClean="0"/>
          </a:p>
          <a:p>
            <a:pPr marL="0" indent="0">
              <a:buNone/>
            </a:pPr>
            <a:r>
              <a:rPr lang="en-US" sz="1800" i="1" dirty="0" smtClean="0"/>
              <a:t>	Scan time is related to the distance and drop in RSSI that may be 	covered in between scans. </a:t>
            </a:r>
            <a:r>
              <a:rPr lang="en-US" sz="1800" i="1" dirty="0" smtClean="0"/>
              <a:t> Data rate drops quickly with RSSI.</a:t>
            </a:r>
          </a:p>
          <a:p>
            <a:pPr marL="0" indent="0">
              <a:buNone/>
            </a:pPr>
            <a:r>
              <a:rPr lang="en-US" sz="1800" i="1" dirty="0"/>
              <a:t>	</a:t>
            </a:r>
            <a:r>
              <a:rPr lang="en-US" sz="1800" i="1" dirty="0" smtClean="0"/>
              <a:t>RSSI is being constantly measured by DSC </a:t>
            </a:r>
            <a:endParaRPr lang="en-US" sz="1800" i="1" dirty="0" smtClean="0"/>
          </a:p>
          <a:p>
            <a:pPr marL="0" indent="0">
              <a:buNone/>
            </a:pPr>
            <a:r>
              <a:rPr lang="en-US" sz="1800" i="1" dirty="0" smtClean="0"/>
              <a:t> </a:t>
            </a:r>
            <a:endParaRPr lang="en-US" sz="1800" i="1" dirty="0"/>
          </a:p>
        </p:txBody>
      </p:sp>
      <p:sp>
        <p:nvSpPr>
          <p:cNvPr id="3" name="Title 2"/>
          <p:cNvSpPr>
            <a:spLocks noGrp="1"/>
          </p:cNvSpPr>
          <p:nvPr>
            <p:ph type="title"/>
          </p:nvPr>
        </p:nvSpPr>
        <p:spPr>
          <a:xfrm>
            <a:off x="685800" y="685800"/>
            <a:ext cx="7772400" cy="685800"/>
          </a:xfrm>
        </p:spPr>
        <p:txBody>
          <a:bodyPr/>
          <a:lstStyle/>
          <a:p>
            <a:r>
              <a:rPr lang="en-US" dirty="0" smtClean="0"/>
              <a:t>General Roaming Scheme Outline</a:t>
            </a:r>
            <a:endParaRPr lang="en-US" dirty="0"/>
          </a:p>
        </p:txBody>
      </p:sp>
      <p:sp>
        <p:nvSpPr>
          <p:cNvPr id="4" name="Date Placeholder 3"/>
          <p:cNvSpPr>
            <a:spLocks noGrp="1"/>
          </p:cNvSpPr>
          <p:nvPr>
            <p:ph type="dt" sz="half" idx="10"/>
          </p:nvPr>
        </p:nvSpPr>
        <p:spPr/>
        <p:txBody>
          <a:bodyPr/>
          <a:lstStyle/>
          <a:p>
            <a:pPr>
              <a:defRPr/>
            </a:pPr>
            <a:r>
              <a:rPr lang="en-US" smtClean="0"/>
              <a:t>Jan 2015</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15</a:t>
            </a:fld>
            <a:endParaRPr lang="en-US" dirty="0"/>
          </a:p>
        </p:txBody>
      </p:sp>
    </p:spTree>
    <p:extLst>
      <p:ext uri="{BB962C8B-B14F-4D97-AF65-F5344CB8AC3E}">
        <p14:creationId xmlns:p14="http://schemas.microsoft.com/office/powerpoint/2010/main" val="28489421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371600"/>
            <a:ext cx="7772400" cy="1905000"/>
          </a:xfrm>
        </p:spPr>
        <p:txBody>
          <a:bodyPr/>
          <a:lstStyle/>
          <a:p>
            <a:r>
              <a:rPr lang="en-US" sz="1800" dirty="0" smtClean="0"/>
              <a:t>RSSIs relatively high in the cell.  Hence, scan time and RSSI difference decisions will be high.</a:t>
            </a:r>
          </a:p>
          <a:p>
            <a:pPr lvl="1"/>
            <a:r>
              <a:rPr lang="en-US" sz="1800" dirty="0" smtClean="0"/>
              <a:t>In our example STA at edge is still at -50dBm.</a:t>
            </a:r>
            <a:br>
              <a:rPr lang="en-US" sz="1800" dirty="0" smtClean="0"/>
            </a:br>
            <a:r>
              <a:rPr lang="en-US" sz="1800" dirty="0" smtClean="0"/>
              <a:t>(Scan every 10 seconds, roam if RSSI &gt; 10dB)</a:t>
            </a:r>
          </a:p>
          <a:p>
            <a:r>
              <a:rPr lang="en-US" sz="1800" dirty="0" smtClean="0"/>
              <a:t>At edge of cell, STA is half way between APs.  As it moves into other cell, RSSI difference increases.  </a:t>
            </a:r>
          </a:p>
          <a:p>
            <a:endParaRPr lang="en-US" dirty="0"/>
          </a:p>
        </p:txBody>
      </p:sp>
      <p:sp>
        <p:nvSpPr>
          <p:cNvPr id="3" name="Title 2"/>
          <p:cNvSpPr>
            <a:spLocks noGrp="1"/>
          </p:cNvSpPr>
          <p:nvPr>
            <p:ph type="title"/>
          </p:nvPr>
        </p:nvSpPr>
        <p:spPr>
          <a:xfrm>
            <a:off x="685800" y="685800"/>
            <a:ext cx="7772400" cy="762000"/>
          </a:xfrm>
        </p:spPr>
        <p:txBody>
          <a:bodyPr/>
          <a:lstStyle/>
          <a:p>
            <a:r>
              <a:rPr lang="en-US" dirty="0" smtClean="0"/>
              <a:t>Roaming between Cells Example</a:t>
            </a:r>
            <a:endParaRPr lang="en-US" dirty="0"/>
          </a:p>
        </p:txBody>
      </p:sp>
      <p:sp>
        <p:nvSpPr>
          <p:cNvPr id="4" name="Date Placeholder 3"/>
          <p:cNvSpPr>
            <a:spLocks noGrp="1"/>
          </p:cNvSpPr>
          <p:nvPr>
            <p:ph type="dt" sz="half" idx="10"/>
          </p:nvPr>
        </p:nvSpPr>
        <p:spPr/>
        <p:txBody>
          <a:bodyPr/>
          <a:lstStyle/>
          <a:p>
            <a:pPr>
              <a:defRPr/>
            </a:pPr>
            <a:r>
              <a:rPr lang="en-US" smtClean="0"/>
              <a:t>Jan 2015</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16</a:t>
            </a:fld>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76" y="3251095"/>
            <a:ext cx="4788626" cy="2526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0601" y="3251095"/>
            <a:ext cx="4202579" cy="2526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8" name="Straight Connector 7"/>
          <p:cNvCxnSpPr/>
          <p:nvPr/>
        </p:nvCxnSpPr>
        <p:spPr bwMode="auto">
          <a:xfrm flipV="1">
            <a:off x="2209801" y="3708295"/>
            <a:ext cx="0" cy="15240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Straight Connector 9"/>
          <p:cNvCxnSpPr/>
          <p:nvPr/>
        </p:nvCxnSpPr>
        <p:spPr bwMode="auto">
          <a:xfrm flipV="1">
            <a:off x="7086601" y="3708295"/>
            <a:ext cx="0" cy="15240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2" name="TextBox 11"/>
          <p:cNvSpPr txBox="1"/>
          <p:nvPr/>
        </p:nvSpPr>
        <p:spPr>
          <a:xfrm>
            <a:off x="1815301" y="3708295"/>
            <a:ext cx="788999" cy="276999"/>
          </a:xfrm>
          <a:prstGeom prst="rect">
            <a:avLst/>
          </a:prstGeom>
          <a:noFill/>
        </p:spPr>
        <p:txBody>
          <a:bodyPr wrap="none" rtlCol="0">
            <a:spAutoFit/>
          </a:bodyPr>
          <a:lstStyle/>
          <a:p>
            <a:r>
              <a:rPr lang="en-US" sz="1200" dirty="0" smtClean="0"/>
              <a:t>Cell edge</a:t>
            </a:r>
            <a:endParaRPr lang="en-US" sz="1200" dirty="0"/>
          </a:p>
        </p:txBody>
      </p:sp>
      <p:sp>
        <p:nvSpPr>
          <p:cNvPr id="15" name="TextBox 14"/>
          <p:cNvSpPr txBox="1"/>
          <p:nvPr/>
        </p:nvSpPr>
        <p:spPr>
          <a:xfrm>
            <a:off x="6692101" y="3722298"/>
            <a:ext cx="788999" cy="276999"/>
          </a:xfrm>
          <a:prstGeom prst="rect">
            <a:avLst/>
          </a:prstGeom>
          <a:noFill/>
        </p:spPr>
        <p:txBody>
          <a:bodyPr wrap="none" rtlCol="0">
            <a:spAutoFit/>
          </a:bodyPr>
          <a:lstStyle/>
          <a:p>
            <a:r>
              <a:rPr lang="en-US" sz="1200" dirty="0" smtClean="0"/>
              <a:t>Cell edge</a:t>
            </a:r>
            <a:endParaRPr lang="en-US" sz="1200" dirty="0"/>
          </a:p>
        </p:txBody>
      </p:sp>
      <p:cxnSp>
        <p:nvCxnSpPr>
          <p:cNvPr id="14" name="Straight Connector 13"/>
          <p:cNvCxnSpPr/>
          <p:nvPr/>
        </p:nvCxnSpPr>
        <p:spPr bwMode="auto">
          <a:xfrm>
            <a:off x="7924801" y="4698895"/>
            <a:ext cx="0" cy="5334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8" name="TextBox 17"/>
          <p:cNvSpPr txBox="1"/>
          <p:nvPr/>
        </p:nvSpPr>
        <p:spPr>
          <a:xfrm>
            <a:off x="7924801" y="4698895"/>
            <a:ext cx="583814" cy="307777"/>
          </a:xfrm>
          <a:prstGeom prst="rect">
            <a:avLst/>
          </a:prstGeom>
          <a:noFill/>
        </p:spPr>
        <p:txBody>
          <a:bodyPr wrap="none" rtlCol="0">
            <a:spAutoFit/>
          </a:bodyPr>
          <a:lstStyle/>
          <a:p>
            <a:r>
              <a:rPr lang="en-US" sz="1400" dirty="0" smtClean="0"/>
              <a:t>10dB</a:t>
            </a:r>
            <a:endParaRPr lang="en-US" sz="1400" dirty="0"/>
          </a:p>
        </p:txBody>
      </p:sp>
      <p:sp>
        <p:nvSpPr>
          <p:cNvPr id="19" name="TextBox 18"/>
          <p:cNvSpPr txBox="1"/>
          <p:nvPr/>
        </p:nvSpPr>
        <p:spPr>
          <a:xfrm>
            <a:off x="228601" y="5384695"/>
            <a:ext cx="466794" cy="276999"/>
          </a:xfrm>
          <a:prstGeom prst="rect">
            <a:avLst/>
          </a:prstGeom>
          <a:noFill/>
        </p:spPr>
        <p:txBody>
          <a:bodyPr wrap="none" rtlCol="0">
            <a:spAutoFit/>
          </a:bodyPr>
          <a:lstStyle/>
          <a:p>
            <a:r>
              <a:rPr lang="en-US" sz="1200" dirty="0" smtClean="0">
                <a:solidFill>
                  <a:srgbClr val="FF0000"/>
                </a:solidFill>
              </a:rPr>
              <a:t>AP1</a:t>
            </a:r>
            <a:endParaRPr lang="en-US" sz="1200" dirty="0">
              <a:solidFill>
                <a:srgbClr val="FF0000"/>
              </a:solidFill>
            </a:endParaRPr>
          </a:p>
        </p:txBody>
      </p:sp>
      <p:sp>
        <p:nvSpPr>
          <p:cNvPr id="23" name="TextBox 22"/>
          <p:cNvSpPr txBox="1"/>
          <p:nvPr/>
        </p:nvSpPr>
        <p:spPr>
          <a:xfrm>
            <a:off x="3657601" y="5384695"/>
            <a:ext cx="466794" cy="276999"/>
          </a:xfrm>
          <a:prstGeom prst="rect">
            <a:avLst/>
          </a:prstGeom>
          <a:noFill/>
        </p:spPr>
        <p:txBody>
          <a:bodyPr wrap="none" rtlCol="0">
            <a:spAutoFit/>
          </a:bodyPr>
          <a:lstStyle/>
          <a:p>
            <a:r>
              <a:rPr lang="en-US" sz="1200" dirty="0" smtClean="0">
                <a:solidFill>
                  <a:srgbClr val="92D050"/>
                </a:solidFill>
              </a:rPr>
              <a:t>AP2</a:t>
            </a:r>
            <a:endParaRPr lang="en-US" sz="1200" dirty="0">
              <a:solidFill>
                <a:srgbClr val="92D050"/>
              </a:solidFill>
            </a:endParaRPr>
          </a:p>
        </p:txBody>
      </p:sp>
      <p:sp>
        <p:nvSpPr>
          <p:cNvPr id="24" name="TextBox 23"/>
          <p:cNvSpPr txBox="1"/>
          <p:nvPr/>
        </p:nvSpPr>
        <p:spPr>
          <a:xfrm>
            <a:off x="5029201" y="5384694"/>
            <a:ext cx="466794" cy="276999"/>
          </a:xfrm>
          <a:prstGeom prst="rect">
            <a:avLst/>
          </a:prstGeom>
          <a:noFill/>
        </p:spPr>
        <p:txBody>
          <a:bodyPr wrap="none" rtlCol="0">
            <a:spAutoFit/>
          </a:bodyPr>
          <a:lstStyle/>
          <a:p>
            <a:r>
              <a:rPr lang="en-US" sz="1200" dirty="0" smtClean="0">
                <a:solidFill>
                  <a:srgbClr val="FF0000"/>
                </a:solidFill>
              </a:rPr>
              <a:t>AP1</a:t>
            </a:r>
            <a:endParaRPr lang="en-US" sz="1200" dirty="0">
              <a:solidFill>
                <a:srgbClr val="FF0000"/>
              </a:solidFill>
            </a:endParaRPr>
          </a:p>
        </p:txBody>
      </p:sp>
      <p:sp>
        <p:nvSpPr>
          <p:cNvPr id="25" name="TextBox 24"/>
          <p:cNvSpPr txBox="1"/>
          <p:nvPr/>
        </p:nvSpPr>
        <p:spPr>
          <a:xfrm>
            <a:off x="8536386" y="5408304"/>
            <a:ext cx="466794" cy="276999"/>
          </a:xfrm>
          <a:prstGeom prst="rect">
            <a:avLst/>
          </a:prstGeom>
          <a:noFill/>
        </p:spPr>
        <p:txBody>
          <a:bodyPr wrap="none" rtlCol="0">
            <a:spAutoFit/>
          </a:bodyPr>
          <a:lstStyle/>
          <a:p>
            <a:r>
              <a:rPr lang="en-US" sz="1200" dirty="0" smtClean="0">
                <a:solidFill>
                  <a:srgbClr val="FF0000"/>
                </a:solidFill>
              </a:rPr>
              <a:t>AP2</a:t>
            </a:r>
            <a:endParaRPr lang="en-US" sz="1200" dirty="0">
              <a:solidFill>
                <a:srgbClr val="FF0000"/>
              </a:solidFill>
            </a:endParaRPr>
          </a:p>
        </p:txBody>
      </p:sp>
      <p:sp>
        <p:nvSpPr>
          <p:cNvPr id="22" name="TextBox 21"/>
          <p:cNvSpPr txBox="1"/>
          <p:nvPr/>
        </p:nvSpPr>
        <p:spPr>
          <a:xfrm>
            <a:off x="914400" y="5779409"/>
            <a:ext cx="7462299" cy="646331"/>
          </a:xfrm>
          <a:prstGeom prst="rect">
            <a:avLst/>
          </a:prstGeom>
          <a:noFill/>
        </p:spPr>
        <p:txBody>
          <a:bodyPr wrap="none" rtlCol="0">
            <a:spAutoFit/>
          </a:bodyPr>
          <a:lstStyle/>
          <a:p>
            <a:pPr algn="ctr"/>
            <a:r>
              <a:rPr lang="en-US" sz="1800" i="1" dirty="0" smtClean="0"/>
              <a:t>If STA is using a ‘good’ roaming algorithm it should roam</a:t>
            </a:r>
          </a:p>
          <a:p>
            <a:pPr algn="ctr"/>
            <a:r>
              <a:rPr lang="en-US" sz="1800" i="1" dirty="0" smtClean="0"/>
              <a:t>(Note: Walking, 10 seconds is 44 feet.  Hence scan time 10secs is reasonable)</a:t>
            </a:r>
            <a:endParaRPr lang="en-US" sz="1800" i="1" dirty="0"/>
          </a:p>
        </p:txBody>
      </p:sp>
      <p:cxnSp>
        <p:nvCxnSpPr>
          <p:cNvPr id="27" name="Straight Arrow Connector 26"/>
          <p:cNvCxnSpPr/>
          <p:nvPr/>
        </p:nvCxnSpPr>
        <p:spPr bwMode="auto">
          <a:xfrm flipV="1">
            <a:off x="6901890" y="4852783"/>
            <a:ext cx="946710" cy="1022094"/>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1" name="Straight Connector 20"/>
          <p:cNvCxnSpPr/>
          <p:nvPr/>
        </p:nvCxnSpPr>
        <p:spPr bwMode="auto">
          <a:xfrm>
            <a:off x="3048000" y="4319383"/>
            <a:ext cx="0" cy="5334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6" name="TextBox 25"/>
          <p:cNvSpPr txBox="1"/>
          <p:nvPr/>
        </p:nvSpPr>
        <p:spPr>
          <a:xfrm>
            <a:off x="3073787" y="4385487"/>
            <a:ext cx="583814" cy="307777"/>
          </a:xfrm>
          <a:prstGeom prst="rect">
            <a:avLst/>
          </a:prstGeom>
          <a:noFill/>
        </p:spPr>
        <p:txBody>
          <a:bodyPr wrap="none" rtlCol="0">
            <a:spAutoFit/>
          </a:bodyPr>
          <a:lstStyle/>
          <a:p>
            <a:r>
              <a:rPr lang="en-US" sz="1400" dirty="0" smtClean="0"/>
              <a:t>10dB</a:t>
            </a:r>
            <a:endParaRPr lang="en-US" sz="1400" dirty="0"/>
          </a:p>
        </p:txBody>
      </p:sp>
    </p:spTree>
    <p:extLst>
      <p:ext uri="{BB962C8B-B14F-4D97-AF65-F5344CB8AC3E}">
        <p14:creationId xmlns:p14="http://schemas.microsoft.com/office/powerpoint/2010/main" val="30056797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0" y="1676400"/>
            <a:ext cx="3276600" cy="3886200"/>
          </a:xfrm>
        </p:spPr>
        <p:txBody>
          <a:bodyPr/>
          <a:lstStyle/>
          <a:p>
            <a:r>
              <a:rPr lang="en-US" sz="2000" dirty="0" smtClean="0"/>
              <a:t>Using a ‘good’ roaming algorithm, the STA should roam when distance to AP1 is about 2.5 x as far as distance to AP2.</a:t>
            </a:r>
          </a:p>
          <a:p>
            <a:r>
              <a:rPr lang="en-US" sz="2000" dirty="0" smtClean="0"/>
              <a:t>As STA wanders into the next cell, it may experience sharing with STAs in the closest part of the closest cell with same channel, but this is minimal</a:t>
            </a:r>
            <a:endParaRPr lang="en-US" dirty="0"/>
          </a:p>
        </p:txBody>
      </p:sp>
      <p:sp>
        <p:nvSpPr>
          <p:cNvPr id="3" name="Title 2"/>
          <p:cNvSpPr>
            <a:spLocks noGrp="1"/>
          </p:cNvSpPr>
          <p:nvPr>
            <p:ph type="title"/>
          </p:nvPr>
        </p:nvSpPr>
        <p:spPr>
          <a:xfrm>
            <a:off x="685800" y="685800"/>
            <a:ext cx="7772400" cy="609600"/>
          </a:xfrm>
        </p:spPr>
        <p:txBody>
          <a:bodyPr/>
          <a:lstStyle/>
          <a:p>
            <a:r>
              <a:rPr lang="en-US" dirty="0" smtClean="0"/>
              <a:t>Roaming</a:t>
            </a:r>
            <a:endParaRPr lang="en-US" dirty="0"/>
          </a:p>
        </p:txBody>
      </p:sp>
      <p:sp>
        <p:nvSpPr>
          <p:cNvPr id="4" name="Date Placeholder 3"/>
          <p:cNvSpPr>
            <a:spLocks noGrp="1"/>
          </p:cNvSpPr>
          <p:nvPr>
            <p:ph type="dt" sz="half" idx="10"/>
          </p:nvPr>
        </p:nvSpPr>
        <p:spPr/>
        <p:txBody>
          <a:bodyPr/>
          <a:lstStyle/>
          <a:p>
            <a:pPr>
              <a:defRPr/>
            </a:pPr>
            <a:r>
              <a:rPr lang="en-US" smtClean="0"/>
              <a:t>Jan 2015</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17</a:t>
            </a:fld>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295400"/>
            <a:ext cx="5502529"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685800" y="5562600"/>
            <a:ext cx="4878259" cy="461665"/>
          </a:xfrm>
          <a:prstGeom prst="rect">
            <a:avLst/>
          </a:prstGeom>
          <a:noFill/>
        </p:spPr>
        <p:txBody>
          <a:bodyPr wrap="none" rtlCol="0">
            <a:spAutoFit/>
          </a:bodyPr>
          <a:lstStyle/>
          <a:p>
            <a:r>
              <a:rPr lang="en-US" i="1" dirty="0" smtClean="0">
                <a:solidFill>
                  <a:srgbClr val="00B050"/>
                </a:solidFill>
              </a:rPr>
              <a:t>So roaming should not be a problem.</a:t>
            </a:r>
            <a:endParaRPr lang="en-US" i="1" dirty="0">
              <a:solidFill>
                <a:srgbClr val="00B050"/>
              </a:solidFill>
            </a:endParaRPr>
          </a:p>
        </p:txBody>
      </p:sp>
      <p:sp>
        <p:nvSpPr>
          <p:cNvPr id="8" name="TextBox 7"/>
          <p:cNvSpPr txBox="1"/>
          <p:nvPr/>
        </p:nvSpPr>
        <p:spPr>
          <a:xfrm>
            <a:off x="457200" y="6008338"/>
            <a:ext cx="7663573" cy="400110"/>
          </a:xfrm>
          <a:prstGeom prst="rect">
            <a:avLst/>
          </a:prstGeom>
          <a:noFill/>
        </p:spPr>
        <p:txBody>
          <a:bodyPr wrap="none" rtlCol="0">
            <a:spAutoFit/>
          </a:bodyPr>
          <a:lstStyle/>
          <a:p>
            <a:r>
              <a:rPr lang="en-US" sz="2000" dirty="0" smtClean="0"/>
              <a:t>BUT, needs AP to set DSC limit beyond the “10dB Differential” limit</a:t>
            </a:r>
            <a:endParaRPr lang="en-US" sz="2000" dirty="0"/>
          </a:p>
        </p:txBody>
      </p:sp>
    </p:spTree>
    <p:extLst>
      <p:ext uri="{BB962C8B-B14F-4D97-AF65-F5344CB8AC3E}">
        <p14:creationId xmlns:p14="http://schemas.microsoft.com/office/powerpoint/2010/main" val="27951149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Roaming with DSC</a:t>
            </a:r>
            <a:endParaRPr lang="en-US" dirty="0"/>
          </a:p>
        </p:txBody>
      </p:sp>
      <p:sp>
        <p:nvSpPr>
          <p:cNvPr id="4" name="Date Placeholder 3"/>
          <p:cNvSpPr>
            <a:spLocks noGrp="1"/>
          </p:cNvSpPr>
          <p:nvPr>
            <p:ph type="dt" sz="half" idx="10"/>
          </p:nvPr>
        </p:nvSpPr>
        <p:spPr/>
        <p:txBody>
          <a:bodyPr/>
          <a:lstStyle/>
          <a:p>
            <a:pPr>
              <a:defRPr/>
            </a:pPr>
            <a:r>
              <a:rPr lang="en-US" smtClean="0"/>
              <a:t>Jan 2015</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18</a:t>
            </a:fld>
            <a:endParaRPr lang="en-US" dirty="0"/>
          </a:p>
        </p:txBody>
      </p:sp>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6200" y="1905000"/>
            <a:ext cx="4320322" cy="335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4038600" y="1506355"/>
            <a:ext cx="4699715" cy="4770537"/>
          </a:xfrm>
          <a:prstGeom prst="rect">
            <a:avLst/>
          </a:prstGeom>
          <a:noFill/>
        </p:spPr>
        <p:txBody>
          <a:bodyPr wrap="square" rtlCol="0">
            <a:spAutoFit/>
          </a:bodyPr>
          <a:lstStyle/>
          <a:p>
            <a:pPr marL="342900" indent="-342900">
              <a:buFont typeface="Arial" panose="020B0604020202020204" pitchFamily="34" charset="0"/>
              <a:buChar char="•"/>
            </a:pPr>
            <a:r>
              <a:rPr lang="en-US" dirty="0" smtClean="0"/>
              <a:t>The AP needs to set its threshold to equivalent to 1.5r to 2r distance.  (UL –M)</a:t>
            </a:r>
          </a:p>
          <a:p>
            <a:pPr marL="800100" lvl="1" indent="-342900">
              <a:buFont typeface="Arial" panose="020B0604020202020204" pitchFamily="34" charset="0"/>
              <a:buChar char="•"/>
            </a:pPr>
            <a:r>
              <a:rPr lang="en-US" sz="2000" dirty="0" smtClean="0"/>
              <a:t>In our example -60dBm</a:t>
            </a:r>
            <a:r>
              <a:rPr lang="en-US" dirty="0" smtClean="0"/>
              <a:t>.</a:t>
            </a:r>
          </a:p>
          <a:p>
            <a:pPr marL="342900" indent="-342900">
              <a:buFont typeface="Arial" panose="020B0604020202020204" pitchFamily="34" charset="0"/>
              <a:buChar char="•"/>
            </a:pPr>
            <a:r>
              <a:rPr lang="en-US" dirty="0" smtClean="0"/>
              <a:t>DSC STA knows the UL and M and knows when approaching AP boundary.  STA could use this in its roaming decision.</a:t>
            </a:r>
          </a:p>
          <a:p>
            <a:pPr marL="342900" indent="-342900">
              <a:buFont typeface="Arial" panose="020B0604020202020204" pitchFamily="34" charset="0"/>
              <a:buChar char="•"/>
            </a:pPr>
            <a:r>
              <a:rPr lang="en-US" dirty="0" smtClean="0"/>
              <a:t>STA should </a:t>
            </a:r>
            <a:r>
              <a:rPr lang="en-US" dirty="0" smtClean="0"/>
              <a:t>roam </a:t>
            </a:r>
            <a:r>
              <a:rPr lang="en-US" dirty="0" smtClean="0"/>
              <a:t>at or before </a:t>
            </a:r>
          </a:p>
          <a:p>
            <a:pPr marL="800100" lvl="1" indent="-342900">
              <a:buFont typeface="Arial" panose="020B0604020202020204" pitchFamily="34" charset="0"/>
              <a:buChar char="•"/>
            </a:pPr>
            <a:r>
              <a:rPr lang="en-US" sz="2000" dirty="0" smtClean="0"/>
              <a:t>RSSI </a:t>
            </a:r>
            <a:r>
              <a:rPr lang="en-US" sz="2000" dirty="0" smtClean="0"/>
              <a:t>= (UL-M-6) </a:t>
            </a:r>
            <a:r>
              <a:rPr lang="en-US" sz="2000" dirty="0" err="1" smtClean="0"/>
              <a:t>dBm</a:t>
            </a:r>
            <a:r>
              <a:rPr lang="en-US" sz="2000" dirty="0" smtClean="0"/>
              <a:t> </a:t>
            </a:r>
          </a:p>
          <a:p>
            <a:pPr marL="800100" lvl="1" indent="-342900">
              <a:buFont typeface="Arial" panose="020B0604020202020204" pitchFamily="34" charset="0"/>
              <a:buChar char="•"/>
            </a:pPr>
            <a:r>
              <a:rPr lang="en-US" sz="2000" dirty="0" smtClean="0"/>
              <a:t>(UL-M-10) </a:t>
            </a:r>
            <a:r>
              <a:rPr lang="en-US" sz="2000" dirty="0" err="1" smtClean="0"/>
              <a:t>dBm</a:t>
            </a:r>
            <a:r>
              <a:rPr lang="en-US" sz="2000" dirty="0" smtClean="0"/>
              <a:t> is outer limit of cell</a:t>
            </a:r>
            <a:endParaRPr lang="en-US" sz="2000" dirty="0"/>
          </a:p>
          <a:p>
            <a:r>
              <a:rPr lang="en-US" dirty="0" smtClean="0"/>
              <a:t> </a:t>
            </a:r>
            <a:endParaRPr lang="en-US" dirty="0"/>
          </a:p>
        </p:txBody>
      </p:sp>
      <p:sp>
        <p:nvSpPr>
          <p:cNvPr id="10" name="TextBox 9"/>
          <p:cNvSpPr txBox="1"/>
          <p:nvPr/>
        </p:nvSpPr>
        <p:spPr>
          <a:xfrm>
            <a:off x="533400" y="5638800"/>
            <a:ext cx="2093586" cy="369332"/>
          </a:xfrm>
          <a:prstGeom prst="rect">
            <a:avLst/>
          </a:prstGeom>
          <a:noFill/>
        </p:spPr>
        <p:txBody>
          <a:bodyPr wrap="none" rtlCol="0">
            <a:spAutoFit/>
          </a:bodyPr>
          <a:lstStyle/>
          <a:p>
            <a:r>
              <a:rPr lang="en-US" sz="1800" dirty="0" smtClean="0"/>
              <a:t>STA A should roam</a:t>
            </a:r>
            <a:endParaRPr lang="en-US" sz="1800" dirty="0"/>
          </a:p>
        </p:txBody>
      </p:sp>
      <p:cxnSp>
        <p:nvCxnSpPr>
          <p:cNvPr id="12" name="Straight Arrow Connector 11"/>
          <p:cNvCxnSpPr/>
          <p:nvPr/>
        </p:nvCxnSpPr>
        <p:spPr bwMode="auto">
          <a:xfrm flipV="1">
            <a:off x="914400" y="4267200"/>
            <a:ext cx="457200" cy="13716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Tree>
    <p:extLst>
      <p:ext uri="{BB962C8B-B14F-4D97-AF65-F5344CB8AC3E}">
        <p14:creationId xmlns:p14="http://schemas.microsoft.com/office/powerpoint/2010/main" val="14203064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524000"/>
            <a:ext cx="7772400" cy="4572000"/>
          </a:xfrm>
        </p:spPr>
        <p:txBody>
          <a:bodyPr/>
          <a:lstStyle/>
          <a:p>
            <a:r>
              <a:rPr lang="en-US" sz="2000" dirty="0" smtClean="0"/>
              <a:t>DSC is a scheme that promotes good frequency re-use</a:t>
            </a:r>
          </a:p>
          <a:p>
            <a:pPr lvl="1"/>
            <a:r>
              <a:rPr lang="en-US" sz="1800" dirty="0" smtClean="0"/>
              <a:t>Ideal is 7 cell re-use</a:t>
            </a:r>
          </a:p>
          <a:p>
            <a:r>
              <a:rPr lang="en-US" sz="2000" dirty="0" smtClean="0"/>
              <a:t>It can be used when optimum re-use is not used so as to reduce the interference on the DSC STA.</a:t>
            </a:r>
          </a:p>
          <a:p>
            <a:r>
              <a:rPr lang="en-US" sz="2000" dirty="0" smtClean="0"/>
              <a:t>Same criteria apply.  </a:t>
            </a:r>
          </a:p>
          <a:p>
            <a:pPr lvl="1"/>
            <a:r>
              <a:rPr lang="en-US" sz="1600" dirty="0" smtClean="0"/>
              <a:t>The AP must set its threshold to cover </a:t>
            </a:r>
            <a:r>
              <a:rPr lang="en-US" sz="1600" dirty="0" smtClean="0"/>
              <a:t>most of </a:t>
            </a:r>
            <a:r>
              <a:rPr lang="en-US" sz="1600" dirty="0" smtClean="0"/>
              <a:t>the next cell so as to allow the STA to roam.</a:t>
            </a:r>
          </a:p>
          <a:p>
            <a:pPr lvl="1"/>
            <a:r>
              <a:rPr lang="en-US" sz="1600" dirty="0" smtClean="0"/>
              <a:t>Upper Limit must be set to provide same coverage for a STA close to AP.  STA threshold = UL - M</a:t>
            </a:r>
          </a:p>
          <a:p>
            <a:pPr lvl="1"/>
            <a:r>
              <a:rPr lang="en-US" sz="1600" dirty="0" smtClean="0"/>
              <a:t>Hence, (UL – M) is also the correct threshold setting for the AP</a:t>
            </a:r>
          </a:p>
          <a:p>
            <a:r>
              <a:rPr lang="en-US" sz="2000" dirty="0" smtClean="0"/>
              <a:t>14/297r0 contains text for DSC and proposes </a:t>
            </a:r>
            <a:r>
              <a:rPr lang="en-US" sz="2000" dirty="0"/>
              <a:t>DSC Parameter Set </a:t>
            </a:r>
            <a:r>
              <a:rPr lang="en-US" sz="2000" dirty="0" smtClean="0"/>
              <a:t>element,  DSC STA therefore knows the AP threshold.  Could add a </a:t>
            </a:r>
            <a:r>
              <a:rPr lang="en-US" sz="2000" dirty="0" smtClean="0"/>
              <a:t>“roam” field </a:t>
            </a:r>
            <a:r>
              <a:rPr lang="en-US" sz="2000" dirty="0" smtClean="0"/>
              <a:t>for flexibility.</a:t>
            </a:r>
            <a:endParaRPr lang="en-US" sz="2000" dirty="0"/>
          </a:p>
        </p:txBody>
      </p:sp>
      <p:sp>
        <p:nvSpPr>
          <p:cNvPr id="3" name="Title 2"/>
          <p:cNvSpPr>
            <a:spLocks noGrp="1"/>
          </p:cNvSpPr>
          <p:nvPr>
            <p:ph type="title"/>
          </p:nvPr>
        </p:nvSpPr>
        <p:spPr/>
        <p:txBody>
          <a:bodyPr/>
          <a:lstStyle/>
          <a:p>
            <a:r>
              <a:rPr lang="en-US" dirty="0" smtClean="0"/>
              <a:t>DSC and 1 or 3 cell re-use pattern</a:t>
            </a:r>
            <a:endParaRPr lang="en-US" dirty="0"/>
          </a:p>
        </p:txBody>
      </p:sp>
      <p:sp>
        <p:nvSpPr>
          <p:cNvPr id="4" name="Date Placeholder 3"/>
          <p:cNvSpPr>
            <a:spLocks noGrp="1"/>
          </p:cNvSpPr>
          <p:nvPr>
            <p:ph type="dt" sz="half" idx="10"/>
          </p:nvPr>
        </p:nvSpPr>
        <p:spPr/>
        <p:txBody>
          <a:bodyPr/>
          <a:lstStyle/>
          <a:p>
            <a:pPr>
              <a:defRPr/>
            </a:pPr>
            <a:r>
              <a:rPr lang="en-US" smtClean="0"/>
              <a:t>Jan 2015</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19</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571352969"/>
              </p:ext>
            </p:extLst>
          </p:nvPr>
        </p:nvGraphicFramePr>
        <p:xfrm>
          <a:off x="2209800" y="5562600"/>
          <a:ext cx="4114800" cy="838200"/>
        </p:xfrm>
        <a:graphic>
          <a:graphicData uri="http://schemas.openxmlformats.org/drawingml/2006/table">
            <a:tbl>
              <a:tblPr firstRow="1" firstCol="1" bandRow="1">
                <a:tableStyleId>{5C22544A-7EE6-4342-B048-85BDC9FD1C3A}</a:tableStyleId>
              </a:tblPr>
              <a:tblGrid>
                <a:gridCol w="707231"/>
                <a:gridCol w="771525"/>
                <a:gridCol w="771525"/>
                <a:gridCol w="900113"/>
                <a:gridCol w="964406"/>
              </a:tblGrid>
              <a:tr h="569524">
                <a:tc>
                  <a:txBody>
                    <a:bodyPr/>
                    <a:lstStyle/>
                    <a:p>
                      <a:pPr marL="0" marR="0" algn="ctr">
                        <a:lnSpc>
                          <a:spcPct val="150000"/>
                        </a:lnSpc>
                        <a:spcBef>
                          <a:spcPts val="0"/>
                        </a:spcBef>
                        <a:spcAft>
                          <a:spcPts val="0"/>
                        </a:spcAft>
                      </a:pPr>
                      <a:r>
                        <a:rPr lang="en-US" sz="1000" dirty="0">
                          <a:effectLst/>
                        </a:rPr>
                        <a:t> </a:t>
                      </a:r>
                      <a:endParaRPr lang="en-US" sz="1100" dirty="0">
                        <a:effectLst/>
                        <a:latin typeface="Calibri"/>
                        <a:ea typeface="Calibri"/>
                        <a:cs typeface="Arial"/>
                      </a:endParaRPr>
                    </a:p>
                  </a:txBody>
                  <a:tcPr marL="68580" marR="68580" marT="0" marB="0"/>
                </a:tc>
                <a:tc>
                  <a:txBody>
                    <a:bodyPr/>
                    <a:lstStyle/>
                    <a:p>
                      <a:pPr marL="0" marR="0" algn="ctr">
                        <a:lnSpc>
                          <a:spcPct val="150000"/>
                        </a:lnSpc>
                        <a:spcBef>
                          <a:spcPts val="0"/>
                        </a:spcBef>
                        <a:spcAft>
                          <a:spcPts val="0"/>
                        </a:spcAft>
                      </a:pPr>
                      <a:r>
                        <a:rPr lang="en-US" sz="1000">
                          <a:effectLst/>
                        </a:rPr>
                        <a:t>Element ID</a:t>
                      </a:r>
                      <a:endParaRPr lang="en-US" sz="1100">
                        <a:effectLst/>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000" dirty="0">
                          <a:effectLst/>
                        </a:rPr>
                        <a:t>Length</a:t>
                      </a:r>
                      <a:endParaRPr lang="en-US" sz="1100" dirty="0">
                        <a:effectLst/>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000" dirty="0">
                          <a:effectLst/>
                        </a:rPr>
                        <a:t>DSC Margin</a:t>
                      </a:r>
                      <a:endParaRPr lang="en-US" sz="1100" dirty="0">
                        <a:effectLst/>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000" dirty="0">
                          <a:effectLst/>
                        </a:rPr>
                        <a:t>DSC Upper</a:t>
                      </a:r>
                      <a:endParaRPr lang="en-US" sz="1100" dirty="0">
                        <a:effectLst/>
                      </a:endParaRPr>
                    </a:p>
                    <a:p>
                      <a:pPr marL="0" marR="0" algn="ctr">
                        <a:lnSpc>
                          <a:spcPct val="150000"/>
                        </a:lnSpc>
                        <a:spcBef>
                          <a:spcPts val="0"/>
                        </a:spcBef>
                        <a:spcAft>
                          <a:spcPts val="0"/>
                        </a:spcAft>
                      </a:pPr>
                      <a:r>
                        <a:rPr lang="en-US" sz="1000" dirty="0">
                          <a:effectLst/>
                        </a:rPr>
                        <a:t>Limit</a:t>
                      </a:r>
                      <a:endParaRPr lang="en-US" sz="1100" dirty="0">
                        <a:effectLst/>
                        <a:latin typeface="Calibri"/>
                        <a:ea typeface="Calibri"/>
                        <a:cs typeface="Arial"/>
                      </a:endParaRPr>
                    </a:p>
                  </a:txBody>
                  <a:tcPr marL="68580" marR="68580" marT="0" marB="0" anchor="ctr"/>
                </a:tc>
              </a:tr>
              <a:tr h="268676">
                <a:tc>
                  <a:txBody>
                    <a:bodyPr/>
                    <a:lstStyle/>
                    <a:p>
                      <a:pPr marL="0" marR="0" algn="ctr">
                        <a:lnSpc>
                          <a:spcPct val="150000"/>
                        </a:lnSpc>
                        <a:spcBef>
                          <a:spcPts val="0"/>
                        </a:spcBef>
                        <a:spcAft>
                          <a:spcPts val="0"/>
                        </a:spcAft>
                      </a:pPr>
                      <a:r>
                        <a:rPr lang="en-US" sz="1000">
                          <a:effectLst/>
                        </a:rPr>
                        <a:t>octets</a:t>
                      </a:r>
                      <a:endParaRPr lang="en-US" sz="1100">
                        <a:effectLst/>
                        <a:latin typeface="Calibri"/>
                        <a:ea typeface="Calibri"/>
                        <a:cs typeface="Arial"/>
                      </a:endParaRPr>
                    </a:p>
                  </a:txBody>
                  <a:tcPr marL="68580" marR="68580" marT="0" marB="0"/>
                </a:tc>
                <a:tc>
                  <a:txBody>
                    <a:bodyPr/>
                    <a:lstStyle/>
                    <a:p>
                      <a:pPr marL="0" marR="0" algn="ctr">
                        <a:lnSpc>
                          <a:spcPct val="150000"/>
                        </a:lnSpc>
                        <a:spcBef>
                          <a:spcPts val="0"/>
                        </a:spcBef>
                        <a:spcAft>
                          <a:spcPts val="0"/>
                        </a:spcAft>
                      </a:pPr>
                      <a:r>
                        <a:rPr lang="en-US" sz="1000" dirty="0">
                          <a:effectLst/>
                        </a:rPr>
                        <a:t>1</a:t>
                      </a:r>
                      <a:endParaRPr lang="en-US" sz="1100" dirty="0">
                        <a:effectLst/>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000">
                          <a:effectLst/>
                        </a:rPr>
                        <a:t>1</a:t>
                      </a:r>
                      <a:endParaRPr lang="en-US" sz="1100">
                        <a:effectLst/>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000">
                          <a:effectLst/>
                        </a:rPr>
                        <a:t>1</a:t>
                      </a:r>
                      <a:endParaRPr lang="en-US" sz="1100">
                        <a:effectLst/>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000" dirty="0">
                          <a:effectLst/>
                        </a:rPr>
                        <a:t>1</a:t>
                      </a:r>
                      <a:endParaRPr lang="en-US" sz="1100" dirty="0">
                        <a:effectLst/>
                        <a:latin typeface="Calibri"/>
                        <a:ea typeface="Calibri"/>
                        <a:cs typeface="Arial"/>
                      </a:endParaRPr>
                    </a:p>
                  </a:txBody>
                  <a:tcPr marL="68580" marR="68580" marT="0" marB="0" anchor="ctr"/>
                </a:tc>
              </a:tr>
            </a:tbl>
          </a:graphicData>
        </a:graphic>
      </p:graphicFrame>
    </p:spTree>
    <p:extLst>
      <p:ext uri="{BB962C8B-B14F-4D97-AF65-F5344CB8AC3E}">
        <p14:creationId xmlns:p14="http://schemas.microsoft.com/office/powerpoint/2010/main" val="4097546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114800"/>
          </a:xfrm>
        </p:spPr>
        <p:txBody>
          <a:bodyPr/>
          <a:lstStyle/>
          <a:p>
            <a:r>
              <a:rPr lang="en-US" sz="2000" dirty="0" smtClean="0"/>
              <a:t>13/1012r4 Dynamic Sensitivity Control</a:t>
            </a:r>
          </a:p>
          <a:p>
            <a:r>
              <a:rPr lang="en-US" sz="2000" dirty="0" smtClean="0"/>
              <a:t>13/1290r1 Dynamic Sensitivity Control</a:t>
            </a:r>
          </a:p>
          <a:p>
            <a:r>
              <a:rPr lang="en-US" sz="2000" dirty="0" smtClean="0"/>
              <a:t>13/1487r2 Dense Apartment Complex DSC and CH Select</a:t>
            </a:r>
          </a:p>
          <a:p>
            <a:r>
              <a:rPr lang="en-US" sz="2000" dirty="0"/>
              <a:t>14/0045r2 E-Education </a:t>
            </a:r>
          </a:p>
          <a:p>
            <a:r>
              <a:rPr lang="en-US" sz="2000" dirty="0" smtClean="0"/>
              <a:t>14/0058r1 Pico Cell</a:t>
            </a:r>
          </a:p>
          <a:p>
            <a:r>
              <a:rPr lang="en-US" sz="2000" dirty="0"/>
              <a:t>1</a:t>
            </a:r>
            <a:r>
              <a:rPr lang="en-US" sz="2000" dirty="0" smtClean="0"/>
              <a:t>4/0294r2 </a:t>
            </a:r>
            <a:r>
              <a:rPr lang="en-US" sz="2000" dirty="0"/>
              <a:t>DSC, Channel Selection and legacy </a:t>
            </a:r>
            <a:r>
              <a:rPr lang="en-US" sz="2000" dirty="0" smtClean="0"/>
              <a:t>sharing</a:t>
            </a:r>
          </a:p>
          <a:p>
            <a:r>
              <a:rPr lang="en-US" sz="2000" dirty="0" smtClean="0"/>
              <a:t>14/0297r0 DSC Description (Initial proposed Text)</a:t>
            </a:r>
          </a:p>
          <a:p>
            <a:r>
              <a:rPr lang="en-US" sz="2000" dirty="0" smtClean="0"/>
              <a:t>14/0328r2 Dense Apartment </a:t>
            </a:r>
            <a:r>
              <a:rPr lang="en-US" sz="2000" dirty="0"/>
              <a:t>Complex Throughput </a:t>
            </a:r>
            <a:r>
              <a:rPr lang="en-US" sz="2000" dirty="0" smtClean="0"/>
              <a:t>Calculations</a:t>
            </a:r>
          </a:p>
          <a:p>
            <a:r>
              <a:rPr lang="en-US" sz="2000" dirty="0" smtClean="0"/>
              <a:t>14/0635r1 DSC Implementation</a:t>
            </a:r>
          </a:p>
          <a:p>
            <a:r>
              <a:rPr lang="en-US" sz="2000" dirty="0" smtClean="0"/>
              <a:t>14/0779r0 DSC Practical Usage</a:t>
            </a:r>
          </a:p>
          <a:p>
            <a:pPr marL="0" indent="0">
              <a:buNone/>
            </a:pPr>
            <a:endParaRPr lang="en-US" dirty="0" smtClean="0"/>
          </a:p>
        </p:txBody>
      </p:sp>
      <p:sp>
        <p:nvSpPr>
          <p:cNvPr id="3" name="Title 2"/>
          <p:cNvSpPr>
            <a:spLocks noGrp="1"/>
          </p:cNvSpPr>
          <p:nvPr>
            <p:ph type="title"/>
          </p:nvPr>
        </p:nvSpPr>
        <p:spPr/>
        <p:txBody>
          <a:bodyPr/>
          <a:lstStyle/>
          <a:p>
            <a:r>
              <a:rPr lang="en-US" dirty="0" smtClean="0"/>
              <a:t>Previous DSC Presentations by Author</a:t>
            </a:r>
            <a:endParaRPr lang="en-US" dirty="0"/>
          </a:p>
        </p:txBody>
      </p:sp>
      <p:sp>
        <p:nvSpPr>
          <p:cNvPr id="4" name="Date Placeholder 3"/>
          <p:cNvSpPr>
            <a:spLocks noGrp="1"/>
          </p:cNvSpPr>
          <p:nvPr>
            <p:ph type="dt" sz="half" idx="10"/>
          </p:nvPr>
        </p:nvSpPr>
        <p:spPr/>
        <p:txBody>
          <a:bodyPr/>
          <a:lstStyle/>
          <a:p>
            <a:pPr>
              <a:defRPr/>
            </a:pPr>
            <a:r>
              <a:rPr lang="en-US" smtClean="0"/>
              <a:t>Jan 2015</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2</a:t>
            </a:fld>
            <a:endParaRPr lang="en-US" dirty="0"/>
          </a:p>
        </p:txBody>
      </p:sp>
    </p:spTree>
    <p:extLst>
      <p:ext uri="{BB962C8B-B14F-4D97-AF65-F5344CB8AC3E}">
        <p14:creationId xmlns:p14="http://schemas.microsoft.com/office/powerpoint/2010/main" val="14839486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524000"/>
            <a:ext cx="7772400" cy="4800600"/>
          </a:xfrm>
        </p:spPr>
        <p:txBody>
          <a:bodyPr/>
          <a:lstStyle/>
          <a:p>
            <a:r>
              <a:rPr lang="en-US" dirty="0" smtClean="0"/>
              <a:t>DSC is ‘dynamic’ only for the STA</a:t>
            </a:r>
          </a:p>
          <a:p>
            <a:r>
              <a:rPr lang="en-US" dirty="0" smtClean="0"/>
              <a:t>In a managed network, the AP advertises the Upper Limit and Margin</a:t>
            </a:r>
          </a:p>
          <a:p>
            <a:pPr lvl="1"/>
            <a:r>
              <a:rPr lang="en-US" dirty="0" smtClean="0"/>
              <a:t>Sets Margin to 20 -25dB</a:t>
            </a:r>
          </a:p>
          <a:p>
            <a:pPr lvl="1"/>
            <a:r>
              <a:rPr lang="en-US" dirty="0" smtClean="0"/>
              <a:t>Sets Upper Limit such that (UL – M) is  effective RSSI for 1.5 – 2 times radius of desired cell coverage</a:t>
            </a:r>
          </a:p>
          <a:p>
            <a:r>
              <a:rPr lang="en-US" dirty="0" smtClean="0"/>
              <a:t>DSC STAs assume that the AP threshold is UL – M</a:t>
            </a:r>
          </a:p>
          <a:p>
            <a:r>
              <a:rPr lang="en-US" dirty="0" smtClean="0"/>
              <a:t>STAs should roam when ~10dB differential for strong RSSI (which it is when using DSC) </a:t>
            </a:r>
          </a:p>
          <a:p>
            <a:r>
              <a:rPr lang="en-US" dirty="0" smtClean="0"/>
              <a:t>APs could tell a STA to roam (BSS Transition Management) when detected RSSI is outside desired cell radius (about UL – M + 6dBm)</a:t>
            </a:r>
          </a:p>
          <a:p>
            <a:pPr lvl="1"/>
            <a:endParaRPr lang="en-US" dirty="0"/>
          </a:p>
        </p:txBody>
      </p:sp>
      <p:sp>
        <p:nvSpPr>
          <p:cNvPr id="3" name="Title 2"/>
          <p:cNvSpPr>
            <a:spLocks noGrp="1"/>
          </p:cNvSpPr>
          <p:nvPr>
            <p:ph type="title"/>
          </p:nvPr>
        </p:nvSpPr>
        <p:spPr/>
        <p:txBody>
          <a:bodyPr/>
          <a:lstStyle/>
          <a:p>
            <a:r>
              <a:rPr lang="en-US" dirty="0" smtClean="0"/>
              <a:t>Conclusions</a:t>
            </a:r>
            <a:endParaRPr lang="en-US" dirty="0"/>
          </a:p>
        </p:txBody>
      </p:sp>
      <p:sp>
        <p:nvSpPr>
          <p:cNvPr id="4" name="Date Placeholder 3"/>
          <p:cNvSpPr>
            <a:spLocks noGrp="1"/>
          </p:cNvSpPr>
          <p:nvPr>
            <p:ph type="dt" sz="half" idx="10"/>
          </p:nvPr>
        </p:nvSpPr>
        <p:spPr/>
        <p:txBody>
          <a:bodyPr/>
          <a:lstStyle/>
          <a:p>
            <a:pPr>
              <a:defRPr/>
            </a:pPr>
            <a:r>
              <a:rPr lang="en-US" smtClean="0"/>
              <a:t>Jan 2015</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20</a:t>
            </a:fld>
            <a:endParaRPr lang="en-US" dirty="0"/>
          </a:p>
        </p:txBody>
      </p:sp>
    </p:spTree>
    <p:extLst>
      <p:ext uri="{BB962C8B-B14F-4D97-AF65-F5344CB8AC3E}">
        <p14:creationId xmlns:p14="http://schemas.microsoft.com/office/powerpoint/2010/main" val="8505963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Used intelligently, DSC can aid the STA to roam and enable good cell structure topology.</a:t>
            </a:r>
            <a:endParaRPr lang="en-US" dirty="0"/>
          </a:p>
        </p:txBody>
      </p:sp>
      <p:sp>
        <p:nvSpPr>
          <p:cNvPr id="3" name="Title 2"/>
          <p:cNvSpPr>
            <a:spLocks noGrp="1"/>
          </p:cNvSpPr>
          <p:nvPr>
            <p:ph type="title"/>
          </p:nvPr>
        </p:nvSpPr>
        <p:spPr/>
        <p:txBody>
          <a:bodyPr/>
          <a:lstStyle/>
          <a:p>
            <a:r>
              <a:rPr lang="en-US" dirty="0" smtClean="0"/>
              <a:t>Conclusion</a:t>
            </a:r>
            <a:endParaRPr lang="en-US" dirty="0"/>
          </a:p>
        </p:txBody>
      </p:sp>
      <p:sp>
        <p:nvSpPr>
          <p:cNvPr id="4" name="Date Placeholder 3"/>
          <p:cNvSpPr>
            <a:spLocks noGrp="1"/>
          </p:cNvSpPr>
          <p:nvPr>
            <p:ph type="dt" sz="half" idx="10"/>
          </p:nvPr>
        </p:nvSpPr>
        <p:spPr/>
        <p:txBody>
          <a:bodyPr/>
          <a:lstStyle/>
          <a:p>
            <a:pPr>
              <a:defRPr/>
            </a:pPr>
            <a:r>
              <a:rPr lang="en-US" smtClean="0"/>
              <a:t>Jan 2015</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21</a:t>
            </a:fld>
            <a:endParaRPr lang="en-US" dirty="0"/>
          </a:p>
        </p:txBody>
      </p:sp>
    </p:spTree>
    <p:extLst>
      <p:ext uri="{BB962C8B-B14F-4D97-AF65-F5344CB8AC3E}">
        <p14:creationId xmlns:p14="http://schemas.microsoft.com/office/powerpoint/2010/main" val="2373267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1219200"/>
            <a:ext cx="7772400" cy="4114800"/>
          </a:xfrm>
        </p:spPr>
        <p:txBody>
          <a:bodyPr/>
          <a:lstStyle/>
          <a:p>
            <a:r>
              <a:rPr lang="en-US" dirty="0" smtClean="0"/>
              <a:t>DSC basics</a:t>
            </a:r>
          </a:p>
          <a:p>
            <a:pPr lvl="1"/>
            <a:r>
              <a:rPr lang="en-US" dirty="0" smtClean="0"/>
              <a:t>Shameless Publicity</a:t>
            </a:r>
          </a:p>
          <a:p>
            <a:pPr lvl="1"/>
            <a:r>
              <a:rPr lang="en-US" dirty="0" smtClean="0"/>
              <a:t>What it is</a:t>
            </a:r>
          </a:p>
          <a:p>
            <a:pPr lvl="1"/>
            <a:r>
              <a:rPr lang="en-US" dirty="0" smtClean="0"/>
              <a:t>Fixed CCA vs DSC</a:t>
            </a:r>
          </a:p>
          <a:p>
            <a:pPr lvl="1"/>
            <a:r>
              <a:rPr lang="en-US" dirty="0" smtClean="0"/>
              <a:t>Setting the DSC Margin</a:t>
            </a:r>
          </a:p>
          <a:p>
            <a:pPr lvl="1"/>
            <a:r>
              <a:rPr lang="en-US" dirty="0" smtClean="0"/>
              <a:t>Algorithm for setting RX sensitivity/CCA</a:t>
            </a:r>
          </a:p>
          <a:p>
            <a:r>
              <a:rPr lang="en-US" dirty="0" smtClean="0"/>
              <a:t>DSC and Roaming</a:t>
            </a:r>
          </a:p>
          <a:p>
            <a:pPr lvl="1"/>
            <a:r>
              <a:rPr lang="en-US" dirty="0" smtClean="0"/>
              <a:t>7 cell frequency re-use</a:t>
            </a:r>
          </a:p>
          <a:p>
            <a:pPr lvl="1"/>
            <a:r>
              <a:rPr lang="en-US" dirty="0" smtClean="0"/>
              <a:t>Roaming </a:t>
            </a:r>
          </a:p>
          <a:p>
            <a:pPr lvl="1"/>
            <a:r>
              <a:rPr lang="en-US" dirty="0" smtClean="0"/>
              <a:t>‘Good’ roaming algorithm</a:t>
            </a:r>
          </a:p>
          <a:p>
            <a:pPr lvl="1"/>
            <a:r>
              <a:rPr lang="en-US" dirty="0" smtClean="0"/>
              <a:t>DSC and </a:t>
            </a:r>
            <a:r>
              <a:rPr lang="en-US" dirty="0" smtClean="0"/>
              <a:t>roaming</a:t>
            </a:r>
          </a:p>
          <a:p>
            <a:r>
              <a:rPr lang="en-US" sz="2000" dirty="0" smtClean="0"/>
              <a:t>Prompted by 14/1416r1 </a:t>
            </a:r>
            <a:r>
              <a:rPr lang="en-US" sz="2000" b="0" dirty="0" smtClean="0"/>
              <a:t>“</a:t>
            </a:r>
            <a:r>
              <a:rPr lang="en-US" sz="1800" b="0" dirty="0" smtClean="0"/>
              <a:t>Observed protocol violations caused by DSC with roaming STAs” which could be misread as it is based on fixed CCA thresholds and no frequency re-use.</a:t>
            </a:r>
            <a:endParaRPr lang="en-US" sz="1800" b="0" dirty="0" smtClean="0"/>
          </a:p>
          <a:p>
            <a:pPr lvl="1"/>
            <a:endParaRPr lang="en-US" dirty="0" smtClean="0"/>
          </a:p>
          <a:p>
            <a:pPr lvl="1"/>
            <a:endParaRPr lang="en-US" dirty="0" smtClean="0"/>
          </a:p>
          <a:p>
            <a:pPr lvl="1"/>
            <a:endParaRPr lang="en-US" dirty="0" smtClean="0"/>
          </a:p>
        </p:txBody>
      </p:sp>
      <p:sp>
        <p:nvSpPr>
          <p:cNvPr id="3" name="Title 2"/>
          <p:cNvSpPr>
            <a:spLocks noGrp="1"/>
          </p:cNvSpPr>
          <p:nvPr>
            <p:ph type="title"/>
          </p:nvPr>
        </p:nvSpPr>
        <p:spPr>
          <a:xfrm>
            <a:off x="685800" y="685800"/>
            <a:ext cx="7772400" cy="609600"/>
          </a:xfrm>
        </p:spPr>
        <p:txBody>
          <a:bodyPr/>
          <a:lstStyle/>
          <a:p>
            <a:r>
              <a:rPr lang="en-US" dirty="0" smtClean="0"/>
              <a:t>Contents</a:t>
            </a:r>
            <a:endParaRPr lang="en-US" dirty="0"/>
          </a:p>
        </p:txBody>
      </p:sp>
      <p:sp>
        <p:nvSpPr>
          <p:cNvPr id="4" name="Date Placeholder 3"/>
          <p:cNvSpPr>
            <a:spLocks noGrp="1"/>
          </p:cNvSpPr>
          <p:nvPr>
            <p:ph type="dt" sz="half" idx="10"/>
          </p:nvPr>
        </p:nvSpPr>
        <p:spPr/>
        <p:txBody>
          <a:bodyPr/>
          <a:lstStyle/>
          <a:p>
            <a:pPr>
              <a:defRPr/>
            </a:pPr>
            <a:r>
              <a:rPr lang="en-US" smtClean="0"/>
              <a:t>Jan 2015</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3</a:t>
            </a:fld>
            <a:endParaRPr lang="en-US" dirty="0"/>
          </a:p>
        </p:txBody>
      </p:sp>
    </p:spTree>
    <p:extLst>
      <p:ext uri="{BB962C8B-B14F-4D97-AF65-F5344CB8AC3E}">
        <p14:creationId xmlns:p14="http://schemas.microsoft.com/office/powerpoint/2010/main" val="36004638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1524000"/>
            <a:ext cx="7772400" cy="4800600"/>
          </a:xfrm>
        </p:spPr>
        <p:txBody>
          <a:bodyPr/>
          <a:lstStyle/>
          <a:p>
            <a:pPr marL="0" indent="0">
              <a:buNone/>
            </a:pPr>
            <a:r>
              <a:rPr lang="en-US" sz="1800" dirty="0" smtClean="0"/>
              <a:t>Shameless Publicity</a:t>
            </a:r>
          </a:p>
          <a:p>
            <a:endParaRPr lang="en-US" sz="1800" dirty="0"/>
          </a:p>
          <a:p>
            <a:r>
              <a:rPr lang="en-US" sz="1800" dirty="0" smtClean="0"/>
              <a:t>DSC enables frequency re-use</a:t>
            </a:r>
          </a:p>
          <a:p>
            <a:r>
              <a:rPr lang="en-US" sz="1800" dirty="0" smtClean="0"/>
              <a:t>DSC can increase the area throughput by significant amounts</a:t>
            </a:r>
          </a:p>
          <a:p>
            <a:pPr lvl="1"/>
            <a:r>
              <a:rPr lang="en-US" sz="1400" dirty="0"/>
              <a:t>296% improvement for Single Apartment Complex</a:t>
            </a:r>
          </a:p>
          <a:p>
            <a:pPr lvl="1"/>
            <a:r>
              <a:rPr lang="en-US" sz="1400" dirty="0"/>
              <a:t>412% improvement for Double Apartment </a:t>
            </a:r>
            <a:r>
              <a:rPr lang="en-US" sz="1400" dirty="0" smtClean="0"/>
              <a:t>Complex</a:t>
            </a:r>
          </a:p>
          <a:p>
            <a:pPr lvl="1"/>
            <a:r>
              <a:rPr lang="en-US" sz="1400" dirty="0" smtClean="0"/>
              <a:t>800% improvement for Cell </a:t>
            </a:r>
            <a:r>
              <a:rPr lang="en-US" sz="1400" dirty="0"/>
              <a:t>Structure </a:t>
            </a:r>
            <a:r>
              <a:rPr lang="en-US" sz="1400" dirty="0" smtClean="0"/>
              <a:t>network</a:t>
            </a:r>
            <a:endParaRPr lang="en-US" sz="1800" dirty="0" smtClean="0"/>
          </a:p>
          <a:p>
            <a:r>
              <a:rPr lang="en-US" sz="1800" dirty="0" smtClean="0"/>
              <a:t>DSC used in conjunction with channel selection can eliminate OBSS completely in dense apartment scenario</a:t>
            </a:r>
          </a:p>
          <a:p>
            <a:r>
              <a:rPr lang="en-US" sz="1800" dirty="0" smtClean="0"/>
              <a:t>DSC does not require any hardware changes and is simple to implement</a:t>
            </a:r>
          </a:p>
          <a:p>
            <a:r>
              <a:rPr lang="en-US" sz="1800" dirty="0" smtClean="0"/>
              <a:t>DSC can improve performance for all PHYs</a:t>
            </a:r>
          </a:p>
          <a:p>
            <a:r>
              <a:rPr lang="en-US" sz="1800" dirty="0" smtClean="0"/>
              <a:t>DSC does not degrade the range of a STA</a:t>
            </a:r>
          </a:p>
          <a:p>
            <a:endParaRPr lang="en-US" sz="1800" dirty="0"/>
          </a:p>
          <a:p>
            <a:pPr marL="0" indent="0">
              <a:buNone/>
            </a:pPr>
            <a:endParaRPr lang="en-US" sz="1600" dirty="0" smtClean="0"/>
          </a:p>
          <a:p>
            <a:pPr marL="457200" lvl="1" indent="0">
              <a:buNone/>
            </a:pPr>
            <a:endParaRPr lang="en-US" sz="1600" dirty="0" smtClean="0"/>
          </a:p>
          <a:p>
            <a:pPr lvl="4" indent="-342900"/>
            <a:endParaRPr lang="en-US" dirty="0"/>
          </a:p>
          <a:p>
            <a:pPr marL="1085850" lvl="3" indent="0">
              <a:buNone/>
            </a:pPr>
            <a:endParaRPr lang="en-US" dirty="0"/>
          </a:p>
        </p:txBody>
      </p:sp>
      <p:sp>
        <p:nvSpPr>
          <p:cNvPr id="3" name="Title 2"/>
          <p:cNvSpPr>
            <a:spLocks noGrp="1"/>
          </p:cNvSpPr>
          <p:nvPr>
            <p:ph type="title"/>
          </p:nvPr>
        </p:nvSpPr>
        <p:spPr>
          <a:xfrm>
            <a:off x="685800" y="685800"/>
            <a:ext cx="7772400" cy="685800"/>
          </a:xfrm>
        </p:spPr>
        <p:txBody>
          <a:bodyPr/>
          <a:lstStyle/>
          <a:p>
            <a:r>
              <a:rPr lang="en-US" dirty="0" smtClean="0"/>
              <a:t>Dynamic Sensitivity Control - DSC</a:t>
            </a:r>
            <a:endParaRPr lang="en-US" dirty="0"/>
          </a:p>
        </p:txBody>
      </p:sp>
      <p:sp>
        <p:nvSpPr>
          <p:cNvPr id="4" name="Date Placeholder 3"/>
          <p:cNvSpPr>
            <a:spLocks noGrp="1"/>
          </p:cNvSpPr>
          <p:nvPr>
            <p:ph type="dt" sz="half" idx="10"/>
          </p:nvPr>
        </p:nvSpPr>
        <p:spPr/>
        <p:txBody>
          <a:bodyPr/>
          <a:lstStyle/>
          <a:p>
            <a:pPr>
              <a:defRPr/>
            </a:pPr>
            <a:r>
              <a:rPr lang="en-US" smtClean="0"/>
              <a:t>Jan 2015</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4</a:t>
            </a:fld>
            <a:endParaRPr lang="en-US" dirty="0"/>
          </a:p>
        </p:txBody>
      </p:sp>
    </p:spTree>
    <p:extLst>
      <p:ext uri="{BB962C8B-B14F-4D97-AF65-F5344CB8AC3E}">
        <p14:creationId xmlns:p14="http://schemas.microsoft.com/office/powerpoint/2010/main" val="4103516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85800" y="685800"/>
            <a:ext cx="7772400" cy="685800"/>
          </a:xfrm>
        </p:spPr>
        <p:txBody>
          <a:bodyPr/>
          <a:lstStyle/>
          <a:p>
            <a:pPr eaLnBrk="1" hangingPunct="1"/>
            <a:r>
              <a:rPr lang="en-US" dirty="0" smtClean="0"/>
              <a:t>DSC</a:t>
            </a:r>
          </a:p>
        </p:txBody>
      </p:sp>
      <p:sp>
        <p:nvSpPr>
          <p:cNvPr id="6147" name="Content Placeholder 3"/>
          <p:cNvSpPr>
            <a:spLocks noGrp="1"/>
          </p:cNvSpPr>
          <p:nvPr>
            <p:ph idx="1"/>
          </p:nvPr>
        </p:nvSpPr>
        <p:spPr>
          <a:xfrm>
            <a:off x="76200" y="1371600"/>
            <a:ext cx="8915400" cy="4876800"/>
          </a:xfrm>
        </p:spPr>
        <p:txBody>
          <a:bodyPr/>
          <a:lstStyle/>
          <a:p>
            <a:pPr eaLnBrk="1" hangingPunct="1"/>
            <a:r>
              <a:rPr lang="en-US" sz="2000" dirty="0" smtClean="0"/>
              <a:t>Scheme where STA measures the RSSI of the AP Beacon (R </a:t>
            </a:r>
            <a:r>
              <a:rPr lang="en-US" sz="2000" dirty="0" err="1" smtClean="0"/>
              <a:t>dBm</a:t>
            </a:r>
            <a:r>
              <a:rPr lang="en-US" sz="2000" dirty="0" smtClean="0"/>
              <a:t>)</a:t>
            </a:r>
          </a:p>
          <a:p>
            <a:pPr eaLnBrk="1" hangingPunct="1"/>
            <a:r>
              <a:rPr lang="en-US" sz="2000" dirty="0"/>
              <a:t>S</a:t>
            </a:r>
            <a:r>
              <a:rPr lang="en-US" sz="2000" dirty="0" smtClean="0"/>
              <a:t>ets RX Sensitivity Threshold at (R – M) </a:t>
            </a:r>
            <a:r>
              <a:rPr lang="en-US" sz="2000" dirty="0" err="1" smtClean="0"/>
              <a:t>dBm</a:t>
            </a:r>
            <a:r>
              <a:rPr lang="en-US" sz="2000" dirty="0" smtClean="0"/>
              <a:t>, where M is the “Margin”</a:t>
            </a:r>
          </a:p>
          <a:p>
            <a:pPr lvl="1" eaLnBrk="1" hangingPunct="1"/>
            <a:r>
              <a:rPr lang="en-US" sz="1600" dirty="0" smtClean="0"/>
              <a:t>Example</a:t>
            </a:r>
            <a:r>
              <a:rPr lang="en-US" sz="1600" dirty="0"/>
              <a:t>:</a:t>
            </a:r>
            <a:endParaRPr lang="en-US" sz="1600" dirty="0" smtClean="0"/>
          </a:p>
          <a:p>
            <a:pPr lvl="2" eaLnBrk="1" hangingPunct="1"/>
            <a:r>
              <a:rPr lang="en-US" dirty="0" smtClean="0"/>
              <a:t>STA receives Beacon at -50dBm, with Margin = 20dB</a:t>
            </a:r>
            <a:br>
              <a:rPr lang="en-US" dirty="0" smtClean="0"/>
            </a:br>
            <a:r>
              <a:rPr lang="en-US" dirty="0" smtClean="0"/>
              <a:t>STA sets RX Sensitivity Threshold to -70dBm.</a:t>
            </a:r>
            <a:endParaRPr lang="en-US" sz="1800" dirty="0" smtClean="0"/>
          </a:p>
          <a:p>
            <a:pPr eaLnBrk="1" hangingPunct="1"/>
            <a:r>
              <a:rPr lang="en-US" sz="2000" dirty="0" smtClean="0"/>
              <a:t>Also set an Upper Limit, L, to Beacon RSSI to cater for case when STA is very close to AP.  </a:t>
            </a:r>
          </a:p>
          <a:p>
            <a:pPr lvl="1" eaLnBrk="1" hangingPunct="1"/>
            <a:r>
              <a:rPr lang="en-US" dirty="0" smtClean="0"/>
              <a:t>Need to ensure that all the STAs in the wanted area do see each other.  Hence if one STA very close to AP, then it could set RX Sensitivity too high.</a:t>
            </a:r>
          </a:p>
          <a:p>
            <a:pPr lvl="1" eaLnBrk="1" hangingPunct="1"/>
            <a:r>
              <a:rPr lang="en-US" dirty="0" smtClean="0"/>
              <a:t>Example:</a:t>
            </a:r>
          </a:p>
          <a:p>
            <a:pPr lvl="2" eaLnBrk="1" hangingPunct="1"/>
            <a:r>
              <a:rPr lang="en-US" dirty="0" smtClean="0"/>
              <a:t>STA receives Beacon at -15dBm,  L = -30dBm, M = 20dBm</a:t>
            </a:r>
          </a:p>
          <a:p>
            <a:pPr lvl="2" eaLnBrk="1" hangingPunct="1"/>
            <a:r>
              <a:rPr lang="en-US" dirty="0" smtClean="0"/>
              <a:t>STA sets RX Sensitivity Threshold at -30 -20 = -50dBm  (NOT –35dBm)</a:t>
            </a:r>
          </a:p>
          <a:p>
            <a:pPr eaLnBrk="1" hangingPunct="1"/>
            <a:r>
              <a:rPr lang="en-US" sz="2000" dirty="0" smtClean="0"/>
              <a:t>If the RX sensitivity threshold is higher than the CCA Threshold then CCA Threshold = RX Sensitivity Threshold</a:t>
            </a:r>
          </a:p>
          <a:p>
            <a:pPr eaLnBrk="1" hangingPunct="1"/>
            <a:endParaRPr lang="en-US" dirty="0" smtClean="0"/>
          </a:p>
          <a:p>
            <a:pPr lvl="1" eaLnBrk="1" hangingPunct="1"/>
            <a:endParaRPr lang="en-US" dirty="0"/>
          </a:p>
          <a:p>
            <a:pPr lvl="1" eaLnBrk="1" hangingPunct="1"/>
            <a:endParaRPr lang="en-US" dirty="0" smtClean="0"/>
          </a:p>
          <a:p>
            <a:pPr marL="457200" lvl="1" indent="0" eaLnBrk="1" hangingPunct="1">
              <a:buNone/>
            </a:pPr>
            <a:r>
              <a:rPr lang="en-US" dirty="0" smtClean="0"/>
              <a:t> </a:t>
            </a:r>
          </a:p>
        </p:txBody>
      </p:sp>
      <p:sp>
        <p:nvSpPr>
          <p:cNvPr id="6148" name="Footer Placeholder 2"/>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dirty="0" smtClean="0">
                <a:solidFill>
                  <a:schemeClr val="bg2"/>
                </a:solidFill>
              </a:rPr>
              <a:t>Graham Smith, SR Technologies</a:t>
            </a:r>
          </a:p>
        </p:txBody>
      </p:sp>
      <p:sp>
        <p:nvSpPr>
          <p:cNvPr id="2" name="Date Placeholder 1"/>
          <p:cNvSpPr>
            <a:spLocks noGrp="1"/>
          </p:cNvSpPr>
          <p:nvPr>
            <p:ph type="dt" sz="half" idx="10"/>
          </p:nvPr>
        </p:nvSpPr>
        <p:spPr/>
        <p:txBody>
          <a:bodyPr/>
          <a:lstStyle/>
          <a:p>
            <a:pPr>
              <a:defRPr/>
            </a:pPr>
            <a:r>
              <a:rPr lang="en-US" smtClean="0"/>
              <a:t>Jan 2015</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31D45EC1-4C6A-4C4C-A230-3BDF24B584F8}" type="slidenum">
              <a:rPr lang="en-US" smtClean="0"/>
              <a:pPr>
                <a:defRPr/>
              </a:pPr>
              <a:t>5</a:t>
            </a:fld>
            <a:endParaRPr lang="en-US" dirty="0"/>
          </a:p>
        </p:txBody>
      </p:sp>
    </p:spTree>
    <p:extLst>
      <p:ext uri="{BB962C8B-B14F-4D97-AF65-F5344CB8AC3E}">
        <p14:creationId xmlns:p14="http://schemas.microsoft.com/office/powerpoint/2010/main" val="1665114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200"/>
            <a:ext cx="7772400" cy="4648200"/>
          </a:xfrm>
        </p:spPr>
        <p:txBody>
          <a:bodyPr/>
          <a:lstStyle/>
          <a:p>
            <a:pPr marL="0" indent="0">
              <a:buNone/>
            </a:pPr>
            <a:r>
              <a:rPr lang="en-US" sz="2800" dirty="0" smtClean="0"/>
              <a:t>It is important to note the difference between DSC and simply setting the CCA Threshold or the RX sensitivity to a higher value</a:t>
            </a:r>
          </a:p>
          <a:p>
            <a:r>
              <a:rPr lang="en-US" dirty="0" smtClean="0"/>
              <a:t>The chance of hidden STAs in the home network is greatly reduced</a:t>
            </a:r>
          </a:p>
          <a:p>
            <a:r>
              <a:rPr lang="en-US" dirty="0" smtClean="0"/>
              <a:t>The DSC STA, maintains full range.  The sensitivity will move towards lowest value as the STA moves away from the AP</a:t>
            </a:r>
          </a:p>
          <a:p>
            <a:endParaRPr lang="en-US" dirty="0"/>
          </a:p>
          <a:p>
            <a:r>
              <a:rPr lang="en-US" dirty="0" smtClean="0"/>
              <a:t>See next Slide</a:t>
            </a:r>
          </a:p>
          <a:p>
            <a:endParaRPr lang="en-US" dirty="0" smtClean="0"/>
          </a:p>
          <a:p>
            <a:endParaRPr lang="en-US" dirty="0"/>
          </a:p>
        </p:txBody>
      </p:sp>
      <p:sp>
        <p:nvSpPr>
          <p:cNvPr id="3" name="Title 2"/>
          <p:cNvSpPr>
            <a:spLocks noGrp="1"/>
          </p:cNvSpPr>
          <p:nvPr>
            <p:ph type="title"/>
          </p:nvPr>
        </p:nvSpPr>
        <p:spPr>
          <a:xfrm>
            <a:off x="685800" y="685800"/>
            <a:ext cx="7772400" cy="609600"/>
          </a:xfrm>
        </p:spPr>
        <p:txBody>
          <a:bodyPr/>
          <a:lstStyle/>
          <a:p>
            <a:r>
              <a:rPr lang="en-US" dirty="0" smtClean="0"/>
              <a:t>DSC maintains full sensitivity</a:t>
            </a:r>
            <a:endParaRPr lang="en-US" dirty="0"/>
          </a:p>
        </p:txBody>
      </p:sp>
      <p:sp>
        <p:nvSpPr>
          <p:cNvPr id="4" name="Date Placeholder 3"/>
          <p:cNvSpPr>
            <a:spLocks noGrp="1"/>
          </p:cNvSpPr>
          <p:nvPr>
            <p:ph type="dt" sz="half" idx="10"/>
          </p:nvPr>
        </p:nvSpPr>
        <p:spPr/>
        <p:txBody>
          <a:bodyPr/>
          <a:lstStyle/>
          <a:p>
            <a:pPr>
              <a:defRPr/>
            </a:pPr>
            <a:r>
              <a:rPr lang="en-US" smtClean="0"/>
              <a:t>Jan 2015</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6</a:t>
            </a:fld>
            <a:endParaRPr lang="en-US" dirty="0"/>
          </a:p>
        </p:txBody>
      </p:sp>
    </p:spTree>
    <p:extLst>
      <p:ext uri="{BB962C8B-B14F-4D97-AF65-F5344CB8AC3E}">
        <p14:creationId xmlns:p14="http://schemas.microsoft.com/office/powerpoint/2010/main" val="3617660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Hidden STAs – Fixed CCA </a:t>
            </a:r>
            <a:r>
              <a:rPr lang="en-US" dirty="0" err="1" smtClean="0"/>
              <a:t>vs</a:t>
            </a:r>
            <a:r>
              <a:rPr lang="en-US" dirty="0" smtClean="0"/>
              <a:t> DSC</a:t>
            </a:r>
            <a:endParaRPr lang="en-US" dirty="0"/>
          </a:p>
        </p:txBody>
      </p:sp>
      <p:sp>
        <p:nvSpPr>
          <p:cNvPr id="3" name="Footer Placeholder 2"/>
          <p:cNvSpPr>
            <a:spLocks noGrp="1"/>
          </p:cNvSpPr>
          <p:nvPr>
            <p:ph type="ftr" sz="quarter" idx="11"/>
          </p:nvPr>
        </p:nvSpPr>
        <p:spPr/>
        <p:txBody>
          <a:bodyPr/>
          <a:lstStyle/>
          <a:p>
            <a:pPr>
              <a:defRPr/>
            </a:pPr>
            <a:r>
              <a:rPr lang="en-US" smtClean="0"/>
              <a:t>Graham Smith, SR Technologies</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7</a:t>
            </a:fld>
            <a:endParaRPr lang="en-US" dirty="0"/>
          </a:p>
        </p:txBody>
      </p:sp>
      <p:sp>
        <p:nvSpPr>
          <p:cNvPr id="5" name="Date Placeholder 4"/>
          <p:cNvSpPr>
            <a:spLocks noGrp="1"/>
          </p:cNvSpPr>
          <p:nvPr>
            <p:ph type="dt" sz="half" idx="10"/>
          </p:nvPr>
        </p:nvSpPr>
        <p:spPr/>
        <p:txBody>
          <a:bodyPr/>
          <a:lstStyle/>
          <a:p>
            <a:pPr>
              <a:defRPr/>
            </a:pPr>
            <a:r>
              <a:rPr lang="en-US" smtClean="0"/>
              <a:t>Jan 2015</a:t>
            </a:r>
            <a:endParaRPr lang="en-US" dirty="0"/>
          </a:p>
        </p:txBody>
      </p:sp>
      <p:sp>
        <p:nvSpPr>
          <p:cNvPr id="6" name="TextBox 5"/>
          <p:cNvSpPr txBox="1"/>
          <p:nvPr/>
        </p:nvSpPr>
        <p:spPr>
          <a:xfrm>
            <a:off x="4443984" y="1918609"/>
            <a:ext cx="543739" cy="307777"/>
          </a:xfrm>
          <a:prstGeom prst="rect">
            <a:avLst/>
          </a:prstGeom>
          <a:noFill/>
        </p:spPr>
        <p:txBody>
          <a:bodyPr wrap="none" rtlCol="0">
            <a:spAutoFit/>
          </a:bodyPr>
          <a:lstStyle/>
          <a:p>
            <a:r>
              <a:rPr lang="en-US" sz="1400" dirty="0" smtClean="0"/>
              <a:t>DSC</a:t>
            </a:r>
            <a:endParaRPr lang="en-US" sz="1400" dirty="0"/>
          </a:p>
        </p:txBody>
      </p:sp>
      <p:sp>
        <p:nvSpPr>
          <p:cNvPr id="8" name="TextBox 7"/>
          <p:cNvSpPr txBox="1"/>
          <p:nvPr/>
        </p:nvSpPr>
        <p:spPr>
          <a:xfrm>
            <a:off x="6172200" y="4964966"/>
            <a:ext cx="2123466" cy="338554"/>
          </a:xfrm>
          <a:prstGeom prst="rect">
            <a:avLst/>
          </a:prstGeom>
          <a:noFill/>
        </p:spPr>
        <p:txBody>
          <a:bodyPr wrap="none" rtlCol="0">
            <a:spAutoFit/>
          </a:bodyPr>
          <a:lstStyle/>
          <a:p>
            <a:r>
              <a:rPr lang="en-US" sz="1600" dirty="0" smtClean="0"/>
              <a:t>Note NO hidden STAs</a:t>
            </a:r>
            <a:endParaRPr lang="en-US" sz="1600"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991" y="2819400"/>
            <a:ext cx="4533006" cy="3629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33800" y="1195515"/>
            <a:ext cx="5089016" cy="35896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68630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Jan 2015</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8</a:t>
            </a:fld>
            <a:endParaRPr lang="en-US" dirty="0"/>
          </a:p>
        </p:txBody>
      </p:sp>
      <p:sp>
        <p:nvSpPr>
          <p:cNvPr id="7" name="Content Placeholder 1"/>
          <p:cNvSpPr>
            <a:spLocks noGrp="1"/>
          </p:cNvSpPr>
          <p:nvPr>
            <p:ph idx="1"/>
          </p:nvPr>
        </p:nvSpPr>
        <p:spPr>
          <a:xfrm>
            <a:off x="609600" y="1600200"/>
            <a:ext cx="7772400" cy="4419600"/>
          </a:xfrm>
        </p:spPr>
        <p:txBody>
          <a:bodyPr/>
          <a:lstStyle/>
          <a:p>
            <a:pPr marL="0" indent="0">
              <a:buNone/>
            </a:pPr>
            <a:r>
              <a:rPr lang="en-US" dirty="0" smtClean="0"/>
              <a:t>The DSC Margin is set to be:</a:t>
            </a:r>
          </a:p>
          <a:p>
            <a:pPr marL="457200" indent="-457200">
              <a:buFont typeface="+mj-lt"/>
              <a:buAutoNum type="arabicPeriod"/>
            </a:pPr>
            <a:r>
              <a:rPr lang="en-US" dirty="0" smtClean="0"/>
              <a:t>Large enough to provide adequate SNR</a:t>
            </a:r>
          </a:p>
          <a:p>
            <a:pPr marL="857250" lvl="1" indent="-457200"/>
            <a:r>
              <a:rPr lang="en-US" dirty="0" smtClean="0"/>
              <a:t>The Margin is the effective SNR for the DSC STA.  Allows simultaneous transmission by another STA if received signal strength is less than </a:t>
            </a:r>
          </a:p>
          <a:p>
            <a:pPr marL="857250" lvl="1" indent="-457200"/>
            <a:r>
              <a:rPr lang="en-US" dirty="0" smtClean="0"/>
              <a:t>The Margin sets the effective  minimum PHY Rate </a:t>
            </a:r>
          </a:p>
          <a:p>
            <a:pPr marL="457200" indent="-457200">
              <a:buFont typeface="+mj-lt"/>
              <a:buAutoNum type="arabicPeriod"/>
            </a:pPr>
            <a:r>
              <a:rPr lang="en-US" dirty="0" smtClean="0"/>
              <a:t>Large enough to account for sudden changes in reception of Beacon signal</a:t>
            </a:r>
          </a:p>
          <a:p>
            <a:pPr marL="857250" lvl="1" indent="-457200"/>
            <a:r>
              <a:rPr lang="en-US" dirty="0" smtClean="0"/>
              <a:t>If STA goes behind obstruction, RSSI will drop.  If the drop is higher than the Margin, then the AP Beacon is lost.</a:t>
            </a:r>
            <a:endParaRPr lang="en-US" dirty="0"/>
          </a:p>
          <a:p>
            <a:pPr marL="0" indent="0">
              <a:buNone/>
            </a:pPr>
            <a:r>
              <a:rPr lang="en-US" dirty="0" smtClean="0"/>
              <a:t>Suggested Margin is in the order of 20dB to 25dB.  </a:t>
            </a:r>
            <a:endParaRPr lang="en-US" dirty="0"/>
          </a:p>
        </p:txBody>
      </p:sp>
      <p:sp>
        <p:nvSpPr>
          <p:cNvPr id="8" name="Title 2"/>
          <p:cNvSpPr>
            <a:spLocks noGrp="1"/>
          </p:cNvSpPr>
          <p:nvPr>
            <p:ph type="title"/>
          </p:nvPr>
        </p:nvSpPr>
        <p:spPr>
          <a:xfrm>
            <a:off x="685800" y="685800"/>
            <a:ext cx="7772400" cy="1066800"/>
          </a:xfrm>
        </p:spPr>
        <p:txBody>
          <a:bodyPr/>
          <a:lstStyle/>
          <a:p>
            <a:r>
              <a:rPr lang="en-US" dirty="0" smtClean="0"/>
              <a:t>Setting the DSC Margin </a:t>
            </a:r>
            <a:endParaRPr lang="en-US" dirty="0"/>
          </a:p>
        </p:txBody>
      </p:sp>
    </p:spTree>
    <p:extLst>
      <p:ext uri="{BB962C8B-B14F-4D97-AF65-F5344CB8AC3E}">
        <p14:creationId xmlns:p14="http://schemas.microsoft.com/office/powerpoint/2010/main" val="31554077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Jan 2015</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9</a:t>
            </a:fld>
            <a:endParaRPr lang="en-US" dirty="0"/>
          </a:p>
        </p:txBody>
      </p:sp>
      <p:sp>
        <p:nvSpPr>
          <p:cNvPr id="7" name="Content Placeholder 1"/>
          <p:cNvSpPr>
            <a:spLocks noGrp="1"/>
          </p:cNvSpPr>
          <p:nvPr>
            <p:ph idx="1"/>
          </p:nvPr>
        </p:nvSpPr>
        <p:spPr>
          <a:xfrm>
            <a:off x="762000" y="1524000"/>
            <a:ext cx="7772400" cy="4572000"/>
          </a:xfrm>
        </p:spPr>
        <p:txBody>
          <a:bodyPr/>
          <a:lstStyle/>
          <a:p>
            <a:r>
              <a:rPr lang="en-US" sz="1800" dirty="0" smtClean="0"/>
              <a:t>The Beacon RSSI will vary as the STA moves, for example.  Therefore, the calculation of the CCA threshold or Receive Sensitivity is a continuous one.</a:t>
            </a:r>
          </a:p>
          <a:p>
            <a:r>
              <a:rPr lang="en-US" sz="1800" dirty="0" smtClean="0"/>
              <a:t>The algorithm </a:t>
            </a:r>
            <a:r>
              <a:rPr lang="en-US" sz="1800" u="sng" dirty="0" smtClean="0"/>
              <a:t>outline</a:t>
            </a:r>
            <a:r>
              <a:rPr lang="en-US" sz="1800" dirty="0" smtClean="0"/>
              <a:t> is:</a:t>
            </a:r>
          </a:p>
          <a:p>
            <a:pPr marL="857250" lvl="1" indent="-457200">
              <a:buFont typeface="+mj-lt"/>
              <a:buAutoNum type="arabicPeriod"/>
            </a:pPr>
            <a:r>
              <a:rPr lang="en-US" sz="1600" dirty="0" smtClean="0"/>
              <a:t>Start a timer T</a:t>
            </a:r>
          </a:p>
          <a:p>
            <a:pPr marL="857250" lvl="1" indent="-457200">
              <a:buFont typeface="+mj-lt"/>
              <a:buAutoNum type="arabicPeriod"/>
            </a:pPr>
            <a:r>
              <a:rPr lang="en-US" sz="1600" dirty="0" smtClean="0"/>
              <a:t>Record RSSI of each Beacon</a:t>
            </a:r>
          </a:p>
          <a:p>
            <a:pPr marL="1200150" lvl="2" indent="-457200"/>
            <a:r>
              <a:rPr lang="en-US" sz="1600" dirty="0" smtClean="0"/>
              <a:t>Check is &gt; Upper Limit, if so RSSI = Upper Limit</a:t>
            </a:r>
          </a:p>
          <a:p>
            <a:pPr marL="857250" lvl="1" indent="-457200">
              <a:buFont typeface="+mj-lt"/>
              <a:buAutoNum type="arabicPeriod"/>
            </a:pPr>
            <a:r>
              <a:rPr lang="en-US" sz="1600" dirty="0" smtClean="0"/>
              <a:t>Calculate average RSSI  </a:t>
            </a:r>
          </a:p>
          <a:p>
            <a:pPr marL="1200150" lvl="2" indent="-457200"/>
            <a:r>
              <a:rPr lang="en-US" sz="1600" dirty="0" smtClean="0"/>
              <a:t>Use a moving average such that last reading has higher influence</a:t>
            </a:r>
          </a:p>
          <a:p>
            <a:pPr marL="857250" lvl="1" indent="-457200">
              <a:buFont typeface="+mj-lt"/>
              <a:buAutoNum type="arabicPeriod"/>
            </a:pPr>
            <a:r>
              <a:rPr lang="en-US" sz="1600" dirty="0" smtClean="0"/>
              <a:t>Check if T &gt; Update period (e.g. 1 second)</a:t>
            </a:r>
          </a:p>
          <a:p>
            <a:pPr lvl="2" indent="-342900"/>
            <a:r>
              <a:rPr lang="en-US" sz="1600" dirty="0" smtClean="0"/>
              <a:t>No, continue</a:t>
            </a:r>
          </a:p>
          <a:p>
            <a:pPr lvl="2" indent="-342900"/>
            <a:r>
              <a:rPr lang="en-US" sz="1600" dirty="0" smtClean="0"/>
              <a:t>Yes, Convert the Averaged RSSI to CCA Threshold</a:t>
            </a:r>
          </a:p>
          <a:p>
            <a:pPr lvl="3" indent="-342900"/>
            <a:r>
              <a:rPr lang="en-US" dirty="0" smtClean="0"/>
              <a:t>CCA Threshold = Ave RSSI – Margin.</a:t>
            </a:r>
          </a:p>
          <a:p>
            <a:pPr marL="457200" lvl="1" indent="0">
              <a:buNone/>
            </a:pPr>
            <a:r>
              <a:rPr lang="en-US" sz="1600" dirty="0" smtClean="0"/>
              <a:t>In addition, check if a Beacon or consecutive Beacons are missed, and if so decrement the average RSSI by a set amount </a:t>
            </a:r>
          </a:p>
          <a:p>
            <a:pPr lvl="4" indent="-342900"/>
            <a:endParaRPr lang="en-US" dirty="0"/>
          </a:p>
          <a:p>
            <a:pPr marL="1085850" lvl="3" indent="0">
              <a:buNone/>
            </a:pPr>
            <a:endParaRPr lang="en-US" dirty="0"/>
          </a:p>
        </p:txBody>
      </p:sp>
      <p:sp>
        <p:nvSpPr>
          <p:cNvPr id="8" name="Title 2"/>
          <p:cNvSpPr>
            <a:spLocks noGrp="1"/>
          </p:cNvSpPr>
          <p:nvPr>
            <p:ph type="title"/>
          </p:nvPr>
        </p:nvSpPr>
        <p:spPr>
          <a:xfrm>
            <a:off x="685800" y="685800"/>
            <a:ext cx="7772400" cy="685800"/>
          </a:xfrm>
        </p:spPr>
        <p:txBody>
          <a:bodyPr/>
          <a:lstStyle/>
          <a:p>
            <a:r>
              <a:rPr lang="en-US" dirty="0" smtClean="0"/>
              <a:t>Algorithm </a:t>
            </a:r>
            <a:r>
              <a:rPr lang="en-US" dirty="0" smtClean="0"/>
              <a:t>for setting CCA/RX sensitivity</a:t>
            </a:r>
            <a:endParaRPr lang="en-US" dirty="0"/>
          </a:p>
        </p:txBody>
      </p:sp>
    </p:spTree>
    <p:extLst>
      <p:ext uri="{BB962C8B-B14F-4D97-AF65-F5344CB8AC3E}">
        <p14:creationId xmlns:p14="http://schemas.microsoft.com/office/powerpoint/2010/main" val="291942334"/>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79203</TotalTime>
  <Words>1365</Words>
  <Application>Microsoft Office PowerPoint</Application>
  <PresentationFormat>On-screen Show (4:3)</PresentationFormat>
  <Paragraphs>244</Paragraphs>
  <Slides>21</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Default Design</vt:lpstr>
      <vt:lpstr>Document</vt:lpstr>
      <vt:lpstr>Dynamic Sensitivity Control Roaming</vt:lpstr>
      <vt:lpstr>Previous DSC Presentations by Author</vt:lpstr>
      <vt:lpstr>Contents</vt:lpstr>
      <vt:lpstr>Dynamic Sensitivity Control - DSC</vt:lpstr>
      <vt:lpstr>DSC</vt:lpstr>
      <vt:lpstr>DSC maintains full sensitivity</vt:lpstr>
      <vt:lpstr>Hidden STAs – Fixed CCA vs DSC</vt:lpstr>
      <vt:lpstr>Setting the DSC Margin </vt:lpstr>
      <vt:lpstr>Algorithm for setting CCA/RX sensitivity</vt:lpstr>
      <vt:lpstr>PowerPoint Presentation</vt:lpstr>
      <vt:lpstr>PowerPoint Presentation</vt:lpstr>
      <vt:lpstr>PowerPoint Presentation</vt:lpstr>
      <vt:lpstr>PowerPoint Presentation</vt:lpstr>
      <vt:lpstr>Roaming - Basics</vt:lpstr>
      <vt:lpstr>General Roaming Scheme Outline</vt:lpstr>
      <vt:lpstr>Roaming between Cells Example</vt:lpstr>
      <vt:lpstr>Roaming</vt:lpstr>
      <vt:lpstr>Roaming with DSC</vt:lpstr>
      <vt:lpstr>DSC and 1 or 3 cell re-use pattern</vt:lpstr>
      <vt:lpstr>Conclusions</vt:lpstr>
      <vt:lpstr>Conclusion</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Plenary Motions</dc:title>
  <dc:creator>Adrian Stephens</dc:creator>
  <cp:lastModifiedBy>Graham Smith</cp:lastModifiedBy>
  <cp:revision>1572</cp:revision>
  <cp:lastPrinted>1998-02-10T13:28:06Z</cp:lastPrinted>
  <dcterms:created xsi:type="dcterms:W3CDTF">1998-02-10T13:07:52Z</dcterms:created>
  <dcterms:modified xsi:type="dcterms:W3CDTF">2015-01-06T15:09:55Z</dcterms:modified>
</cp:coreProperties>
</file>