
<file path=[Content_Types].xml><?xml version="1.0" encoding="utf-8"?>
<Types xmlns="http://schemas.openxmlformats.org/package/2006/content-types">
  <Default Extension="bin" ContentType="application/vnd.openxmlformats-officedocument.oleObject"/>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62"/>
  </p:notesMasterIdLst>
  <p:handoutMasterIdLst>
    <p:handoutMasterId r:id="rId63"/>
  </p:handoutMasterIdLst>
  <p:sldIdLst>
    <p:sldId id="269" r:id="rId2"/>
    <p:sldId id="278" r:id="rId3"/>
    <p:sldId id="1454" r:id="rId4"/>
    <p:sldId id="1455" r:id="rId5"/>
    <p:sldId id="358" r:id="rId6"/>
    <p:sldId id="359" r:id="rId7"/>
    <p:sldId id="287" r:id="rId8"/>
    <p:sldId id="343" r:id="rId9"/>
    <p:sldId id="1463" r:id="rId10"/>
    <p:sldId id="344" r:id="rId11"/>
    <p:sldId id="345" r:id="rId12"/>
    <p:sldId id="1378" r:id="rId13"/>
    <p:sldId id="1423" r:id="rId14"/>
    <p:sldId id="1411" r:id="rId15"/>
    <p:sldId id="1420" r:id="rId16"/>
    <p:sldId id="1456" r:id="rId17"/>
    <p:sldId id="1464" r:id="rId18"/>
    <p:sldId id="1412" r:id="rId19"/>
    <p:sldId id="1424" r:id="rId20"/>
    <p:sldId id="1285" r:id="rId21"/>
    <p:sldId id="1164" r:id="rId22"/>
    <p:sldId id="1460" r:id="rId23"/>
    <p:sldId id="1101" r:id="rId24"/>
    <p:sldId id="1102" r:id="rId25"/>
    <p:sldId id="1092" r:id="rId26"/>
    <p:sldId id="1099" r:id="rId27"/>
    <p:sldId id="1174" r:id="rId28"/>
    <p:sldId id="1175" r:id="rId29"/>
    <p:sldId id="1176" r:id="rId30"/>
    <p:sldId id="1382" r:id="rId31"/>
    <p:sldId id="1415" r:id="rId32"/>
    <p:sldId id="1416" r:id="rId33"/>
    <p:sldId id="1417" r:id="rId34"/>
    <p:sldId id="1381" r:id="rId35"/>
    <p:sldId id="1418" r:id="rId36"/>
    <p:sldId id="1419" r:id="rId37"/>
    <p:sldId id="1271" r:id="rId38"/>
    <p:sldId id="1272" r:id="rId39"/>
    <p:sldId id="1404" r:id="rId40"/>
    <p:sldId id="1405" r:id="rId41"/>
    <p:sldId id="1406" r:id="rId42"/>
    <p:sldId id="1402" r:id="rId43"/>
    <p:sldId id="1364" r:id="rId44"/>
    <p:sldId id="1425" r:id="rId45"/>
    <p:sldId id="1167" r:id="rId46"/>
    <p:sldId id="1165" r:id="rId47"/>
    <p:sldId id="1390" r:id="rId48"/>
    <p:sldId id="1391" r:id="rId49"/>
    <p:sldId id="1453" r:id="rId50"/>
    <p:sldId id="1461" r:id="rId51"/>
    <p:sldId id="1462" r:id="rId52"/>
    <p:sldId id="1236" r:id="rId53"/>
    <p:sldId id="1457" r:id="rId54"/>
    <p:sldId id="1458" r:id="rId55"/>
    <p:sldId id="1459" r:id="rId56"/>
    <p:sldId id="1375" r:id="rId57"/>
    <p:sldId id="1376" r:id="rId58"/>
    <p:sldId id="1400" r:id="rId59"/>
    <p:sldId id="619" r:id="rId60"/>
    <p:sldId id="621" r:id="rId61"/>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34" autoAdjust="0"/>
    <p:restoredTop sz="94660" autoAdjust="0"/>
  </p:normalViewPr>
  <p:slideViewPr>
    <p:cSldViewPr>
      <p:cViewPr varScale="1">
        <p:scale>
          <a:sx n="71" d="100"/>
          <a:sy n="71" d="100"/>
        </p:scale>
        <p:origin x="-1284" y="-102"/>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7032"/>
    </p:cViewPr>
  </p:sorterViewPr>
  <p:notesViewPr>
    <p:cSldViewPr>
      <p:cViewPr>
        <p:scale>
          <a:sx n="100" d="100"/>
          <a:sy n="100" d="100"/>
        </p:scale>
        <p:origin x="-756" y="-72"/>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9" y="177284"/>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a:t>
            </a:r>
            <a:r>
              <a:rPr lang="en-US" dirty="0" smtClean="0"/>
              <a:t>802.11-15/0023r0</a:t>
            </a:r>
            <a:endParaRPr lang="en-US" dirty="0"/>
          </a:p>
        </p:txBody>
      </p:sp>
      <p:sp>
        <p:nvSpPr>
          <p:cNvPr id="3075" name="Rectangle 3"/>
          <p:cNvSpPr>
            <a:spLocks noGrp="1" noChangeArrowheads="1"/>
          </p:cNvSpPr>
          <p:nvPr>
            <p:ph type="dt" sz="quarter" idx="1"/>
          </p:nvPr>
        </p:nvSpPr>
        <p:spPr bwMode="auto">
          <a:xfrm>
            <a:off x="695325" y="177284"/>
            <a:ext cx="647613"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Jan 2015</a:t>
            </a:r>
            <a:endParaRPr lang="en-US" dirty="0"/>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2" y="97909"/>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smtClean="0"/>
              <a:t>doc.: IEEE 802.11-15/0023r0</a:t>
            </a:r>
            <a:endParaRPr lang="en-US" dirty="0"/>
          </a:p>
        </p:txBody>
      </p:sp>
      <p:sp>
        <p:nvSpPr>
          <p:cNvPr id="2051" name="Rectangle 3"/>
          <p:cNvSpPr>
            <a:spLocks noGrp="1" noChangeArrowheads="1"/>
          </p:cNvSpPr>
          <p:nvPr>
            <p:ph type="dt" idx="1"/>
          </p:nvPr>
        </p:nvSpPr>
        <p:spPr bwMode="auto">
          <a:xfrm>
            <a:off x="654050" y="97909"/>
            <a:ext cx="647613"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Jan 2015</a:t>
            </a:r>
            <a:endParaRPr lang="en-US" dirty="0"/>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smtClean="0"/>
              <a:t>Andrew Myles, Cisco</a:t>
            </a:r>
          </a:p>
        </p:txBody>
      </p:sp>
      <p:sp>
        <p:nvSpPr>
          <p:cNvPr id="51205" name="Rectangle 7"/>
          <p:cNvSpPr>
            <a:spLocks noGrp="1" noChangeArrowheads="1"/>
          </p:cNvSpPr>
          <p:nvPr>
            <p:ph type="sldNum" sz="quarter" idx="5"/>
          </p:nvPr>
        </p:nvSpPr>
        <p:spPr/>
        <p:txBody>
          <a:bodyPr/>
          <a:lstStyle/>
          <a:p>
            <a:pPr>
              <a:defRPr/>
            </a:pPr>
            <a:r>
              <a:rPr lang="en-US" smtClean="0"/>
              <a:t>Page </a:t>
            </a:r>
            <a:fld id="{BFD8823A-E707-449B-AE25-47FA80230A05}" type="slidenum">
              <a:rPr lang="en-US" smtClean="0"/>
              <a:pPr>
                <a:defRPr/>
              </a:pPr>
              <a:t>1</a:t>
            </a:fld>
            <a:endParaRPr lang="en-US" smtClean="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12338DD1-8D50-43B6-8296-8967F83C4388}" type="slidenum">
              <a:rPr lang="en-US" smtClean="0"/>
              <a:pPr>
                <a:defRPr/>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3D1A59B5-D02F-49DB-BB03-3A8221519EA6}" type="slidenum">
              <a:rPr lang="en-US" smtClean="0"/>
              <a:pPr>
                <a:defRPr/>
              </a:pPr>
              <a:t>59</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2073216F-0B4B-4910-B495-C6A165BA6051}" type="slidenum">
              <a:rPr lang="en-US" smtClean="0"/>
              <a:pPr>
                <a:defRPr/>
              </a:pPr>
              <a:t>60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2228" name="Rectangle 6"/>
          <p:cNvSpPr>
            <a:spLocks noGrp="1" noChangeArrowheads="1"/>
          </p:cNvSpPr>
          <p:nvPr>
            <p:ph type="ftr" sz="quarter" idx="4"/>
          </p:nvPr>
        </p:nvSpPr>
        <p:spPr/>
        <p:txBody>
          <a:bodyPr/>
          <a:lstStyle/>
          <a:p>
            <a:pPr lvl="4">
              <a:defRPr/>
            </a:pPr>
            <a:r>
              <a:rPr lang="en-US" smtClean="0"/>
              <a:t>Andrew Myles, Cisco</a:t>
            </a:r>
          </a:p>
        </p:txBody>
      </p:sp>
      <p:sp>
        <p:nvSpPr>
          <p:cNvPr id="52229" name="Rectangle 7"/>
          <p:cNvSpPr>
            <a:spLocks noGrp="1" noChangeArrowheads="1"/>
          </p:cNvSpPr>
          <p:nvPr>
            <p:ph type="sldNum" sz="quarter" idx="5"/>
          </p:nvPr>
        </p:nvSpPr>
        <p:spPr/>
        <p:txBody>
          <a:bodyPr/>
          <a:lstStyle/>
          <a:p>
            <a:pPr>
              <a:defRPr/>
            </a:pPr>
            <a:r>
              <a:rPr lang="en-US" smtClean="0"/>
              <a:t>Page </a:t>
            </a:r>
            <a:fld id="{19B6D425-D6D0-4B30-A6C8-1418EA409DD4}" type="slidenum">
              <a:rPr lang="en-US" smtClean="0"/>
              <a:pPr>
                <a:defRPr/>
              </a:pPr>
              <a:t>2</a:t>
            </a:fld>
            <a:endParaRPr lang="en-US" smtClean="0"/>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475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7348" name="Rectangle 6"/>
          <p:cNvSpPr>
            <a:spLocks noGrp="1" noChangeArrowheads="1"/>
          </p:cNvSpPr>
          <p:nvPr>
            <p:ph type="ftr" sz="quarter" idx="4"/>
          </p:nvPr>
        </p:nvSpPr>
        <p:spPr/>
        <p:txBody>
          <a:bodyPr/>
          <a:lstStyle/>
          <a:p>
            <a:pPr lvl="4">
              <a:defRPr/>
            </a:pPr>
            <a:r>
              <a:rPr lang="en-US" smtClean="0"/>
              <a:t>Andrew Myles, Cisco</a:t>
            </a:r>
          </a:p>
        </p:txBody>
      </p:sp>
      <p:sp>
        <p:nvSpPr>
          <p:cNvPr id="57349" name="Rectangle 7"/>
          <p:cNvSpPr>
            <a:spLocks noGrp="1" noChangeArrowheads="1"/>
          </p:cNvSpPr>
          <p:nvPr>
            <p:ph type="sldNum" sz="quarter" idx="5"/>
          </p:nvPr>
        </p:nvSpPr>
        <p:spPr/>
        <p:txBody>
          <a:bodyPr/>
          <a:lstStyle/>
          <a:p>
            <a:pPr>
              <a:defRPr/>
            </a:pPr>
            <a:r>
              <a:rPr lang="en-US" smtClean="0"/>
              <a:t>Page </a:t>
            </a:r>
            <a:fld id="{2F2DCEF6-C877-4C89-94C1-267D9DBAA387}" type="slidenum">
              <a:rPr lang="en-US" smtClean="0"/>
              <a:pPr>
                <a:defRPr/>
              </a:pPr>
              <a:t>5</a:t>
            </a:fld>
            <a:endParaRPr lang="en-US" smtClean="0"/>
          </a:p>
        </p:txBody>
      </p:sp>
      <p:sp>
        <p:nvSpPr>
          <p:cNvPr id="74758" name="Rectangle 2"/>
          <p:cNvSpPr>
            <a:spLocks noGrp="1" noRot="1" noChangeAspect="1" noChangeArrowheads="1" noTextEdit="1"/>
          </p:cNvSpPr>
          <p:nvPr>
            <p:ph type="sldImg"/>
          </p:nvPr>
        </p:nvSpPr>
        <p:spPr>
          <a:xfrm>
            <a:off x="1146175" y="695325"/>
            <a:ext cx="4641850" cy="3481388"/>
          </a:xfrm>
          <a:ln/>
        </p:spPr>
      </p:sp>
      <p:sp>
        <p:nvSpPr>
          <p:cNvPr id="74759" name="Rectangle 3"/>
          <p:cNvSpPr>
            <a:spLocks noGrp="1" noChangeArrowheads="1"/>
          </p:cNvSpPr>
          <p:nvPr>
            <p:ph type="body" idx="1"/>
          </p:nvPr>
        </p:nvSpPr>
        <p:spPr>
          <a:xfrm>
            <a:off x="693738" y="4408488"/>
            <a:ext cx="5546725" cy="4176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577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8372" name="Rectangle 6"/>
          <p:cNvSpPr>
            <a:spLocks noGrp="1" noChangeArrowheads="1"/>
          </p:cNvSpPr>
          <p:nvPr>
            <p:ph type="ftr" sz="quarter" idx="4"/>
          </p:nvPr>
        </p:nvSpPr>
        <p:spPr/>
        <p:txBody>
          <a:bodyPr/>
          <a:lstStyle/>
          <a:p>
            <a:pPr lvl="4">
              <a:defRPr/>
            </a:pPr>
            <a:r>
              <a:rPr lang="en-US" smtClean="0"/>
              <a:t>Andrew Myles, Cisco</a:t>
            </a:r>
          </a:p>
        </p:txBody>
      </p:sp>
      <p:sp>
        <p:nvSpPr>
          <p:cNvPr id="58373" name="Rectangle 7"/>
          <p:cNvSpPr>
            <a:spLocks noGrp="1" noChangeArrowheads="1"/>
          </p:cNvSpPr>
          <p:nvPr>
            <p:ph type="sldNum" sz="quarter" idx="5"/>
          </p:nvPr>
        </p:nvSpPr>
        <p:spPr/>
        <p:txBody>
          <a:bodyPr/>
          <a:lstStyle/>
          <a:p>
            <a:pPr>
              <a:defRPr/>
            </a:pPr>
            <a:r>
              <a:rPr lang="en-US" smtClean="0"/>
              <a:t>Page </a:t>
            </a:r>
            <a:fld id="{D0B0B235-776B-46DB-AFBD-00C204351477}" type="slidenum">
              <a:rPr lang="en-US" smtClean="0"/>
              <a:pPr>
                <a:defRPr/>
              </a:pPr>
              <a:t>6</a:t>
            </a:fld>
            <a:endParaRPr lang="en-US" smtClean="0"/>
          </a:p>
        </p:txBody>
      </p:sp>
      <p:sp>
        <p:nvSpPr>
          <p:cNvPr id="75782" name="Rectangle 2"/>
          <p:cNvSpPr>
            <a:spLocks noGrp="1" noChangeArrowheads="1"/>
          </p:cNvSpPr>
          <p:nvPr>
            <p:ph type="body" idx="1"/>
          </p:nvPr>
        </p:nvSpPr>
        <p:spPr>
          <a:xfrm>
            <a:off x="923925" y="4254500"/>
            <a:ext cx="5086350" cy="417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58" tIns="44779" rIns="91158" bIns="44779"/>
          <a:lstStyle/>
          <a:p>
            <a:pPr defTabSz="914400"/>
            <a:endParaRPr lang="en-US" smtClean="0"/>
          </a:p>
        </p:txBody>
      </p:sp>
      <p:sp>
        <p:nvSpPr>
          <p:cNvPr id="75783" name="Rectangle 3"/>
          <p:cNvSpPr>
            <a:spLocks noGrp="1" noRot="1" noChangeAspect="1" noChangeArrowheads="1" noTextEdit="1"/>
          </p:cNvSpPr>
          <p:nvPr>
            <p:ph type="sldImg"/>
          </p:nvPr>
        </p:nvSpPr>
        <p:spPr>
          <a:xfrm>
            <a:off x="1146175" y="695325"/>
            <a:ext cx="4641850" cy="3481388"/>
          </a:xfrm>
          <a:ln cap="flat"/>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9396" name="Rectangle 6"/>
          <p:cNvSpPr>
            <a:spLocks noGrp="1" noChangeArrowheads="1"/>
          </p:cNvSpPr>
          <p:nvPr>
            <p:ph type="ftr" sz="quarter" idx="4"/>
          </p:nvPr>
        </p:nvSpPr>
        <p:spPr/>
        <p:txBody>
          <a:bodyPr/>
          <a:lstStyle/>
          <a:p>
            <a:pPr lvl="4">
              <a:defRPr/>
            </a:pPr>
            <a:r>
              <a:rPr lang="en-US" smtClean="0"/>
              <a:t>Andrew Myles, Cisco</a:t>
            </a:r>
          </a:p>
        </p:txBody>
      </p:sp>
      <p:sp>
        <p:nvSpPr>
          <p:cNvPr id="59397" name="Rectangle 7"/>
          <p:cNvSpPr>
            <a:spLocks noGrp="1" noChangeArrowheads="1"/>
          </p:cNvSpPr>
          <p:nvPr>
            <p:ph type="sldNum" sz="quarter" idx="5"/>
          </p:nvPr>
        </p:nvSpPr>
        <p:spPr/>
        <p:txBody>
          <a:bodyPr/>
          <a:lstStyle/>
          <a:p>
            <a:pPr>
              <a:defRPr/>
            </a:pPr>
            <a:r>
              <a:rPr lang="en-US" smtClean="0"/>
              <a:t>Page </a:t>
            </a:r>
            <a:fld id="{B32371F6-024C-497B-815E-D0E3294E1347}" type="slidenum">
              <a:rPr lang="en-US" smtClean="0"/>
              <a:pPr>
                <a:defRPr/>
              </a:pPr>
              <a:t>7</a:t>
            </a:fld>
            <a:endParaRPr lang="en-US" smtClean="0"/>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56E5F14E-E8B5-42D6-BD84-01B97E465C1A}" type="slidenum">
              <a:rPr lang="en-US" smtClean="0"/>
              <a:pPr>
                <a:defRPr/>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56E5F14E-E8B5-42D6-BD84-01B97E465C1A}" type="slidenum">
              <a:rPr lang="en-US" smtClean="0"/>
              <a:pPr>
                <a:defRPr/>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8DD317A3-D690-4F17-9E83-74C2C73B6792}" type="slidenum">
              <a:rPr lang="en-US" smtClean="0"/>
              <a:pPr>
                <a:defRPr/>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72F390CA-1134-46E8-8480-0E35050197A9}" type="slidenum">
              <a:rPr lang="en-US" smtClean="0"/>
              <a:pPr>
                <a:defRPr/>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292521" y="363379"/>
            <a:ext cx="315297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a:t>
            </a:r>
            <a:r>
              <a:rPr lang="en-US" sz="1600" b="1" dirty="0" smtClean="0">
                <a:latin typeface="Arial" pitchFamily="34" charset="0"/>
              </a:rPr>
              <a:t>802.11-15/0023r1</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80842"/>
            <a:ext cx="86562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smtClean="0">
                <a:latin typeface="Arial" pitchFamily="34" charset="0"/>
              </a:rPr>
              <a:t>Jan 2015</a:t>
            </a:r>
            <a:endParaRPr lang="en-US" sz="1600" b="1" dirty="0">
              <a:latin typeface="Arial"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1.w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hyperlink" Target="https://mentor.ieee.org/802.11/dcn/13/11-13-0123-05-000m-iso-jtc1-sc6-8802-11-2012-comments.xls" TargetMode="Externa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hyperlink" Target="http://ieee802.org/1/files/public/docs2014/liaison-ieee802response-ABFDIScmts-0314-V01.pptx" TargetMode="Externa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hyperlink" Target="http://ieee802.org/1/files/public/docs2014/liaison-ieee802response-ARFDIScmts-0314-V01.pptx" TargetMode="Externa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hyperlink" Target="http://ieee802.org/1/files/public/docs2014/liaison-ieee802response-ASFDIScmts-0314-V01.pptx"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2.w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ieee802.org/1/files/public/docs2014/liaison-ieee802response-AEbwFDISScmts-0314.pptx" TargetMode="External"/><Relationship Id="rId2" Type="http://schemas.openxmlformats.org/officeDocument/2006/relationships/slideLayout" Target="../slideLayouts/slideLayout1.xml"/><Relationship Id="rId1" Type="http://schemas.openxmlformats.org/officeDocument/2006/relationships/vmlDrawing" Target="../drawings/vmlDrawing3.vml"/><Relationship Id="rId5" Type="http://schemas.openxmlformats.org/officeDocument/2006/relationships/image" Target="../media/image3.wmf"/><Relationship Id="rId4" Type="http://schemas.openxmlformats.org/officeDocument/2006/relationships/oleObject" Target="../embeddings/oleObject3.bin"/></Relationships>
</file>

<file path=ppt/slides/_rels/slide38.xml.rels><?xml version="1.0" encoding="UTF-8" standalone="yes"?>
<Relationships xmlns="http://schemas.openxmlformats.org/package/2006/relationships"><Relationship Id="rId3" Type="http://schemas.openxmlformats.org/officeDocument/2006/relationships/hyperlink" Target="http://ieee802.org/1/files/public/docs2014/liaison-ieee802response-AEbnFDISScmts-0314.pptx" TargetMode="External"/><Relationship Id="rId2" Type="http://schemas.openxmlformats.org/officeDocument/2006/relationships/slideLayout" Target="../slideLayouts/slideLayout1.xml"/><Relationship Id="rId1" Type="http://schemas.openxmlformats.org/officeDocument/2006/relationships/vmlDrawing" Target="../drawings/vmlDrawing4.vml"/><Relationship Id="rId5" Type="http://schemas.openxmlformats.org/officeDocument/2006/relationships/image" Target="../media/image4.wmf"/><Relationship Id="rId4" Type="http://schemas.openxmlformats.org/officeDocument/2006/relationships/oleObject" Target="../embeddings/oleObject4.bin"/></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standards.ieee.org/about/sasb/patcom/index.html" TargetMode="External"/><Relationship Id="rId2" Type="http://schemas.openxmlformats.org/officeDocument/2006/relationships/hyperlink" Target="mailto:patcom@ieee.org" TargetMode="External"/><Relationship Id="rId1" Type="http://schemas.openxmlformats.org/officeDocument/2006/relationships/slideLayout" Target="../slideLayouts/slideLayout1.xml"/><Relationship Id="rId4" Type="http://schemas.openxmlformats.org/officeDocument/2006/relationships/hyperlink" Target="development.standards.ieee.org/myproject/Public/mytools/mob/slideset.ppt"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xml"/><Relationship Id="rId1" Type="http://schemas.openxmlformats.org/officeDocument/2006/relationships/vmlDrawing" Target="../drawings/vmlDrawing5.vml"/><Relationship Id="rId6" Type="http://schemas.openxmlformats.org/officeDocument/2006/relationships/image" Target="../media/image6.wmf"/><Relationship Id="rId5" Type="http://schemas.openxmlformats.org/officeDocument/2006/relationships/oleObject" Target="../embeddings/oleObject6.bin"/><Relationship Id="rId4" Type="http://schemas.openxmlformats.org/officeDocument/2006/relationships/image" Target="../media/image5.wmf"/></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xml"/><Relationship Id="rId1" Type="http://schemas.openxmlformats.org/officeDocument/2006/relationships/vmlDrawing" Target="../drawings/vmlDrawing6.vml"/><Relationship Id="rId6" Type="http://schemas.openxmlformats.org/officeDocument/2006/relationships/image" Target="../media/image8.wmf"/><Relationship Id="rId5" Type="http://schemas.openxmlformats.org/officeDocument/2006/relationships/oleObject" Target="../embeddings/oleObject8.bin"/><Relationship Id="rId4" Type="http://schemas.openxmlformats.org/officeDocument/2006/relationships/image" Target="../media/image7.wm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xml"/><Relationship Id="rId1" Type="http://schemas.openxmlformats.org/officeDocument/2006/relationships/vmlDrawing" Target="../drawings/vmlDrawing7.vml"/><Relationship Id="rId4" Type="http://schemas.openxmlformats.org/officeDocument/2006/relationships/image" Target="../media/image9.wmf"/></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xml"/><Relationship Id="rId1" Type="http://schemas.openxmlformats.org/officeDocument/2006/relationships/vmlDrawing" Target="../drawings/vmlDrawing8.vml"/><Relationship Id="rId4" Type="http://schemas.openxmlformats.org/officeDocument/2006/relationships/image" Target="../media/image10.wmf"/></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tandards.ieee.org/faqs/affiliationFAQ.html"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hyperlink" Target="http://standards.ieee.org/board/pat/pat-slideset.ppt" TargetMode="External"/><Relationship Id="rId5" Type="http://schemas.openxmlformats.org/officeDocument/2006/relationships/hyperlink" Target="http://www.ieee.org/web/membership/ethics/code_ethics.html" TargetMode="External"/><Relationship Id="rId4" Type="http://schemas.openxmlformats.org/officeDocument/2006/relationships/hyperlink" Target="http://standards.ieee.org/resources/antitrust-guidelines.pdf"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smtClean="0"/>
              <a:t>Andrew Myles, Cisco</a:t>
            </a:r>
            <a:endParaRPr lang="en-US"/>
          </a:p>
        </p:txBody>
      </p:sp>
      <p:sp>
        <p:nvSpPr>
          <p:cNvPr id="8" name="Slide Number Placeholder 5"/>
          <p:cNvSpPr>
            <a:spLocks noGrp="1"/>
          </p:cNvSpPr>
          <p:nvPr>
            <p:ph type="sldNum" sz="quarter" idx="11"/>
          </p:nvPr>
        </p:nvSpPr>
        <p:spPr/>
        <p:txBody>
          <a:bodyPr/>
          <a:lstStyle/>
          <a:p>
            <a:pPr>
              <a:defRPr/>
            </a:pPr>
            <a:r>
              <a:rPr lang="en-US" smtClean="0"/>
              <a:t>Slide </a:t>
            </a:r>
            <a:fld id="{C81347C9-C12F-43D2-B3D1-D523E0829A79}" type="slidenum">
              <a:rPr lang="en-US" smtClean="0"/>
              <a:pPr>
                <a:defRPr/>
              </a:pPr>
              <a:t>1</a:t>
            </a:fld>
            <a:endParaRPr lang="en-US"/>
          </a:p>
        </p:txBody>
      </p:sp>
      <p:sp>
        <p:nvSpPr>
          <p:cNvPr id="1029" name="Rectangle 2"/>
          <p:cNvSpPr>
            <a:spLocks noGrp="1" noChangeArrowheads="1"/>
          </p:cNvSpPr>
          <p:nvPr>
            <p:ph type="title"/>
          </p:nvPr>
        </p:nvSpPr>
        <p:spPr/>
        <p:txBody>
          <a:bodyPr anchor="ctr"/>
          <a:lstStyle/>
          <a:p>
            <a:pPr algn="ctr">
              <a:defRPr/>
            </a:pPr>
            <a:r>
              <a:rPr lang="en-US" dirty="0" smtClean="0">
                <a:solidFill>
                  <a:schemeClr val="accent2">
                    <a:lumMod val="75000"/>
                  </a:schemeClr>
                </a:solidFill>
              </a:rPr>
              <a:t>IEEE 802 JTC1 Standing Committee</a:t>
            </a:r>
            <a:br>
              <a:rPr lang="en-US" dirty="0" smtClean="0">
                <a:solidFill>
                  <a:schemeClr val="accent2">
                    <a:lumMod val="75000"/>
                  </a:schemeClr>
                </a:solidFill>
              </a:rPr>
            </a:br>
            <a:r>
              <a:rPr lang="en-US" dirty="0" smtClean="0">
                <a:solidFill>
                  <a:schemeClr val="accent2">
                    <a:lumMod val="75000"/>
                  </a:schemeClr>
                </a:solidFill>
              </a:rPr>
              <a:t>Jan 2015 agenda</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smtClean="0">
                <a:solidFill>
                  <a:schemeClr val="accent2">
                    <a:lumMod val="75000"/>
                  </a:schemeClr>
                </a:solidFill>
              </a:rPr>
              <a:t>13 Jan 2015</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a:latin typeface="Arial" pitchFamily="34" charset="0"/>
              </a:rPr>
              <a:t>Authors:</a:t>
            </a:r>
            <a:endParaRPr lang="en-US" sz="160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504585389"/>
              </p:ext>
            </p:extLst>
          </p:nvPr>
        </p:nvGraphicFramePr>
        <p:xfrm>
          <a:off x="685800" y="3429000"/>
          <a:ext cx="7696200" cy="741364"/>
        </p:xfrm>
        <a:graphic>
          <a:graphicData uri="http://schemas.openxmlformats.org/drawingml/2006/table">
            <a:tbl>
              <a:tblPr firstRow="1" bandRow="1">
                <a:tableStyleId>{21E4AEA4-8DFA-4A89-87EB-49C32662AFE0}</a:tableStyleId>
              </a:tblPr>
              <a:tblGrid>
                <a:gridCol w="1924050"/>
                <a:gridCol w="1924050"/>
                <a:gridCol w="1924050"/>
                <a:gridCol w="1924050"/>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a:effectLst/>
                        </a:rPr>
                        <a:t>Phone</a:t>
                      </a:r>
                      <a:endParaRPr lang="en-AU" sz="1200">
                        <a:effectLst/>
                        <a:latin typeface="Times New Roman"/>
                        <a:ea typeface="Times New Roman"/>
                      </a:endParaRPr>
                    </a:p>
                  </a:txBody>
                  <a:tcPr marL="68580" marR="68580" marT="0" marB="0" anchor="ctr"/>
                </a:tc>
                <a:tc>
                  <a:txBody>
                    <a:bodyPr/>
                    <a:lstStyle/>
                    <a:p>
                      <a:pPr>
                        <a:spcAft>
                          <a:spcPts val="0"/>
                        </a:spcAft>
                      </a:pPr>
                      <a:r>
                        <a:rPr lang="en-US" sz="1200">
                          <a:effectLst/>
                        </a:rPr>
                        <a:t>email</a:t>
                      </a:r>
                      <a:endParaRPr lang="en-AU" sz="1200">
                        <a:effectLst/>
                        <a:latin typeface="Times New Roman"/>
                        <a:ea typeface="Times New Roman"/>
                      </a:endParaRPr>
                    </a:p>
                  </a:txBody>
                  <a:tcPr marL="68580" marR="68580" marT="0" marB="0" anchor="ctr"/>
                </a:tc>
              </a:tr>
              <a:tr h="370682">
                <a:tc>
                  <a:txBody>
                    <a:bodyPr/>
                    <a:lstStyle/>
                    <a:p>
                      <a:pPr>
                        <a:spcAft>
                          <a:spcPts val="0"/>
                        </a:spcAft>
                      </a:pPr>
                      <a:r>
                        <a:rPr lang="en-US" sz="1200">
                          <a:effectLst/>
                        </a:rPr>
                        <a:t>Andrew Myles</a:t>
                      </a:r>
                      <a:endParaRPr lang="en-AU" sz="1200">
                        <a:effectLst/>
                        <a:latin typeface="Times New Roman"/>
                        <a:ea typeface="Times New Roman"/>
                      </a:endParaRPr>
                    </a:p>
                  </a:txBody>
                  <a:tcPr marL="68580" marR="68580" marT="0" marB="0" anchor="ctr"/>
                </a:tc>
                <a:tc>
                  <a:txBody>
                    <a:bodyPr/>
                    <a:lstStyle/>
                    <a:p>
                      <a:pPr>
                        <a:spcAft>
                          <a:spcPts val="0"/>
                        </a:spcAft>
                      </a:pPr>
                      <a:r>
                        <a:rPr lang="en-US" sz="1200">
                          <a:effectLst/>
                        </a:rPr>
                        <a:t>Cisco</a:t>
                      </a:r>
                      <a:endParaRPr lang="en-AU" sz="1200">
                        <a:effectLst/>
                        <a:latin typeface="Times New Roman"/>
                        <a:ea typeface="Times New Roman"/>
                      </a:endParaRPr>
                    </a:p>
                  </a:txBody>
                  <a:tcPr marL="68580" marR="68580" marT="0" marB="0" anchor="ctr"/>
                </a:tc>
                <a:tc>
                  <a:txBody>
                    <a:bodyPr/>
                    <a:lstStyle/>
                    <a:p>
                      <a:pPr marL="21590" indent="-21590">
                        <a:spcAft>
                          <a:spcPts val="0"/>
                        </a:spcAft>
                      </a:pPr>
                      <a:r>
                        <a:rPr lang="en-US" sz="1200">
                          <a:effectLst/>
                        </a:rPr>
                        <a:t>+61 2 84461010</a:t>
                      </a:r>
                      <a:endParaRPr lang="en-AU" sz="1200">
                        <a:effectLst/>
                      </a:endParaRPr>
                    </a:p>
                    <a:p>
                      <a:pPr marL="21590" indent="-21590">
                        <a:spcAft>
                          <a:spcPts val="0"/>
                        </a:spcAft>
                      </a:pPr>
                      <a:r>
                        <a:rPr lang="en-US" sz="1200">
                          <a:effectLst/>
                        </a:rPr>
                        <a:t>+61 418 656587</a:t>
                      </a:r>
                      <a:endParaRPr lang="en-AU" sz="1200">
                        <a:effectLst/>
                        <a:latin typeface="Times New Roman"/>
                        <a:ea typeface="Times New Roman"/>
                      </a:endParaRPr>
                    </a:p>
                  </a:txBody>
                  <a:tcPr marL="68580" marR="68580" marT="0" marB="0" anchor="ct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tc>
              </a:tr>
            </a:tbl>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B776D292-FC0B-44FB-BBF2-3B2FCC45F9DC}" type="slidenum">
              <a:rPr lang="en-US" smtClean="0"/>
              <a:pPr>
                <a:defRPr/>
              </a:pPr>
              <a:t>10</a:t>
            </a:fld>
            <a:endParaRPr lang="en-US"/>
          </a:p>
        </p:txBody>
      </p:sp>
      <p:sp>
        <p:nvSpPr>
          <p:cNvPr id="13316" name="Rectangle 2"/>
          <p:cNvSpPr>
            <a:spLocks noGrp="1" noChangeArrowheads="1"/>
          </p:cNvSpPr>
          <p:nvPr>
            <p:ph type="title"/>
          </p:nvPr>
        </p:nvSpPr>
        <p:spPr/>
        <p:txBody>
          <a:bodyPr/>
          <a:lstStyle/>
          <a:p>
            <a:r>
              <a:rPr lang="en-AU" dirty="0" smtClean="0"/>
              <a:t>The IEEE 802 JTC1 SC will consider approving its agenda for the Atlanta meeting</a:t>
            </a:r>
          </a:p>
        </p:txBody>
      </p:sp>
      <p:sp>
        <p:nvSpPr>
          <p:cNvPr id="13317" name="Rectangle 3"/>
          <p:cNvSpPr>
            <a:spLocks noGrp="1" noChangeArrowheads="1"/>
          </p:cNvSpPr>
          <p:nvPr>
            <p:ph type="body" idx="1"/>
          </p:nvPr>
        </p:nvSpPr>
        <p:spPr/>
        <p:txBody>
          <a:bodyPr/>
          <a:lstStyle/>
          <a:p>
            <a:pPr marL="0" indent="0"/>
            <a:r>
              <a:rPr lang="en-AU" dirty="0" smtClean="0"/>
              <a:t>Motion to approve agenda</a:t>
            </a:r>
          </a:p>
          <a:p>
            <a:pPr lvl="1"/>
            <a:r>
              <a:rPr lang="en-AU" i="1" dirty="0" smtClean="0"/>
              <a:t>The IEEE 802 JTC1 SC approves the agenda for its meeting in Atlanta, USA in Jan 2015, as documented on slide 8 &amp; 9 of </a:t>
            </a:r>
            <a:r>
              <a:rPr lang="en-AU" i="1" dirty="0" smtClean="0">
                <a:solidFill>
                  <a:srgbClr val="FF0000"/>
                </a:solidFill>
              </a:rPr>
              <a:t>&lt;this slide deck&gt;</a:t>
            </a:r>
          </a:p>
          <a:p>
            <a:pPr lvl="1"/>
            <a:r>
              <a:rPr lang="en-AU" dirty="0" smtClean="0"/>
              <a:t>Moved:</a:t>
            </a:r>
          </a:p>
          <a:p>
            <a:pPr lvl="1"/>
            <a:r>
              <a:rPr lang="en-AU" dirty="0" smtClean="0"/>
              <a:t>Seconded:</a:t>
            </a:r>
          </a:p>
          <a:p>
            <a:pPr lvl="1"/>
            <a:r>
              <a:rPr lang="en-AU" dirty="0" smtClean="0"/>
              <a:t>Result:</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dirty="0" smtClean="0"/>
              <a:t>The IEEE 802 JTC1 SC will consider approval of the minutes of its San Antonio meeting</a:t>
            </a:r>
          </a:p>
        </p:txBody>
      </p:sp>
      <p:sp>
        <p:nvSpPr>
          <p:cNvPr id="14339" name="Rectangle 3"/>
          <p:cNvSpPr>
            <a:spLocks noGrp="1" noChangeArrowheads="1"/>
          </p:cNvSpPr>
          <p:nvPr>
            <p:ph type="body" idx="1"/>
          </p:nvPr>
        </p:nvSpPr>
        <p:spPr/>
        <p:txBody>
          <a:bodyPr/>
          <a:lstStyle/>
          <a:p>
            <a:r>
              <a:rPr lang="en-AU" dirty="0" smtClean="0"/>
              <a:t>Motion to approve minutes</a:t>
            </a:r>
          </a:p>
          <a:p>
            <a:pPr lvl="1"/>
            <a:r>
              <a:rPr lang="en-AU" i="1" dirty="0" smtClean="0"/>
              <a:t>The IEEE 802 JTC1 SC approves the minutes for its meeting in San Antonio, USA in Nov 2014, as documented in 11-14-1553-00</a:t>
            </a:r>
          </a:p>
          <a:p>
            <a:pPr lvl="1"/>
            <a:r>
              <a:rPr lang="en-AU" dirty="0" smtClean="0"/>
              <a:t>Moved:</a:t>
            </a:r>
          </a:p>
          <a:p>
            <a:pPr lvl="1"/>
            <a:r>
              <a:rPr lang="en-AU" dirty="0" smtClean="0"/>
              <a:t>Seconded:</a:t>
            </a:r>
          </a:p>
          <a:p>
            <a:pPr lvl="1"/>
            <a:r>
              <a:rPr lang="en-AU" dirty="0" smtClean="0"/>
              <a:t>Result:</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08CCF68E-62E4-4896-9D6C-BF4ADA5E7272}" type="slidenum">
              <a:rPr lang="en-US" smtClean="0"/>
              <a:pPr>
                <a:defRPr/>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r>
              <a:rPr lang="en-AU" dirty="0" smtClean="0"/>
              <a:t>The goals of the IEEE 802 JTC1 SC were reaffirmed by the IEEE 802 EC in March 2014</a:t>
            </a:r>
          </a:p>
        </p:txBody>
      </p:sp>
      <p:sp>
        <p:nvSpPr>
          <p:cNvPr id="18437" name="Rectangle 3"/>
          <p:cNvSpPr>
            <a:spLocks noGrp="1" noChangeArrowheads="1"/>
          </p:cNvSpPr>
          <p:nvPr>
            <p:ph type="body" idx="1"/>
          </p:nvPr>
        </p:nvSpPr>
        <p:spPr/>
        <p:txBody>
          <a:bodyPr/>
          <a:lstStyle/>
          <a:p>
            <a:r>
              <a:rPr lang="en-AU" dirty="0" smtClean="0"/>
              <a:t>The IEEE 802 JTC 1 SC has agreed goals from November 2010 …</a:t>
            </a:r>
          </a:p>
          <a:p>
            <a:pPr lvl="1"/>
            <a:r>
              <a:rPr lang="en-AU" dirty="0" smtClean="0"/>
              <a:t>Provides a forum for 802 members to discuss issues relevant to both:</a:t>
            </a:r>
          </a:p>
          <a:p>
            <a:pPr lvl="2"/>
            <a:r>
              <a:rPr lang="en-AU" dirty="0" smtClean="0"/>
              <a:t>IEEE 802</a:t>
            </a:r>
          </a:p>
          <a:p>
            <a:pPr lvl="2"/>
            <a:r>
              <a:rPr lang="en-AU" dirty="0" smtClean="0"/>
              <a:t>ISO/IEC JTC1/SC6</a:t>
            </a:r>
          </a:p>
          <a:p>
            <a:pPr lvl="1"/>
            <a:r>
              <a:rPr lang="en-AU" dirty="0" smtClean="0"/>
              <a:t>Recommends positions to </a:t>
            </a:r>
            <a:r>
              <a:rPr lang="en-AU" dirty="0" err="1" smtClean="0"/>
              <a:t>ExCom</a:t>
            </a:r>
            <a:r>
              <a:rPr lang="en-AU" dirty="0" smtClean="0"/>
              <a:t> on ISO/IEC JTC1/SC6 actions affecting IEEE 802</a:t>
            </a:r>
          </a:p>
          <a:p>
            <a:pPr lvl="2"/>
            <a:r>
              <a:rPr lang="en-AU" dirty="0" smtClean="0"/>
              <a:t>Note that IEEE 802 LMSC holds the liaison to SC6, not the IEEE 802.11 WG</a:t>
            </a:r>
          </a:p>
          <a:p>
            <a:pPr lvl="1"/>
            <a:r>
              <a:rPr lang="en-AU" dirty="0" smtClean="0"/>
              <a:t>Participates in dialog with IEEE staff and 802 </a:t>
            </a:r>
            <a:r>
              <a:rPr lang="en-AU" dirty="0" err="1" smtClean="0"/>
              <a:t>ExCom</a:t>
            </a:r>
            <a:r>
              <a:rPr lang="en-AU" dirty="0" smtClean="0"/>
              <a:t> on issues concerning IEEE’s relationship with ISO/IEC</a:t>
            </a:r>
          </a:p>
          <a:p>
            <a:pPr lvl="1"/>
            <a:r>
              <a:rPr lang="en-AU" dirty="0" smtClean="0"/>
              <a:t>Organises IEEE 802 members to contribute to liaisons and other documents relevant to the ISO/IEC JTC1/SC6 members</a:t>
            </a:r>
          </a:p>
          <a:p>
            <a:pPr marL="1588" lvl="1" indent="0">
              <a:buNone/>
            </a:pPr>
            <a:r>
              <a:rPr lang="en-AU" b="1" dirty="0" smtClean="0"/>
              <a:t>… that were reaffirmed </a:t>
            </a:r>
            <a:r>
              <a:rPr lang="en-AU" b="1" dirty="0"/>
              <a:t>by 802 EC in Mar </a:t>
            </a:r>
            <a:r>
              <a:rPr lang="en-AU" b="1" dirty="0" smtClean="0"/>
              <a:t>2014 when formalising status of IEEE 802 JTC1 SC</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5EC03A9C-CDC5-45F0-9BB8-65A1532B8437}" type="slidenum">
              <a:rPr lang="en-US" smtClean="0"/>
              <a:pPr/>
              <a:t>12</a:t>
            </a:fld>
            <a:endParaRPr lang="en-US"/>
          </a:p>
        </p:txBody>
      </p:sp>
    </p:spTree>
    <p:extLst>
      <p:ext uri="{BB962C8B-B14F-4D97-AF65-F5344CB8AC3E}">
        <p14:creationId xmlns:p14="http://schemas.microsoft.com/office/powerpoint/2010/main" val="30584093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mtClean="0"/>
              <a:t>The IEEE 802 WGs continue to liaise drafts to SC6 for their information</a:t>
            </a:r>
            <a:endParaRPr lang="en-AU" dirty="0"/>
          </a:p>
        </p:txBody>
      </p:sp>
      <p:sp>
        <p:nvSpPr>
          <p:cNvPr id="8" name="Content Placeholder 7"/>
          <p:cNvSpPr>
            <a:spLocks noGrp="1"/>
          </p:cNvSpPr>
          <p:nvPr>
            <p:ph idx="1"/>
          </p:nvPr>
        </p:nvSpPr>
        <p:spPr/>
        <p:txBody>
          <a:bodyPr/>
          <a:lstStyle/>
          <a:p>
            <a:pPr lvl="1"/>
            <a:r>
              <a:rPr lang="en-AU" dirty="0" smtClean="0"/>
              <a:t>IEEE 802 has agreed (see N15606) to liaise to SC6 drafts of standards/amendments that are likely to be ratified under the PSDO agreement</a:t>
            </a:r>
          </a:p>
          <a:p>
            <a:pPr lvl="1"/>
            <a:r>
              <a:rPr lang="en-AU" dirty="0" smtClean="0"/>
              <a:t>Generally, IEEE 802 will liaise drafts during the Sponsor Ballot process, but may also do so during the Letter Ballot process</a:t>
            </a:r>
          </a:p>
          <a:p>
            <a:pPr lvl="1"/>
            <a:r>
              <a:rPr lang="en-AU" dirty="0" smtClean="0"/>
              <a:t>So far drafts have been liaised by:</a:t>
            </a:r>
          </a:p>
          <a:p>
            <a:pPr lvl="2"/>
            <a:r>
              <a:rPr lang="en-AU" dirty="0" smtClean="0"/>
              <a:t>802.11 WG</a:t>
            </a:r>
          </a:p>
          <a:p>
            <a:pPr lvl="2"/>
            <a:r>
              <a:rPr lang="en-AU" dirty="0" smtClean="0"/>
              <a:t>802.1 WG</a:t>
            </a:r>
          </a:p>
          <a:p>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13</a:t>
            </a:fld>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566374530"/>
              </p:ext>
            </p:extLst>
          </p:nvPr>
        </p:nvGraphicFramePr>
        <p:xfrm>
          <a:off x="0" y="2057400"/>
          <a:ext cx="914401" cy="771525"/>
        </p:xfrm>
        <a:graphic>
          <a:graphicData uri="http://schemas.openxmlformats.org/presentationml/2006/ole">
            <mc:AlternateContent xmlns:mc="http://schemas.openxmlformats.org/markup-compatibility/2006">
              <mc:Choice xmlns:v="urn:schemas-microsoft-com:vml" Requires="v">
                <p:oleObj spid="_x0000_s187505" name="Acrobat Document" showAsIcon="1" r:id="rId3" imgW="914400" imgH="771480" progId="AcroExch.Document.11">
                  <p:embed/>
                </p:oleObj>
              </mc:Choice>
              <mc:Fallback>
                <p:oleObj name="Acrobat Document" showAsIcon="1" r:id="rId3" imgW="914400" imgH="771480" progId="AcroExch.Document.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057400"/>
                        <a:ext cx="914401"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54633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802.11 WG </a:t>
            </a:r>
            <a:r>
              <a:rPr lang="en-AU" dirty="0"/>
              <a:t>has liaised a variety of drafts to </a:t>
            </a:r>
            <a:r>
              <a:rPr lang="en-AU" dirty="0" smtClean="0"/>
              <a:t>SC6</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14</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1300351009"/>
              </p:ext>
            </p:extLst>
          </p:nvPr>
        </p:nvGraphicFramePr>
        <p:xfrm>
          <a:off x="31376" y="1524000"/>
          <a:ext cx="8962745" cy="4028440"/>
        </p:xfrm>
        <a:graphic>
          <a:graphicData uri="http://schemas.openxmlformats.org/drawingml/2006/table">
            <a:tbl>
              <a:tblPr firstRow="1" bandRow="1">
                <a:tableStyleId>{21E4AEA4-8DFA-4A89-87EB-49C32662AFE0}</a:tableStyleId>
              </a:tblPr>
              <a:tblGrid>
                <a:gridCol w="1066805"/>
                <a:gridCol w="3048000"/>
                <a:gridCol w="838200"/>
                <a:gridCol w="668290"/>
                <a:gridCol w="668290"/>
                <a:gridCol w="668290"/>
                <a:gridCol w="668290"/>
                <a:gridCol w="668290"/>
                <a:gridCol w="668290"/>
              </a:tblGrid>
              <a:tr h="370840">
                <a:tc>
                  <a:txBody>
                    <a:bodyPr/>
                    <a:lstStyle/>
                    <a:p>
                      <a:r>
                        <a:rPr lang="en-GB" sz="1600" dirty="0" smtClean="0"/>
                        <a:t>Doc</a:t>
                      </a:r>
                      <a:endParaRPr lang="en-GB" sz="1600" dirty="0"/>
                    </a:p>
                  </a:txBody>
                  <a:tcPr/>
                </a:tc>
                <a:tc>
                  <a:txBody>
                    <a:bodyPr/>
                    <a:lstStyle/>
                    <a:p>
                      <a:r>
                        <a:rPr lang="en-GB" sz="1600" dirty="0" smtClean="0"/>
                        <a:t>ISO/IEC/IEEE</a:t>
                      </a:r>
                      <a:r>
                        <a:rPr lang="en-GB" sz="1600" baseline="0" dirty="0" smtClean="0"/>
                        <a:t> doc</a:t>
                      </a:r>
                      <a:endParaRPr lang="en-GB" sz="1600" dirty="0"/>
                    </a:p>
                  </a:txBody>
                  <a:tcPr/>
                </a:tc>
                <a:tc>
                  <a:txBody>
                    <a:bodyPr/>
                    <a:lstStyle/>
                    <a:p>
                      <a:pPr algn="ctr"/>
                      <a:r>
                        <a:rPr lang="en-GB" sz="1600" dirty="0" smtClean="0"/>
                        <a:t>Latest</a:t>
                      </a:r>
                      <a:endParaRPr lang="en-GB" sz="1600" dirty="0"/>
                    </a:p>
                  </a:txBody>
                  <a:tcPr/>
                </a:tc>
                <a:tc gridSpan="6">
                  <a:txBody>
                    <a:bodyPr/>
                    <a:lstStyle/>
                    <a:p>
                      <a:r>
                        <a:rPr lang="en-GB" sz="1600" dirty="0" smtClean="0"/>
                        <a:t>Versions</a:t>
                      </a:r>
                      <a:endParaRPr lang="en-GB" sz="1600"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r>
              <a:tr h="0">
                <a:tc>
                  <a:txBody>
                    <a:bodyPr/>
                    <a:lstStyle/>
                    <a:p>
                      <a:r>
                        <a:rPr lang="en-GB" sz="1400" dirty="0" smtClean="0"/>
                        <a:t>802.11p</a:t>
                      </a:r>
                      <a:endParaRPr lang="en-GB" sz="1400" b="0" dirty="0"/>
                    </a:p>
                  </a:txBody>
                  <a:tcPr/>
                </a:tc>
                <a:tc>
                  <a:txBody>
                    <a:bodyPr/>
                    <a:lstStyle/>
                    <a:p>
                      <a:r>
                        <a:rPr lang="en-GB" sz="1400" baseline="0" dirty="0" smtClean="0"/>
                        <a:t>8802-11:2012</a:t>
                      </a:r>
                      <a:endParaRPr lang="en-GB" sz="1400" dirty="0"/>
                    </a:p>
                  </a:txBody>
                  <a:tcPr/>
                </a:tc>
                <a:tc>
                  <a:txBody>
                    <a:bodyPr/>
                    <a:lstStyle/>
                    <a:p>
                      <a:pPr algn="ctr"/>
                      <a:r>
                        <a:rPr lang="en-GB" sz="1400" dirty="0" smtClean="0"/>
                        <a:t>Feb 10</a:t>
                      </a:r>
                      <a:endParaRPr lang="en-GB" sz="1400" dirty="0"/>
                    </a:p>
                  </a:txBody>
                  <a:tcPr/>
                </a:tc>
                <a:tc>
                  <a:txBody>
                    <a:bodyPr/>
                    <a:lstStyle/>
                    <a:p>
                      <a:r>
                        <a:rPr lang="en-GB" sz="1400" dirty="0" smtClean="0"/>
                        <a:t>10.0</a:t>
                      </a:r>
                      <a:endParaRPr lang="en-GB" sz="1400" dirty="0"/>
                    </a:p>
                  </a:txBody>
                  <a:tcPr/>
                </a:tc>
                <a:tc>
                  <a:txBody>
                    <a:bodyPr/>
                    <a:lstStyle/>
                    <a:p>
                      <a:endParaRPr lang="en-GB" sz="1400" dirty="0"/>
                    </a:p>
                  </a:txBody>
                  <a:tcPr/>
                </a:tc>
                <a:tc>
                  <a:txBody>
                    <a:bodyPr/>
                    <a:lstStyle/>
                    <a:p>
                      <a:endParaRPr lang="en-GB" sz="1400"/>
                    </a:p>
                  </a:txBody>
                  <a:tcPr/>
                </a:tc>
                <a:tc>
                  <a:txBody>
                    <a:bodyPr/>
                    <a:lstStyle/>
                    <a:p>
                      <a:endParaRPr lang="en-GB" sz="1400"/>
                    </a:p>
                  </a:txBody>
                  <a:tcPr/>
                </a:tc>
                <a:tc>
                  <a:txBody>
                    <a:bodyPr/>
                    <a:lstStyle/>
                    <a:p>
                      <a:endParaRPr lang="en-GB" sz="1400"/>
                    </a:p>
                  </a:txBody>
                  <a:tcPr/>
                </a:tc>
                <a:tc>
                  <a:txBody>
                    <a:bodyPr/>
                    <a:lstStyle/>
                    <a:p>
                      <a:endParaRPr lang="en-GB" sz="1400"/>
                    </a:p>
                  </a:txBody>
                  <a:tcPr/>
                </a:tc>
              </a:tr>
              <a:tr h="0">
                <a:tc>
                  <a:txBody>
                    <a:bodyPr/>
                    <a:lstStyle/>
                    <a:p>
                      <a:r>
                        <a:rPr lang="en-GB" sz="1400" dirty="0" smtClean="0"/>
                        <a:t>802.11s</a:t>
                      </a:r>
                      <a:endParaRPr lang="en-GB" sz="1400" b="0" dirty="0"/>
                    </a:p>
                  </a:txBody>
                  <a:tcPr/>
                </a:tc>
                <a:tc>
                  <a:txBody>
                    <a:bodyPr/>
                    <a:lstStyle/>
                    <a:p>
                      <a:r>
                        <a:rPr lang="en-GB" sz="1400" baseline="0" dirty="0" smtClean="0"/>
                        <a:t>8802-11:2012</a:t>
                      </a:r>
                      <a:endParaRPr lang="en-GB" sz="1400" dirty="0"/>
                    </a:p>
                  </a:txBody>
                  <a:tcPr/>
                </a:tc>
                <a:tc>
                  <a:txBody>
                    <a:bodyPr/>
                    <a:lstStyle/>
                    <a:p>
                      <a:pPr algn="ctr"/>
                      <a:r>
                        <a:rPr lang="en-GB" sz="1400" dirty="0" smtClean="0"/>
                        <a:t>Mar 11</a:t>
                      </a:r>
                      <a:endParaRPr lang="en-GB" sz="1400" dirty="0"/>
                    </a:p>
                  </a:txBody>
                  <a:tcPr/>
                </a:tc>
                <a:tc>
                  <a:txBody>
                    <a:bodyPr/>
                    <a:lstStyle/>
                    <a:p>
                      <a:r>
                        <a:rPr lang="en-GB" sz="1400" dirty="0" smtClean="0"/>
                        <a:t>8.0</a:t>
                      </a:r>
                      <a:endParaRPr lang="en-GB" sz="1400" dirty="0"/>
                    </a:p>
                  </a:txBody>
                  <a:tcPr/>
                </a:tc>
                <a:tc>
                  <a:txBody>
                    <a:bodyPr/>
                    <a:lstStyle/>
                    <a:p>
                      <a:r>
                        <a:rPr lang="en-GB" sz="1400" dirty="0" smtClean="0"/>
                        <a:t>10.0</a:t>
                      </a:r>
                      <a:endParaRPr lang="en-GB" sz="1400" dirty="0"/>
                    </a:p>
                  </a:txBody>
                  <a:tcPr/>
                </a:tc>
                <a:tc>
                  <a:txBody>
                    <a:bodyPr/>
                    <a:lstStyle/>
                    <a:p>
                      <a:endParaRPr lang="en-GB" sz="1400" dirty="0"/>
                    </a:p>
                  </a:txBody>
                  <a:tcPr/>
                </a:tc>
                <a:tc>
                  <a:txBody>
                    <a:bodyPr/>
                    <a:lstStyle/>
                    <a:p>
                      <a:endParaRPr lang="en-GB" sz="1400"/>
                    </a:p>
                  </a:txBody>
                  <a:tcPr/>
                </a:tc>
                <a:tc>
                  <a:txBody>
                    <a:bodyPr/>
                    <a:lstStyle/>
                    <a:p>
                      <a:endParaRPr lang="en-GB" sz="1400"/>
                    </a:p>
                  </a:txBody>
                  <a:tcPr/>
                </a:tc>
                <a:tc>
                  <a:txBody>
                    <a:bodyPr/>
                    <a:lstStyle/>
                    <a:p>
                      <a:endParaRPr lang="en-GB" sz="1400"/>
                    </a:p>
                  </a:txBody>
                  <a:tcPr/>
                </a:tc>
              </a:tr>
              <a:tr h="0">
                <a:tc>
                  <a:txBody>
                    <a:bodyPr/>
                    <a:lstStyle/>
                    <a:p>
                      <a:r>
                        <a:rPr lang="en-GB" sz="1400" dirty="0" smtClean="0"/>
                        <a:t>802.11u</a:t>
                      </a:r>
                      <a:endParaRPr lang="en-GB" sz="1400" b="0" dirty="0"/>
                    </a:p>
                  </a:txBody>
                  <a:tcPr/>
                </a:tc>
                <a:tc>
                  <a:txBody>
                    <a:bodyPr/>
                    <a:lstStyle/>
                    <a:p>
                      <a:r>
                        <a:rPr lang="en-GB" sz="1400" baseline="0" dirty="0" smtClean="0"/>
                        <a:t>8802-11:2012</a:t>
                      </a:r>
                      <a:endParaRPr lang="en-GB" sz="1400" dirty="0"/>
                    </a:p>
                  </a:txBody>
                  <a:tcPr/>
                </a:tc>
                <a:tc>
                  <a:txBody>
                    <a:bodyPr/>
                    <a:lstStyle/>
                    <a:p>
                      <a:pPr algn="ctr"/>
                      <a:r>
                        <a:rPr lang="en-GB" sz="1400" dirty="0" smtClean="0"/>
                        <a:t>Nov 10</a:t>
                      </a:r>
                      <a:endParaRPr lang="en-GB" sz="1400" dirty="0"/>
                    </a:p>
                  </a:txBody>
                  <a:tcPr/>
                </a:tc>
                <a:tc>
                  <a:txBody>
                    <a:bodyPr/>
                    <a:lstStyle/>
                    <a:p>
                      <a:r>
                        <a:rPr lang="en-GB" sz="1400" dirty="0" smtClean="0"/>
                        <a:t>8.0</a:t>
                      </a:r>
                      <a:endParaRPr lang="en-GB" sz="1400" dirty="0"/>
                    </a:p>
                  </a:txBody>
                  <a:tcPr/>
                </a:tc>
                <a:tc>
                  <a:txBody>
                    <a:bodyPr/>
                    <a:lstStyle/>
                    <a:p>
                      <a:r>
                        <a:rPr lang="en-GB" sz="1400" dirty="0" smtClean="0"/>
                        <a:t>11.0</a:t>
                      </a:r>
                      <a:endParaRPr lang="en-GB" sz="1400" dirty="0"/>
                    </a:p>
                  </a:txBody>
                  <a:tcPr/>
                </a:tc>
                <a:tc>
                  <a:txBody>
                    <a:bodyPr/>
                    <a:lstStyle/>
                    <a:p>
                      <a:r>
                        <a:rPr lang="en-GB" sz="1400" dirty="0" smtClean="0"/>
                        <a:t>13.0</a:t>
                      </a:r>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r>
              <a:tr h="0">
                <a:tc>
                  <a:txBody>
                    <a:bodyPr/>
                    <a:lstStyle/>
                    <a:p>
                      <a:r>
                        <a:rPr lang="en-GB" sz="1400" dirty="0" smtClean="0"/>
                        <a:t>802.11v</a:t>
                      </a:r>
                      <a:endParaRPr lang="en-GB" sz="1400" b="0" dirty="0"/>
                    </a:p>
                  </a:txBody>
                  <a:tcPr/>
                </a:tc>
                <a:tc>
                  <a:txBody>
                    <a:bodyPr/>
                    <a:lstStyle/>
                    <a:p>
                      <a:r>
                        <a:rPr lang="en-GB" sz="1400" baseline="0" dirty="0" smtClean="0"/>
                        <a:t>8802-11:2012</a:t>
                      </a:r>
                      <a:endParaRPr lang="en-GB" sz="1400" dirty="0"/>
                    </a:p>
                  </a:txBody>
                  <a:tcPr/>
                </a:tc>
                <a:tc>
                  <a:txBody>
                    <a:bodyPr/>
                    <a:lstStyle/>
                    <a:p>
                      <a:pPr algn="ctr"/>
                      <a:r>
                        <a:rPr lang="en-GB" sz="1400" dirty="0" smtClean="0"/>
                        <a:t>Sep 10</a:t>
                      </a:r>
                      <a:endParaRPr lang="en-GB" sz="1400" dirty="0"/>
                    </a:p>
                  </a:txBody>
                  <a:tcPr/>
                </a:tc>
                <a:tc>
                  <a:txBody>
                    <a:bodyPr/>
                    <a:lstStyle/>
                    <a:p>
                      <a:r>
                        <a:rPr lang="en-GB" sz="1400" dirty="0" smtClean="0"/>
                        <a:t>9.0</a:t>
                      </a:r>
                      <a:endParaRPr lang="en-GB" sz="1400" dirty="0"/>
                    </a:p>
                  </a:txBody>
                  <a:tcPr/>
                </a:tc>
                <a:tc>
                  <a:txBody>
                    <a:bodyPr/>
                    <a:lstStyle/>
                    <a:p>
                      <a:r>
                        <a:rPr lang="en-GB" sz="1400" dirty="0" smtClean="0"/>
                        <a:t>11.0</a:t>
                      </a:r>
                      <a:endParaRPr lang="en-GB" sz="1400" dirty="0"/>
                    </a:p>
                  </a:txBody>
                  <a:tcPr/>
                </a:tc>
                <a:tc>
                  <a:txBody>
                    <a:bodyPr/>
                    <a:lstStyle/>
                    <a:p>
                      <a:r>
                        <a:rPr lang="en-GB" sz="1400" dirty="0" smtClean="0"/>
                        <a:t>12.0</a:t>
                      </a:r>
                      <a:endParaRPr lang="en-GB" sz="1400" dirty="0"/>
                    </a:p>
                  </a:txBody>
                  <a:tcPr/>
                </a:tc>
                <a:tc>
                  <a:txBody>
                    <a:bodyPr/>
                    <a:lstStyle/>
                    <a:p>
                      <a:r>
                        <a:rPr lang="en-GB" sz="1400" dirty="0" smtClean="0"/>
                        <a:t>13.0</a:t>
                      </a:r>
                    </a:p>
                  </a:txBody>
                  <a:tcPr/>
                </a:tc>
                <a:tc>
                  <a:txBody>
                    <a:bodyPr/>
                    <a:lstStyle/>
                    <a:p>
                      <a:r>
                        <a:rPr lang="en-GB" sz="1400" dirty="0" smtClean="0"/>
                        <a:t>14.0</a:t>
                      </a:r>
                    </a:p>
                  </a:txBody>
                  <a:tcPr/>
                </a:tc>
                <a:tc>
                  <a:txBody>
                    <a:bodyPr/>
                    <a:lstStyle/>
                    <a:p>
                      <a:r>
                        <a:rPr lang="en-GB" sz="1400" dirty="0" smtClean="0"/>
                        <a:t>15.0</a:t>
                      </a:r>
                    </a:p>
                  </a:txBody>
                  <a:tcPr/>
                </a:tc>
              </a:tr>
              <a:tr h="0">
                <a:tc>
                  <a:txBody>
                    <a:bodyPr/>
                    <a:lstStyle/>
                    <a:p>
                      <a:r>
                        <a:rPr lang="en-GB" sz="1400" dirty="0" smtClean="0"/>
                        <a:t>802.11z</a:t>
                      </a:r>
                      <a:endParaRPr lang="en-GB" sz="1400" b="0" dirty="0"/>
                    </a:p>
                  </a:txBody>
                  <a:tcPr/>
                </a:tc>
                <a:tc>
                  <a:txBody>
                    <a:bodyPr/>
                    <a:lstStyle/>
                    <a:p>
                      <a:r>
                        <a:rPr lang="en-GB" sz="1400" baseline="0" dirty="0" smtClean="0"/>
                        <a:t>8802-11:2012</a:t>
                      </a:r>
                      <a:endParaRPr lang="en-GB" sz="1400" dirty="0"/>
                    </a:p>
                  </a:txBody>
                  <a:tcPr/>
                </a:tc>
                <a:tc>
                  <a:txBody>
                    <a:bodyPr/>
                    <a:lstStyle/>
                    <a:p>
                      <a:pPr algn="ctr"/>
                      <a:r>
                        <a:rPr lang="en-GB" sz="1400" dirty="0" smtClean="0"/>
                        <a:t>Aug 10</a:t>
                      </a:r>
                      <a:endParaRPr lang="en-GB" sz="1400" dirty="0"/>
                    </a:p>
                  </a:txBody>
                  <a:tcPr/>
                </a:tc>
                <a:tc>
                  <a:txBody>
                    <a:bodyPr/>
                    <a:lstStyle/>
                    <a:p>
                      <a:r>
                        <a:rPr lang="en-GB" sz="1400" dirty="0" smtClean="0"/>
                        <a:t>7.0</a:t>
                      </a:r>
                      <a:endParaRPr lang="en-GB" sz="1400" dirty="0"/>
                    </a:p>
                  </a:txBody>
                  <a:tcPr/>
                </a:tc>
                <a:tc>
                  <a:txBody>
                    <a:bodyPr/>
                    <a:lstStyle/>
                    <a:p>
                      <a:r>
                        <a:rPr lang="en-GB" sz="1400" dirty="0" smtClean="0"/>
                        <a:t>9.0</a:t>
                      </a:r>
                      <a:endParaRPr lang="en-GB" sz="1400" dirty="0"/>
                    </a:p>
                  </a:txBody>
                  <a:tcPr/>
                </a:tc>
                <a:tc>
                  <a:txBody>
                    <a:bodyPr/>
                    <a:lstStyle/>
                    <a:p>
                      <a:r>
                        <a:rPr lang="en-GB" sz="1400" dirty="0" smtClean="0"/>
                        <a:t>11.0</a:t>
                      </a:r>
                      <a:endParaRPr lang="en-GB" sz="1400" dirty="0"/>
                    </a:p>
                  </a:txBody>
                  <a:tcPr/>
                </a:tc>
                <a:tc>
                  <a:txBody>
                    <a:bodyPr/>
                    <a:lstStyle/>
                    <a:p>
                      <a:r>
                        <a:rPr lang="en-GB" sz="1400" dirty="0" smtClean="0"/>
                        <a:t>12.0</a:t>
                      </a:r>
                    </a:p>
                  </a:txBody>
                  <a:tcPr/>
                </a:tc>
                <a:tc>
                  <a:txBody>
                    <a:bodyPr/>
                    <a:lstStyle/>
                    <a:p>
                      <a:r>
                        <a:rPr lang="en-GB" sz="1400" dirty="0" smtClean="0"/>
                        <a:t>13.0</a:t>
                      </a:r>
                    </a:p>
                  </a:txBody>
                  <a:tcPr/>
                </a:tc>
                <a:tc>
                  <a:txBody>
                    <a:bodyPr/>
                    <a:lstStyle/>
                    <a:p>
                      <a:endParaRPr lang="en-GB" sz="1400" dirty="0" smtClean="0"/>
                    </a:p>
                  </a:txBody>
                  <a:tcPr/>
                </a:tc>
              </a:tr>
              <a:tr h="0">
                <a:tc>
                  <a:txBody>
                    <a:bodyPr/>
                    <a:lstStyle/>
                    <a:p>
                      <a:r>
                        <a:rPr lang="en-GB" sz="1400" dirty="0" smtClean="0"/>
                        <a:t>802.11aa</a:t>
                      </a:r>
                      <a:endParaRPr lang="en-GB" sz="1400" b="0" dirty="0"/>
                    </a:p>
                  </a:txBody>
                  <a:tcPr/>
                </a:tc>
                <a:tc>
                  <a:txBody>
                    <a:bodyPr/>
                    <a:lstStyle/>
                    <a:p>
                      <a:r>
                        <a:rPr lang="en-AU" sz="1400" dirty="0" smtClean="0"/>
                        <a:t>8802-11:2012/</a:t>
                      </a:r>
                      <a:r>
                        <a:rPr lang="en-AU" sz="1400" dirty="0" err="1" smtClean="0"/>
                        <a:t>Amd</a:t>
                      </a:r>
                      <a:r>
                        <a:rPr lang="en-AU" sz="1400" dirty="0" smtClean="0"/>
                        <a:t> 2: 2014</a:t>
                      </a:r>
                      <a:endParaRPr lang="en-GB" sz="1400" dirty="0"/>
                    </a:p>
                  </a:txBody>
                  <a:tcPr/>
                </a:tc>
                <a:tc>
                  <a:txBody>
                    <a:bodyPr/>
                    <a:lstStyle/>
                    <a:p>
                      <a:pPr algn="ctr"/>
                      <a:r>
                        <a:rPr lang="en-GB" sz="1400" dirty="0" smtClean="0"/>
                        <a:t>Nov 11</a:t>
                      </a:r>
                      <a:endParaRPr lang="en-GB" sz="1400" dirty="0"/>
                    </a:p>
                  </a:txBody>
                  <a:tcPr/>
                </a:tc>
                <a:tc>
                  <a:txBody>
                    <a:bodyPr/>
                    <a:lstStyle/>
                    <a:p>
                      <a:r>
                        <a:rPr lang="en-GB" sz="1400" dirty="0" smtClean="0"/>
                        <a:t>6.0</a:t>
                      </a:r>
                      <a:endParaRPr lang="en-GB" sz="1400" dirty="0"/>
                    </a:p>
                  </a:txBody>
                  <a:tcPr/>
                </a:tc>
                <a:tc>
                  <a:txBody>
                    <a:bodyPr/>
                    <a:lstStyle/>
                    <a:p>
                      <a:r>
                        <a:rPr lang="en-GB" sz="1400" dirty="0" smtClean="0"/>
                        <a:t>7.0</a:t>
                      </a:r>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r>
              <a:tr h="0">
                <a:tc>
                  <a:txBody>
                    <a:bodyPr/>
                    <a:lstStyle/>
                    <a:p>
                      <a:r>
                        <a:rPr lang="en-GB" sz="1400" dirty="0" smtClean="0"/>
                        <a:t>802.11ad</a:t>
                      </a:r>
                      <a:endParaRPr lang="en-GB" sz="1400" b="0" dirty="0"/>
                    </a:p>
                  </a:txBody>
                  <a:tcPr/>
                </a:tc>
                <a:tc>
                  <a:txBody>
                    <a:bodyPr/>
                    <a:lstStyle/>
                    <a:p>
                      <a:r>
                        <a:rPr lang="en-GB" sz="1400" dirty="0" smtClean="0"/>
                        <a:t>8802-11:2012/</a:t>
                      </a:r>
                      <a:r>
                        <a:rPr lang="en-GB" sz="1400" dirty="0" err="1" smtClean="0"/>
                        <a:t>Amd</a:t>
                      </a:r>
                      <a:r>
                        <a:rPr lang="en-GB" sz="1400" dirty="0" smtClean="0"/>
                        <a:t> 3: 2014</a:t>
                      </a:r>
                    </a:p>
                  </a:txBody>
                  <a:tcPr/>
                </a:tc>
                <a:tc>
                  <a:txBody>
                    <a:bodyPr/>
                    <a:lstStyle/>
                    <a:p>
                      <a:pPr algn="ctr"/>
                      <a:r>
                        <a:rPr lang="en-GB" sz="1400" dirty="0" smtClean="0"/>
                        <a:t>Jul 12</a:t>
                      </a:r>
                      <a:endParaRPr lang="en-GB" sz="1400" dirty="0"/>
                    </a:p>
                  </a:txBody>
                  <a:tcPr/>
                </a:tc>
                <a:tc>
                  <a:txBody>
                    <a:bodyPr/>
                    <a:lstStyle/>
                    <a:p>
                      <a:r>
                        <a:rPr lang="en-GB" sz="1400" dirty="0" smtClean="0"/>
                        <a:t>5.0</a:t>
                      </a:r>
                      <a:endParaRPr lang="en-GB" sz="1400" dirty="0"/>
                    </a:p>
                  </a:txBody>
                  <a:tcPr/>
                </a:tc>
                <a:tc>
                  <a:txBody>
                    <a:bodyPr/>
                    <a:lstStyle/>
                    <a:p>
                      <a:r>
                        <a:rPr lang="en-GB" sz="1400" dirty="0" smtClean="0"/>
                        <a:t>6.0</a:t>
                      </a:r>
                      <a:endParaRPr lang="en-GB" sz="1400" dirty="0"/>
                    </a:p>
                  </a:txBody>
                  <a:tcPr/>
                </a:tc>
                <a:tc>
                  <a:txBody>
                    <a:bodyPr/>
                    <a:lstStyle/>
                    <a:p>
                      <a:r>
                        <a:rPr lang="en-GB" sz="1400" dirty="0" smtClean="0"/>
                        <a:t>7.0</a:t>
                      </a:r>
                      <a:endParaRPr lang="en-GB" sz="1400" dirty="0"/>
                    </a:p>
                  </a:txBody>
                  <a:tcPr/>
                </a:tc>
                <a:tc>
                  <a:txBody>
                    <a:bodyPr/>
                    <a:lstStyle/>
                    <a:p>
                      <a:r>
                        <a:rPr lang="en-GB" sz="1400" dirty="0" smtClean="0"/>
                        <a:t>8.0</a:t>
                      </a:r>
                      <a:endParaRPr lang="en-GB" sz="1400" dirty="0"/>
                    </a:p>
                  </a:txBody>
                  <a:tcPr/>
                </a:tc>
                <a:tc>
                  <a:txBody>
                    <a:bodyPr/>
                    <a:lstStyle/>
                    <a:p>
                      <a:r>
                        <a:rPr lang="en-GB" sz="1400" dirty="0" smtClean="0"/>
                        <a:t>9.0</a:t>
                      </a:r>
                      <a:endParaRPr lang="en-GB" sz="1400" dirty="0"/>
                    </a:p>
                  </a:txBody>
                  <a:tcPr/>
                </a:tc>
                <a:tc>
                  <a:txBody>
                    <a:bodyPr/>
                    <a:lstStyle/>
                    <a:p>
                      <a:endParaRPr lang="en-GB" sz="1400" dirty="0"/>
                    </a:p>
                  </a:txBody>
                  <a:tcPr/>
                </a:tc>
              </a:tr>
              <a:tr h="0">
                <a:tc>
                  <a:txBody>
                    <a:bodyPr/>
                    <a:lstStyle/>
                    <a:p>
                      <a:r>
                        <a:rPr lang="en-GB" sz="1400" dirty="0" smtClean="0"/>
                        <a:t>802.11ae</a:t>
                      </a:r>
                      <a:endParaRPr lang="en-GB" sz="1400" b="0" dirty="0"/>
                    </a:p>
                  </a:txBody>
                  <a:tcPr/>
                </a:tc>
                <a:tc>
                  <a:txBody>
                    <a:bodyPr/>
                    <a:lstStyle/>
                    <a:p>
                      <a:r>
                        <a:rPr lang="en-GB" sz="1400" dirty="0" smtClean="0"/>
                        <a:t>8802-11:2012/</a:t>
                      </a:r>
                      <a:r>
                        <a:rPr lang="en-GB" sz="1400" dirty="0" err="1" smtClean="0"/>
                        <a:t>Amd</a:t>
                      </a:r>
                      <a:r>
                        <a:rPr lang="en-GB" sz="1400" dirty="0" smtClean="0"/>
                        <a:t> 1:2014</a:t>
                      </a:r>
                    </a:p>
                  </a:txBody>
                  <a:tcPr/>
                </a:tc>
                <a:tc>
                  <a:txBody>
                    <a:bodyPr/>
                    <a:lstStyle/>
                    <a:p>
                      <a:pPr algn="ctr"/>
                      <a:r>
                        <a:rPr lang="en-GB" sz="1400" dirty="0" smtClean="0"/>
                        <a:t>Nov 11</a:t>
                      </a:r>
                      <a:endParaRPr lang="en-GB" sz="1400" dirty="0"/>
                    </a:p>
                  </a:txBody>
                  <a:tcPr/>
                </a:tc>
                <a:tc>
                  <a:txBody>
                    <a:bodyPr/>
                    <a:lstStyle/>
                    <a:p>
                      <a:r>
                        <a:rPr lang="en-GB" sz="1400" dirty="0" smtClean="0"/>
                        <a:t>5.0</a:t>
                      </a:r>
                      <a:endParaRPr lang="en-GB" sz="1400" dirty="0"/>
                    </a:p>
                  </a:txBody>
                  <a:tcPr/>
                </a:tc>
                <a:tc>
                  <a:txBody>
                    <a:bodyPr/>
                    <a:lstStyle/>
                    <a:p>
                      <a:r>
                        <a:rPr lang="en-GB" sz="1400" dirty="0" smtClean="0"/>
                        <a:t>7.0</a:t>
                      </a:r>
                      <a:endParaRPr lang="en-GB"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dirty="0" smtClean="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r>
              <a:tr h="0">
                <a:tc>
                  <a:txBody>
                    <a:bodyPr/>
                    <a:lstStyle/>
                    <a:p>
                      <a:r>
                        <a:rPr lang="en-GB" sz="1400" dirty="0" smtClean="0"/>
                        <a:t>802.11mb</a:t>
                      </a:r>
                      <a:endParaRPr lang="en-GB" sz="1400" b="0" dirty="0"/>
                    </a:p>
                  </a:txBody>
                  <a:tcPr>
                    <a:lnB w="12700" cap="flat" cmpd="sng" algn="ctr">
                      <a:solidFill>
                        <a:schemeClr val="tx1"/>
                      </a:solidFill>
                      <a:prstDash val="solid"/>
                      <a:round/>
                      <a:headEnd type="none" w="med" len="med"/>
                      <a:tailEnd type="none" w="med" len="med"/>
                    </a:lnB>
                  </a:tcPr>
                </a:tc>
                <a:tc>
                  <a:txBody>
                    <a:bodyPr/>
                    <a:lstStyle/>
                    <a:p>
                      <a:r>
                        <a:rPr lang="en-GB" sz="1400" baseline="0" dirty="0" smtClean="0"/>
                        <a:t>8802-11:2012</a:t>
                      </a:r>
                      <a:endParaRPr lang="en-GB" sz="1400" dirty="0"/>
                    </a:p>
                  </a:txBody>
                  <a:tcPr>
                    <a:lnB w="12700" cap="flat" cmpd="sng" algn="ctr">
                      <a:solidFill>
                        <a:schemeClr val="tx1"/>
                      </a:solidFill>
                      <a:prstDash val="solid"/>
                      <a:round/>
                      <a:headEnd type="none" w="med" len="med"/>
                      <a:tailEnd type="none" w="med" len="med"/>
                    </a:lnB>
                  </a:tcPr>
                </a:tc>
                <a:tc>
                  <a:txBody>
                    <a:bodyPr/>
                    <a:lstStyle/>
                    <a:p>
                      <a:pPr algn="ctr"/>
                      <a:r>
                        <a:rPr lang="en-GB" sz="1400" dirty="0" smtClean="0"/>
                        <a:t>Nov 11</a:t>
                      </a:r>
                      <a:endParaRPr lang="en-GB" sz="1400" dirty="0"/>
                    </a:p>
                  </a:txBody>
                  <a:tcPr>
                    <a:lnB w="12700" cap="flat" cmpd="sng" algn="ctr">
                      <a:solidFill>
                        <a:schemeClr val="tx1"/>
                      </a:solidFill>
                      <a:prstDash val="solid"/>
                      <a:round/>
                      <a:headEnd type="none" w="med" len="med"/>
                      <a:tailEnd type="none" w="med" len="med"/>
                    </a:lnB>
                  </a:tcPr>
                </a:tc>
                <a:tc>
                  <a:txBody>
                    <a:bodyPr/>
                    <a:lstStyle/>
                    <a:p>
                      <a:r>
                        <a:rPr lang="en-GB" sz="1400" dirty="0" smtClean="0"/>
                        <a:t>6.0</a:t>
                      </a:r>
                      <a:endParaRPr lang="en-GB" sz="1400" dirty="0"/>
                    </a:p>
                  </a:txBody>
                  <a:tcPr>
                    <a:lnB w="12700" cap="flat" cmpd="sng" algn="ctr">
                      <a:solidFill>
                        <a:schemeClr val="tx1"/>
                      </a:solidFill>
                      <a:prstDash val="solid"/>
                      <a:round/>
                      <a:headEnd type="none" w="med" len="med"/>
                      <a:tailEnd type="none" w="med" len="med"/>
                    </a:lnB>
                  </a:tcPr>
                </a:tc>
                <a:tc>
                  <a:txBody>
                    <a:bodyPr/>
                    <a:lstStyle/>
                    <a:p>
                      <a:r>
                        <a:rPr lang="en-GB" sz="1400" dirty="0" smtClean="0"/>
                        <a:t>8.0</a:t>
                      </a:r>
                      <a:endParaRPr lang="en-GB" sz="1400" dirty="0"/>
                    </a:p>
                  </a:txBody>
                  <a:tcPr>
                    <a:lnB w="12700" cap="flat" cmpd="sng" algn="ctr">
                      <a:solidFill>
                        <a:schemeClr val="tx1"/>
                      </a:solidFill>
                      <a:prstDash val="solid"/>
                      <a:round/>
                      <a:headEnd type="none" w="med" len="med"/>
                      <a:tailEnd type="none" w="med" len="med"/>
                    </a:lnB>
                  </a:tcPr>
                </a:tc>
                <a:tc>
                  <a:txBody>
                    <a:bodyPr/>
                    <a:lstStyle/>
                    <a:p>
                      <a:r>
                        <a:rPr lang="en-GB" sz="1400" dirty="0" smtClean="0"/>
                        <a:t>10.0</a:t>
                      </a:r>
                      <a:endParaRPr lang="en-GB" sz="1400" dirty="0"/>
                    </a:p>
                  </a:txBody>
                  <a:tcPr>
                    <a:lnB w="12700" cap="flat" cmpd="sng" algn="ctr">
                      <a:solidFill>
                        <a:schemeClr val="tx1"/>
                      </a:solidFill>
                      <a:prstDash val="solid"/>
                      <a:round/>
                      <a:headEnd type="none" w="med" len="med"/>
                      <a:tailEnd type="none" w="med" len="med"/>
                    </a:lnB>
                  </a:tcPr>
                </a:tc>
                <a:tc>
                  <a:txBody>
                    <a:bodyPr/>
                    <a:lstStyle/>
                    <a:p>
                      <a:r>
                        <a:rPr lang="en-GB" sz="1400" dirty="0" smtClean="0"/>
                        <a:t>12.0</a:t>
                      </a:r>
                    </a:p>
                  </a:txBody>
                  <a:tcPr>
                    <a:lnB w="12700" cap="flat" cmpd="sng" algn="ctr">
                      <a:solidFill>
                        <a:schemeClr val="tx1"/>
                      </a:solidFill>
                      <a:prstDash val="solid"/>
                      <a:round/>
                      <a:headEnd type="none" w="med" len="med"/>
                      <a:tailEnd type="none" w="med" len="med"/>
                    </a:lnB>
                  </a:tcPr>
                </a:tc>
                <a:tc>
                  <a:txBody>
                    <a:bodyPr/>
                    <a:lstStyle/>
                    <a:p>
                      <a:endParaRPr lang="en-GB" sz="1400" dirty="0" smtClean="0"/>
                    </a:p>
                  </a:txBody>
                  <a:tcPr>
                    <a:lnB w="12700" cap="flat" cmpd="sng" algn="ctr">
                      <a:solidFill>
                        <a:schemeClr val="tx1"/>
                      </a:solidFill>
                      <a:prstDash val="solid"/>
                      <a:round/>
                      <a:headEnd type="none" w="med" len="med"/>
                      <a:tailEnd type="none" w="med" len="med"/>
                    </a:lnB>
                  </a:tcPr>
                </a:tc>
                <a:tc>
                  <a:txBody>
                    <a:bodyPr/>
                    <a:lstStyle/>
                    <a:p>
                      <a:endParaRPr lang="en-GB" sz="1400" dirty="0" smtClean="0"/>
                    </a:p>
                  </a:txBody>
                  <a:tcPr>
                    <a:lnB w="12700" cap="flat" cmpd="sng" algn="ctr">
                      <a:solidFill>
                        <a:schemeClr val="tx1"/>
                      </a:solidFill>
                      <a:prstDash val="solid"/>
                      <a:round/>
                      <a:headEnd type="none" w="med" len="med"/>
                      <a:tailEnd type="none" w="med" len="med"/>
                    </a:lnB>
                  </a:tcPr>
                </a:tc>
              </a:tr>
              <a:tr h="0">
                <a:tc>
                  <a:txBody>
                    <a:bodyPr/>
                    <a:lstStyle/>
                    <a:p>
                      <a:r>
                        <a:rPr lang="en-GB" sz="1400" dirty="0" smtClean="0"/>
                        <a:t>802.11ac</a:t>
                      </a:r>
                      <a:endParaRPr lang="en-GB" sz="1400" b="0" dirty="0"/>
                    </a:p>
                  </a:txBody>
                  <a:tcPr>
                    <a:lnT w="12700" cap="flat" cmpd="sng" algn="ctr">
                      <a:solidFill>
                        <a:schemeClr val="tx1"/>
                      </a:solidFill>
                      <a:prstDash val="solid"/>
                      <a:round/>
                      <a:headEnd type="none" w="med" len="med"/>
                      <a:tailEnd type="none" w="med" len="med"/>
                    </a:lnT>
                  </a:tcPr>
                </a:tc>
                <a:tc>
                  <a:txBody>
                    <a:bodyPr/>
                    <a:lstStyle/>
                    <a:p>
                      <a:r>
                        <a:rPr lang="en-GB" sz="1400" dirty="0" smtClean="0"/>
                        <a:t>In</a:t>
                      </a:r>
                      <a:r>
                        <a:rPr lang="en-GB" sz="1400" baseline="0" dirty="0" smtClean="0"/>
                        <a:t> PSDO process</a:t>
                      </a:r>
                      <a:endParaRPr lang="en-GB" sz="1400" dirty="0"/>
                    </a:p>
                  </a:txBody>
                  <a:tcPr>
                    <a:lnT w="12700" cap="flat" cmpd="sng" algn="ctr">
                      <a:solidFill>
                        <a:schemeClr val="tx1"/>
                      </a:solidFill>
                      <a:prstDash val="solid"/>
                      <a:round/>
                      <a:headEnd type="none" w="med" len="med"/>
                      <a:tailEnd type="none" w="med" len="med"/>
                    </a:lnT>
                  </a:tcPr>
                </a:tc>
                <a:tc>
                  <a:txBody>
                    <a:bodyPr/>
                    <a:lstStyle/>
                    <a:p>
                      <a:pPr algn="ctr"/>
                      <a:r>
                        <a:rPr lang="en-GB" sz="1400" dirty="0" smtClean="0"/>
                        <a:t>Nov 13</a:t>
                      </a:r>
                      <a:endParaRPr lang="en-GB" sz="1400" dirty="0"/>
                    </a:p>
                  </a:txBody>
                  <a:tcPr>
                    <a:lnT w="12700" cap="flat" cmpd="sng" algn="ctr">
                      <a:solidFill>
                        <a:schemeClr val="tx1"/>
                      </a:solidFill>
                      <a:prstDash val="solid"/>
                      <a:round/>
                      <a:headEnd type="none" w="med" len="med"/>
                      <a:tailEnd type="none" w="med" len="med"/>
                    </a:lnT>
                  </a:tcPr>
                </a:tc>
                <a:tc>
                  <a:txBody>
                    <a:bodyPr/>
                    <a:lstStyle/>
                    <a:p>
                      <a:r>
                        <a:rPr lang="en-GB" sz="1400" dirty="0" smtClean="0"/>
                        <a:t>2.0</a:t>
                      </a:r>
                      <a:endParaRPr lang="en-GB" sz="1400" dirty="0"/>
                    </a:p>
                  </a:txBody>
                  <a:tcPr>
                    <a:lnT w="12700" cap="flat" cmpd="sng" algn="ctr">
                      <a:solidFill>
                        <a:schemeClr val="tx1"/>
                      </a:solidFill>
                      <a:prstDash val="solid"/>
                      <a:round/>
                      <a:headEnd type="none" w="med" len="med"/>
                      <a:tailEnd type="none" w="med" len="med"/>
                    </a:lnT>
                  </a:tcPr>
                </a:tc>
                <a:tc>
                  <a:txBody>
                    <a:bodyPr/>
                    <a:lstStyle/>
                    <a:p>
                      <a:r>
                        <a:rPr lang="en-GB" sz="1400" dirty="0" smtClean="0"/>
                        <a:t>3.0</a:t>
                      </a:r>
                      <a:endParaRPr lang="en-GB" sz="1400" dirty="0"/>
                    </a:p>
                  </a:txBody>
                  <a:tcPr>
                    <a:lnT w="12700" cap="flat" cmpd="sng" algn="ctr">
                      <a:solidFill>
                        <a:schemeClr val="tx1"/>
                      </a:solidFill>
                      <a:prstDash val="solid"/>
                      <a:round/>
                      <a:headEnd type="none" w="med" len="med"/>
                      <a:tailEnd type="none" w="med" len="med"/>
                    </a:lnT>
                  </a:tcPr>
                </a:tc>
                <a:tc>
                  <a:txBody>
                    <a:bodyPr/>
                    <a:lstStyle/>
                    <a:p>
                      <a:r>
                        <a:rPr lang="en-GB" sz="1400" dirty="0" smtClean="0"/>
                        <a:t>4.0</a:t>
                      </a:r>
                      <a:endParaRPr lang="en-GB" sz="1400" dirty="0"/>
                    </a:p>
                  </a:txBody>
                  <a:tcPr>
                    <a:lnT w="12700" cap="flat" cmpd="sng" algn="ctr">
                      <a:solidFill>
                        <a:schemeClr val="tx1"/>
                      </a:solidFill>
                      <a:prstDash val="solid"/>
                      <a:round/>
                      <a:headEnd type="none" w="med" len="med"/>
                      <a:tailEnd type="none" w="med" len="med"/>
                    </a:lnT>
                  </a:tcPr>
                </a:tc>
                <a:tc>
                  <a:txBody>
                    <a:bodyPr/>
                    <a:lstStyle/>
                    <a:p>
                      <a:r>
                        <a:rPr lang="en-GB" sz="1400" dirty="0" smtClean="0"/>
                        <a:t>5.0</a:t>
                      </a:r>
                    </a:p>
                  </a:txBody>
                  <a:tcPr>
                    <a:lnT w="12700" cap="flat" cmpd="sng" algn="ctr">
                      <a:solidFill>
                        <a:schemeClr val="tx1"/>
                      </a:solidFill>
                      <a:prstDash val="solid"/>
                      <a:round/>
                      <a:headEnd type="none" w="med" len="med"/>
                      <a:tailEnd type="none" w="med" len="med"/>
                    </a:lnT>
                  </a:tcPr>
                </a:tc>
                <a:tc>
                  <a:txBody>
                    <a:bodyPr/>
                    <a:lstStyle/>
                    <a:p>
                      <a:r>
                        <a:rPr lang="en-GB" sz="1400" dirty="0" smtClean="0"/>
                        <a:t>6.0</a:t>
                      </a:r>
                    </a:p>
                  </a:txBody>
                  <a:tcPr>
                    <a:lnT w="12700" cap="flat" cmpd="sng" algn="ctr">
                      <a:solidFill>
                        <a:schemeClr val="tx1"/>
                      </a:solidFill>
                      <a:prstDash val="solid"/>
                      <a:round/>
                      <a:headEnd type="none" w="med" len="med"/>
                      <a:tailEnd type="none" w="med" len="med"/>
                    </a:lnT>
                  </a:tcPr>
                </a:tc>
                <a:tc>
                  <a:txBody>
                    <a:bodyPr/>
                    <a:lstStyle/>
                    <a:p>
                      <a:r>
                        <a:rPr lang="en-GB" sz="1400" dirty="0" smtClean="0"/>
                        <a:t>7.0</a:t>
                      </a:r>
                    </a:p>
                  </a:txBody>
                  <a:tcPr>
                    <a:lnT w="12700" cap="flat" cmpd="sng" algn="ctr">
                      <a:solidFill>
                        <a:schemeClr val="tx1"/>
                      </a:solidFill>
                      <a:prstDash val="solid"/>
                      <a:round/>
                      <a:headEnd type="none" w="med" len="med"/>
                      <a:tailEnd type="none" w="med" len="med"/>
                    </a:lnT>
                  </a:tcPr>
                </a:tc>
              </a:tr>
              <a:tr h="0">
                <a:tc>
                  <a:txBody>
                    <a:bodyPr/>
                    <a:lstStyle/>
                    <a:p>
                      <a:r>
                        <a:rPr lang="en-GB" sz="1400" dirty="0" smtClean="0"/>
                        <a:t>802.11af</a:t>
                      </a:r>
                      <a:endParaRPr lang="en-GB" sz="1400" b="0" dirty="0"/>
                    </a:p>
                  </a:txBody>
                  <a:tcPr/>
                </a:tc>
                <a:tc>
                  <a:txBody>
                    <a:bodyPr/>
                    <a:lstStyle/>
                    <a:p>
                      <a:r>
                        <a:rPr lang="en-GB" sz="1400" dirty="0" smtClean="0"/>
                        <a:t>In</a:t>
                      </a:r>
                      <a:r>
                        <a:rPr lang="en-GB" sz="1400" baseline="0" dirty="0" smtClean="0"/>
                        <a:t> PSDO process</a:t>
                      </a:r>
                      <a:endParaRPr lang="en-GB" sz="1400" dirty="0"/>
                    </a:p>
                  </a:txBody>
                  <a:tcPr/>
                </a:tc>
                <a:tc>
                  <a:txBody>
                    <a:bodyPr/>
                    <a:lstStyle/>
                    <a:p>
                      <a:pPr algn="ctr"/>
                      <a:r>
                        <a:rPr lang="en-GB" sz="1400" dirty="0" smtClean="0"/>
                        <a:t>Nov 13</a:t>
                      </a:r>
                      <a:endParaRPr lang="en-GB" sz="1400" dirty="0"/>
                    </a:p>
                  </a:txBody>
                  <a:tcPr/>
                </a:tc>
                <a:tc>
                  <a:txBody>
                    <a:bodyPr/>
                    <a:lstStyle/>
                    <a:p>
                      <a:r>
                        <a:rPr lang="en-GB" sz="1400" dirty="0" smtClean="0"/>
                        <a:t>5.0</a:t>
                      </a:r>
                      <a:endParaRPr lang="en-GB" sz="1400" dirty="0"/>
                    </a:p>
                  </a:txBody>
                  <a:tcPr/>
                </a:tc>
                <a:tc>
                  <a:txBody>
                    <a:bodyPr/>
                    <a:lstStyle/>
                    <a:p>
                      <a:r>
                        <a:rPr lang="en-GB" sz="1400" dirty="0" smtClean="0"/>
                        <a:t>6.0</a:t>
                      </a:r>
                      <a:endParaRPr lang="en-GB" sz="1400" dirty="0"/>
                    </a:p>
                  </a:txBody>
                  <a:tcPr/>
                </a:tc>
                <a:tc>
                  <a:txBody>
                    <a:bodyPr/>
                    <a:lstStyle/>
                    <a:p>
                      <a:endParaRPr lang="en-GB" sz="1400" dirty="0"/>
                    </a:p>
                  </a:txBody>
                  <a:tcPr/>
                </a:tc>
                <a:tc>
                  <a:txBody>
                    <a:bodyPr/>
                    <a:lstStyle/>
                    <a:p>
                      <a:endParaRPr lang="en-GB" sz="1400" dirty="0" smtClean="0"/>
                    </a:p>
                  </a:txBody>
                  <a:tcPr/>
                </a:tc>
                <a:tc>
                  <a:txBody>
                    <a:bodyPr/>
                    <a:lstStyle/>
                    <a:p>
                      <a:endParaRPr lang="en-GB" sz="1400" dirty="0" smtClean="0"/>
                    </a:p>
                  </a:txBody>
                  <a:tcPr/>
                </a:tc>
                <a:tc>
                  <a:txBody>
                    <a:bodyPr/>
                    <a:lstStyle/>
                    <a:p>
                      <a:endParaRPr lang="en-GB" sz="1400" dirty="0" smtClean="0"/>
                    </a:p>
                  </a:txBody>
                  <a:tcPr/>
                </a:tc>
              </a:tr>
              <a:tr h="0">
                <a:tc>
                  <a:txBody>
                    <a:bodyPr/>
                    <a:lstStyle/>
                    <a:p>
                      <a:r>
                        <a:rPr lang="en-GB" sz="1400" dirty="0" smtClean="0"/>
                        <a:t>802.11</a:t>
                      </a:r>
                      <a:r>
                        <a:rPr lang="en-GB" sz="1400" baseline="0" dirty="0" smtClean="0"/>
                        <a:t>mc</a:t>
                      </a:r>
                      <a:endParaRPr lang="en-GB" sz="1400" b="0" dirty="0"/>
                    </a:p>
                  </a:txBody>
                  <a:tcPr/>
                </a:tc>
                <a:tc>
                  <a:txBody>
                    <a:bodyPr/>
                    <a:lstStyle/>
                    <a:p>
                      <a:r>
                        <a:rPr lang="en-GB" sz="1400" dirty="0" smtClean="0"/>
                        <a:t>Will be submitted to PSDO process</a:t>
                      </a:r>
                      <a:endParaRPr lang="en-GB" sz="1400" dirty="0"/>
                    </a:p>
                  </a:txBody>
                  <a:tcPr/>
                </a:tc>
                <a:tc>
                  <a:txBody>
                    <a:bodyPr/>
                    <a:lstStyle/>
                    <a:p>
                      <a:pPr algn="ctr"/>
                      <a:r>
                        <a:rPr lang="en-GB" sz="1400" dirty="0" smtClean="0"/>
                        <a:t>Jun</a:t>
                      </a:r>
                      <a:r>
                        <a:rPr lang="en-GB" sz="1400" baseline="0" dirty="0" smtClean="0"/>
                        <a:t> 14</a:t>
                      </a:r>
                      <a:endParaRPr lang="en-GB" sz="1400" dirty="0"/>
                    </a:p>
                  </a:txBody>
                  <a:tcPr/>
                </a:tc>
                <a:tc>
                  <a:txBody>
                    <a:bodyPr/>
                    <a:lstStyle/>
                    <a:p>
                      <a:r>
                        <a:rPr lang="en-GB" sz="1400" dirty="0" smtClean="0"/>
                        <a:t>3.0</a:t>
                      </a:r>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smtClean="0"/>
                    </a:p>
                  </a:txBody>
                  <a:tcPr/>
                </a:tc>
                <a:tc>
                  <a:txBody>
                    <a:bodyPr/>
                    <a:lstStyle/>
                    <a:p>
                      <a:endParaRPr lang="en-GB" sz="1400" dirty="0" smtClean="0"/>
                    </a:p>
                  </a:txBody>
                  <a:tcPr/>
                </a:tc>
                <a:tc>
                  <a:txBody>
                    <a:bodyPr/>
                    <a:lstStyle/>
                    <a:p>
                      <a:endParaRPr lang="en-GB" sz="1400" dirty="0" smtClean="0"/>
                    </a:p>
                  </a:txBody>
                  <a:tcPr/>
                </a:tc>
              </a:tr>
            </a:tbl>
          </a:graphicData>
        </a:graphic>
      </p:graphicFrame>
    </p:spTree>
    <p:extLst>
      <p:ext uri="{BB962C8B-B14F-4D97-AF65-F5344CB8AC3E}">
        <p14:creationId xmlns:p14="http://schemas.microsoft.com/office/powerpoint/2010/main" val="18032740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WG </a:t>
            </a:r>
            <a:r>
              <a:rPr lang="en-AU" dirty="0" smtClean="0"/>
              <a:t>will continue to consider drafts for liaison</a:t>
            </a:r>
            <a:endParaRPr lang="en-AU" dirty="0"/>
          </a:p>
        </p:txBody>
      </p:sp>
      <p:sp>
        <p:nvSpPr>
          <p:cNvPr id="3" name="Content Placeholder 2"/>
          <p:cNvSpPr>
            <a:spLocks noGrp="1"/>
          </p:cNvSpPr>
          <p:nvPr>
            <p:ph idx="1"/>
          </p:nvPr>
        </p:nvSpPr>
        <p:spPr/>
        <p:txBody>
          <a:bodyPr/>
          <a:lstStyle/>
          <a:p>
            <a:r>
              <a:rPr lang="en-AU" dirty="0" smtClean="0"/>
              <a:t>In San Diego (Jul 2014)</a:t>
            </a:r>
          </a:p>
          <a:p>
            <a:pPr lvl="1"/>
            <a:r>
              <a:rPr lang="en-AU" dirty="0" smtClean="0"/>
              <a:t>We </a:t>
            </a:r>
            <a:r>
              <a:rPr lang="en-AU" dirty="0"/>
              <a:t>decided </a:t>
            </a:r>
            <a:r>
              <a:rPr lang="en-AU" dirty="0" smtClean="0"/>
              <a:t>802.11ah/</a:t>
            </a:r>
            <a:r>
              <a:rPr lang="en-AU" dirty="0" err="1" smtClean="0"/>
              <a:t>ai</a:t>
            </a:r>
            <a:r>
              <a:rPr lang="en-AU" dirty="0" smtClean="0"/>
              <a:t> drafts were not sufficiently mature for liaising</a:t>
            </a:r>
          </a:p>
          <a:p>
            <a:pPr lvl="1"/>
            <a:r>
              <a:rPr lang="en-AU" dirty="0" smtClean="0"/>
              <a:t>There was no discussion of 802.11aj, 802.11ak, 802.11ax drafts</a:t>
            </a:r>
            <a:endParaRPr lang="en-AU" dirty="0"/>
          </a:p>
          <a:p>
            <a:r>
              <a:rPr lang="en-AU" dirty="0" smtClean="0"/>
              <a:t> In Athens (Sep 2014) &amp; </a:t>
            </a:r>
            <a:r>
              <a:rPr lang="en-AU" dirty="0"/>
              <a:t>San </a:t>
            </a:r>
            <a:r>
              <a:rPr lang="en-AU" dirty="0" smtClean="0"/>
              <a:t>Antonio (Nov 2014)</a:t>
            </a:r>
          </a:p>
          <a:p>
            <a:pPr lvl="1"/>
            <a:r>
              <a:rPr lang="en-AU" dirty="0" smtClean="0"/>
              <a:t>We decided to revisit the decisions on 802.11ah/</a:t>
            </a:r>
            <a:r>
              <a:rPr lang="en-AU" dirty="0" err="1" smtClean="0"/>
              <a:t>ai</a:t>
            </a:r>
            <a:r>
              <a:rPr lang="en-AU" dirty="0"/>
              <a:t> </a:t>
            </a:r>
            <a:r>
              <a:rPr lang="en-AU" dirty="0" smtClean="0"/>
              <a:t>in the future</a:t>
            </a:r>
          </a:p>
          <a:p>
            <a:r>
              <a:rPr lang="en-AU" dirty="0" smtClean="0"/>
              <a:t>In Atlanta (Jan 2015)</a:t>
            </a:r>
          </a:p>
          <a:p>
            <a:pPr lvl="1"/>
            <a:r>
              <a:rPr lang="en-AU" dirty="0" smtClean="0">
                <a:solidFill>
                  <a:srgbClr val="FF0000"/>
                </a:solidFill>
              </a:rPr>
              <a:t>Any change?</a:t>
            </a:r>
            <a:endParaRPr lang="en-AU" dirty="0">
              <a:solidFill>
                <a:srgbClr val="FF0000"/>
              </a:solidFill>
            </a:endParaRPr>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15</a:t>
            </a:fld>
            <a:endParaRPr lang="en-US"/>
          </a:p>
        </p:txBody>
      </p:sp>
    </p:spTree>
    <p:extLst>
      <p:ext uri="{BB962C8B-B14F-4D97-AF65-F5344CB8AC3E}">
        <p14:creationId xmlns:p14="http://schemas.microsoft.com/office/powerpoint/2010/main" val="23776267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dirty="0"/>
              <a:t>IEEE 802.11 </a:t>
            </a:r>
            <a:r>
              <a:rPr lang="en-AU" dirty="0" smtClean="0"/>
              <a:t>WG will consider inviting SC6 member reps to join the 802.11mc Sponsor pool </a:t>
            </a:r>
            <a:endParaRPr lang="en-AU" dirty="0"/>
          </a:p>
        </p:txBody>
      </p:sp>
      <p:sp>
        <p:nvSpPr>
          <p:cNvPr id="3" name="Content Placeholder 2"/>
          <p:cNvSpPr>
            <a:spLocks noGrp="1"/>
          </p:cNvSpPr>
          <p:nvPr>
            <p:ph idx="1"/>
          </p:nvPr>
        </p:nvSpPr>
        <p:spPr/>
        <p:txBody>
          <a:bodyPr/>
          <a:lstStyle/>
          <a:p>
            <a:pPr lvl="1"/>
            <a:r>
              <a:rPr lang="en-AU" dirty="0" smtClean="0"/>
              <a:t>The 802.11mc Sponsor Ballot pool is opening at the end of the January 2015  meeting</a:t>
            </a:r>
          </a:p>
          <a:p>
            <a:pPr lvl="1"/>
            <a:r>
              <a:rPr lang="en-AU" dirty="0" smtClean="0"/>
              <a:t>It has been suggested by the IEEE 802.11 CAC that the IEEE 802.11 WG inform participants in SC6 or participants in SC6 NBs that they may join the ballot pool</a:t>
            </a:r>
          </a:p>
          <a:p>
            <a:pPr lvl="1"/>
            <a:r>
              <a:rPr lang="en-AU" dirty="0" smtClean="0"/>
              <a:t>Are there any objections?</a:t>
            </a:r>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16</a:t>
            </a:fld>
            <a:endParaRPr lang="en-US"/>
          </a:p>
        </p:txBody>
      </p:sp>
    </p:spTree>
    <p:extLst>
      <p:ext uri="{BB962C8B-B14F-4D97-AF65-F5344CB8AC3E}">
        <p14:creationId xmlns:p14="http://schemas.microsoft.com/office/powerpoint/2010/main" val="31060425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dirty="0"/>
              <a:t>IEEE 802.11 </a:t>
            </a:r>
            <a:r>
              <a:rPr lang="en-AU" dirty="0" smtClean="0"/>
              <a:t>WG will consider inviting SC6 member reps to join the 802.11mc Sponsor pool </a:t>
            </a:r>
            <a:endParaRPr lang="en-AU" dirty="0"/>
          </a:p>
        </p:txBody>
      </p:sp>
      <p:sp>
        <p:nvSpPr>
          <p:cNvPr id="3" name="Content Placeholder 2"/>
          <p:cNvSpPr>
            <a:spLocks noGrp="1"/>
          </p:cNvSpPr>
          <p:nvPr>
            <p:ph idx="1"/>
          </p:nvPr>
        </p:nvSpPr>
        <p:spPr/>
        <p:txBody>
          <a:bodyPr/>
          <a:lstStyle/>
          <a:p>
            <a:pPr lvl="1"/>
            <a:r>
              <a:rPr lang="en-AU" dirty="0" smtClean="0"/>
              <a:t>Proposed motion:</a:t>
            </a:r>
          </a:p>
          <a:p>
            <a:pPr lvl="2"/>
            <a:r>
              <a:rPr lang="en-AU" i="1" dirty="0" smtClean="0"/>
              <a:t>The IEEE 802 JTC1 SC recommends to the IEEE 802.11 WG that the IEEE 802.11 WG be authorised to send a liaison to ISO/IEC JTC1/SC6:</a:t>
            </a:r>
          </a:p>
          <a:p>
            <a:pPr lvl="3"/>
            <a:r>
              <a:rPr lang="en-AU" i="1" dirty="0" smtClean="0"/>
              <a:t>Noting that the Sponsor Ballot Pool for IEEE 802.11mc is about to open</a:t>
            </a:r>
          </a:p>
          <a:p>
            <a:pPr lvl="3"/>
            <a:r>
              <a:rPr lang="en-AU" i="1" dirty="0" smtClean="0"/>
              <a:t>Explaining how </a:t>
            </a:r>
            <a:r>
              <a:rPr lang="en-AU" i="1" dirty="0"/>
              <a:t>participants in SC6 or participants in SC6 NBs </a:t>
            </a:r>
            <a:r>
              <a:rPr lang="en-AU" i="1" dirty="0" smtClean="0"/>
              <a:t>may join the Sponsor Ballot Pool</a:t>
            </a:r>
          </a:p>
          <a:p>
            <a:pPr lvl="2"/>
            <a:r>
              <a:rPr lang="en-AU" dirty="0" smtClean="0"/>
              <a:t>Moved:</a:t>
            </a:r>
          </a:p>
          <a:p>
            <a:pPr lvl="2"/>
            <a:r>
              <a:rPr lang="en-AU" dirty="0" smtClean="0"/>
              <a:t>Seconded:</a:t>
            </a:r>
          </a:p>
          <a:p>
            <a:pPr lvl="2"/>
            <a:r>
              <a:rPr lang="en-AU" dirty="0" smtClean="0"/>
              <a:t>Result:</a:t>
            </a:r>
          </a:p>
          <a:p>
            <a:pPr lvl="2"/>
            <a:endParaRPr lang="en-AU" dirty="0" smtClean="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17</a:t>
            </a:fld>
            <a:endParaRPr lang="en-US"/>
          </a:p>
        </p:txBody>
      </p:sp>
    </p:spTree>
    <p:extLst>
      <p:ext uri="{BB962C8B-B14F-4D97-AF65-F5344CB8AC3E}">
        <p14:creationId xmlns:p14="http://schemas.microsoft.com/office/powerpoint/2010/main" val="41848710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 WG </a:t>
            </a:r>
            <a:r>
              <a:rPr lang="en-AU" dirty="0"/>
              <a:t>has liaised a variety of drafts to </a:t>
            </a:r>
            <a:r>
              <a:rPr lang="en-AU" dirty="0" smtClean="0"/>
              <a:t>SC6</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18</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2915202620"/>
              </p:ext>
            </p:extLst>
          </p:nvPr>
        </p:nvGraphicFramePr>
        <p:xfrm>
          <a:off x="31376" y="1793240"/>
          <a:ext cx="8962744" cy="1590040"/>
        </p:xfrm>
        <a:graphic>
          <a:graphicData uri="http://schemas.openxmlformats.org/drawingml/2006/table">
            <a:tbl>
              <a:tblPr firstRow="1" bandRow="1">
                <a:tableStyleId>{21E4AEA4-8DFA-4A89-87EB-49C32662AFE0}</a:tableStyleId>
              </a:tblPr>
              <a:tblGrid>
                <a:gridCol w="1340224"/>
                <a:gridCol w="2971800"/>
                <a:gridCol w="838200"/>
                <a:gridCol w="635420"/>
                <a:gridCol w="635420"/>
                <a:gridCol w="635420"/>
                <a:gridCol w="635420"/>
                <a:gridCol w="635420"/>
                <a:gridCol w="635420"/>
              </a:tblGrid>
              <a:tr h="370840">
                <a:tc>
                  <a:txBody>
                    <a:bodyPr/>
                    <a:lstStyle/>
                    <a:p>
                      <a:r>
                        <a:rPr lang="en-GB" sz="1600" dirty="0" smtClean="0"/>
                        <a:t>Doc</a:t>
                      </a:r>
                      <a:endParaRPr lang="en-GB" sz="1600" dirty="0"/>
                    </a:p>
                  </a:txBody>
                  <a:tcPr/>
                </a:tc>
                <a:tc>
                  <a:txBody>
                    <a:bodyPr/>
                    <a:lstStyle/>
                    <a:p>
                      <a:r>
                        <a:rPr lang="en-GB" sz="1600" dirty="0" smtClean="0"/>
                        <a:t>Description</a:t>
                      </a:r>
                      <a:endParaRPr lang="en-GB" sz="1600" dirty="0"/>
                    </a:p>
                  </a:txBody>
                  <a:tcPr/>
                </a:tc>
                <a:tc>
                  <a:txBody>
                    <a:bodyPr/>
                    <a:lstStyle/>
                    <a:p>
                      <a:r>
                        <a:rPr lang="en-GB" sz="1600" dirty="0" smtClean="0"/>
                        <a:t>Latest</a:t>
                      </a:r>
                      <a:endParaRPr lang="en-GB" sz="1600" dirty="0"/>
                    </a:p>
                  </a:txBody>
                  <a:tcPr/>
                </a:tc>
                <a:tc gridSpan="6">
                  <a:txBody>
                    <a:bodyPr/>
                    <a:lstStyle/>
                    <a:p>
                      <a:r>
                        <a:rPr lang="en-GB" sz="1600" dirty="0" smtClean="0"/>
                        <a:t>Versions</a:t>
                      </a:r>
                      <a:endParaRPr lang="en-GB" sz="1600"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r>
              <a:tr h="0">
                <a:tc>
                  <a:txBody>
                    <a:bodyPr/>
                    <a:lstStyle/>
                    <a:p>
                      <a:r>
                        <a:rPr lang="en-GB" sz="1400" dirty="0" smtClean="0"/>
                        <a:t>802</a:t>
                      </a:r>
                      <a:endParaRPr lang="en-GB" sz="1400" b="0" dirty="0"/>
                    </a:p>
                  </a:txBody>
                  <a:tcPr/>
                </a:tc>
                <a:tc>
                  <a:txBody>
                    <a:bodyPr/>
                    <a:lstStyle/>
                    <a:p>
                      <a:r>
                        <a:rPr lang="en-AU" sz="1400" dirty="0" smtClean="0"/>
                        <a:t>In PSDO process</a:t>
                      </a:r>
                      <a:endParaRPr lang="en-AU" sz="1400" dirty="0"/>
                    </a:p>
                  </a:txBody>
                  <a:tcPr/>
                </a:tc>
                <a:tc>
                  <a:txBody>
                    <a:bodyPr/>
                    <a:lstStyle/>
                    <a:p>
                      <a:r>
                        <a:rPr lang="en-GB" sz="1400" dirty="0" smtClean="0"/>
                        <a:t>Mar</a:t>
                      </a:r>
                      <a:r>
                        <a:rPr lang="en-GB" sz="1400" baseline="0" dirty="0" smtClean="0"/>
                        <a:t> </a:t>
                      </a:r>
                      <a:r>
                        <a:rPr lang="en-GB" sz="1400" dirty="0" smtClean="0"/>
                        <a:t>14</a:t>
                      </a:r>
                      <a:endParaRPr lang="en-GB" sz="1400" dirty="0"/>
                    </a:p>
                  </a:txBody>
                  <a:tcPr/>
                </a:tc>
                <a:tc>
                  <a:txBody>
                    <a:bodyPr/>
                    <a:lstStyle/>
                    <a:p>
                      <a:r>
                        <a:rPr lang="en-GB" sz="1400" dirty="0" smtClean="0"/>
                        <a:t>D1.9</a:t>
                      </a:r>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r>
              <a:tr h="0">
                <a:tc>
                  <a:txBody>
                    <a:bodyPr/>
                    <a:lstStyle/>
                    <a:p>
                      <a:r>
                        <a:rPr lang="en-AU" sz="1400" dirty="0" smtClean="0"/>
                        <a:t>802.1Xbx</a:t>
                      </a:r>
                      <a:endParaRPr lang="en-GB" sz="1400" b="0" dirty="0"/>
                    </a:p>
                  </a:txBody>
                  <a:tcPr/>
                </a:tc>
                <a:tc>
                  <a:txBody>
                    <a:bodyPr/>
                    <a:lstStyle/>
                    <a:p>
                      <a:r>
                        <a:rPr lang="en-GB" sz="1400" dirty="0" smtClean="0"/>
                        <a:t>Approved for PSDO process</a:t>
                      </a:r>
                      <a:endParaRPr lang="en-GB" sz="1400" dirty="0"/>
                    </a:p>
                  </a:txBody>
                  <a:tcPr/>
                </a:tc>
                <a:tc>
                  <a:txBody>
                    <a:bodyPr/>
                    <a:lstStyle/>
                    <a:p>
                      <a:r>
                        <a:rPr lang="en-GB" sz="1400" dirty="0" smtClean="0"/>
                        <a:t>May 14</a:t>
                      </a:r>
                      <a:endParaRPr lang="en-GB" sz="1400" dirty="0"/>
                    </a:p>
                  </a:txBody>
                  <a:tcPr/>
                </a:tc>
                <a:tc>
                  <a:txBody>
                    <a:bodyPr/>
                    <a:lstStyle/>
                    <a:p>
                      <a:r>
                        <a:rPr lang="en-GB" sz="1400" dirty="0" smtClean="0"/>
                        <a:t>D1.0</a:t>
                      </a:r>
                      <a:endParaRPr lang="en-GB" sz="1400" dirty="0"/>
                    </a:p>
                  </a:txBody>
                  <a:tcPr/>
                </a:tc>
                <a:tc>
                  <a:txBody>
                    <a:bodyPr/>
                    <a:lstStyle/>
                    <a:p>
                      <a:r>
                        <a:rPr lang="en-GB" sz="1400" dirty="0" smtClean="0"/>
                        <a:t>D1.2</a:t>
                      </a:r>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a:p>
                  </a:txBody>
                  <a:tcPr/>
                </a:tc>
              </a:tr>
              <a:tr h="0">
                <a:tc>
                  <a:txBody>
                    <a:bodyPr/>
                    <a:lstStyle/>
                    <a:p>
                      <a:r>
                        <a:rPr lang="en-GB" sz="1400" dirty="0" smtClean="0"/>
                        <a:t>802.1Q-Rev</a:t>
                      </a:r>
                      <a:endParaRPr lang="en-GB" sz="1400" b="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t>Approved for PSDO process</a:t>
                      </a:r>
                    </a:p>
                  </a:txBody>
                  <a:tcPr/>
                </a:tc>
                <a:tc>
                  <a:txBody>
                    <a:bodyPr/>
                    <a:lstStyle/>
                    <a:p>
                      <a:r>
                        <a:rPr lang="en-GB" sz="1400" dirty="0" smtClean="0"/>
                        <a:t>Jan 14</a:t>
                      </a:r>
                      <a:endParaRPr lang="en-GB" sz="1400" dirty="0"/>
                    </a:p>
                  </a:txBody>
                  <a:tcPr/>
                </a:tc>
                <a:tc>
                  <a:txBody>
                    <a:bodyPr/>
                    <a:lstStyle/>
                    <a:p>
                      <a:r>
                        <a:rPr lang="en-GB" sz="1400" dirty="0" smtClean="0"/>
                        <a:t>D2.0</a:t>
                      </a:r>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smtClean="0"/>
                    </a:p>
                  </a:txBody>
                  <a:tcPr/>
                </a:tc>
                <a:tc>
                  <a:txBody>
                    <a:bodyPr/>
                    <a:lstStyle/>
                    <a:p>
                      <a:endParaRPr lang="en-GB" sz="1400" dirty="0" smtClean="0"/>
                    </a:p>
                  </a:txBody>
                  <a:tcPr/>
                </a:tc>
                <a:tc>
                  <a:txBody>
                    <a:bodyPr/>
                    <a:lstStyle/>
                    <a:p>
                      <a:endParaRPr lang="en-GB" sz="1400" dirty="0" smtClean="0"/>
                    </a:p>
                  </a:txBody>
                  <a:tcPr/>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t>802.1AX-Rev</a:t>
                      </a:r>
                      <a:endParaRPr lang="en-GB" sz="1400" b="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solidFill>
                            <a:schemeClr val="tx1"/>
                          </a:solidFill>
                        </a:rPr>
                        <a:t>To</a:t>
                      </a:r>
                      <a:r>
                        <a:rPr lang="en-GB" sz="1400" baseline="0" dirty="0" smtClean="0">
                          <a:solidFill>
                            <a:schemeClr val="tx1"/>
                          </a:solidFill>
                        </a:rPr>
                        <a:t> be s</a:t>
                      </a:r>
                      <a:r>
                        <a:rPr lang="en-GB" sz="1400" dirty="0" smtClean="0">
                          <a:solidFill>
                            <a:schemeClr val="tx1"/>
                          </a:solidFill>
                        </a:rPr>
                        <a:t>ubmitted to PSDO process</a:t>
                      </a:r>
                    </a:p>
                  </a:txBody>
                  <a:tcPr/>
                </a:tc>
                <a:tc>
                  <a:txBody>
                    <a:bodyPr/>
                    <a:lstStyle/>
                    <a:p>
                      <a:r>
                        <a:rPr lang="en-GB" sz="1400" dirty="0" smtClean="0">
                          <a:solidFill>
                            <a:schemeClr val="tx1"/>
                          </a:solidFill>
                        </a:rPr>
                        <a:t>Sep</a:t>
                      </a:r>
                      <a:r>
                        <a:rPr lang="en-GB" sz="1400" baseline="0" dirty="0" smtClean="0">
                          <a:solidFill>
                            <a:schemeClr val="tx1"/>
                          </a:solidFill>
                        </a:rPr>
                        <a:t> 14</a:t>
                      </a:r>
                      <a:endParaRPr lang="en-GB" sz="1400" dirty="0">
                        <a:solidFill>
                          <a:schemeClr val="tx1"/>
                        </a:solidFill>
                      </a:endParaRPr>
                    </a:p>
                  </a:txBody>
                  <a:tcPr/>
                </a:tc>
                <a:tc>
                  <a:txBody>
                    <a:bodyPr/>
                    <a:lstStyle/>
                    <a:p>
                      <a:r>
                        <a:rPr lang="en-GB" sz="1400" dirty="0" smtClean="0">
                          <a:solidFill>
                            <a:schemeClr val="tx1"/>
                          </a:solidFill>
                        </a:rPr>
                        <a:t>D4.3</a:t>
                      </a:r>
                      <a:endParaRPr lang="en-GB" sz="1400" dirty="0">
                        <a:solidFill>
                          <a:schemeClr val="tx1"/>
                        </a:solidFill>
                      </a:endParaRPr>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r>
            </a:tbl>
          </a:graphicData>
        </a:graphic>
      </p:graphicFrame>
    </p:spTree>
    <p:extLst>
      <p:ext uri="{BB962C8B-B14F-4D97-AF65-F5344CB8AC3E}">
        <p14:creationId xmlns:p14="http://schemas.microsoft.com/office/powerpoint/2010/main" val="24492704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IEEE 802.1 WG will continue to consider drafts for liaison</a:t>
            </a:r>
            <a:endParaRPr lang="en-AU" dirty="0"/>
          </a:p>
        </p:txBody>
      </p:sp>
      <p:sp>
        <p:nvSpPr>
          <p:cNvPr id="3" name="Content Placeholder 2"/>
          <p:cNvSpPr>
            <a:spLocks noGrp="1"/>
          </p:cNvSpPr>
          <p:nvPr>
            <p:ph idx="1"/>
          </p:nvPr>
        </p:nvSpPr>
        <p:spPr/>
        <p:txBody>
          <a:bodyPr/>
          <a:lstStyle/>
          <a:p>
            <a:r>
              <a:rPr lang="en-AU" dirty="0" smtClean="0"/>
              <a:t>In San Diego (Jul 2014)</a:t>
            </a:r>
          </a:p>
          <a:p>
            <a:pPr lvl="1"/>
            <a:r>
              <a:rPr lang="en-AU" dirty="0" smtClean="0"/>
              <a:t>We decided </a:t>
            </a:r>
            <a:r>
              <a:rPr lang="en-GB" dirty="0" smtClean="0"/>
              <a:t>802.1AC-Rev is not ready for liaising </a:t>
            </a:r>
          </a:p>
          <a:p>
            <a:pPr lvl="1"/>
            <a:r>
              <a:rPr lang="en-GB" dirty="0" smtClean="0"/>
              <a:t>It was decided 802.1AX-Rev should be liaised</a:t>
            </a:r>
          </a:p>
          <a:p>
            <a:r>
              <a:rPr lang="en-AU" dirty="0" smtClean="0"/>
              <a:t>In San Antonio (Nov 2014)</a:t>
            </a:r>
          </a:p>
          <a:p>
            <a:pPr lvl="1"/>
            <a:r>
              <a:rPr lang="en-GB" dirty="0" smtClean="0"/>
              <a:t>IEEE 802.1AX-Rev has been liaised</a:t>
            </a:r>
            <a:endParaRPr lang="en-AU" dirty="0" smtClean="0"/>
          </a:p>
          <a:p>
            <a:pPr lvl="1"/>
            <a:r>
              <a:rPr lang="en-GB" dirty="0" smtClean="0"/>
              <a:t>IEEE 802.1AC-Rev has not, but will probably be sent early next year.</a:t>
            </a:r>
            <a:endParaRPr lang="en-AU" dirty="0" smtClean="0"/>
          </a:p>
          <a:p>
            <a:pPr lvl="1"/>
            <a:r>
              <a:rPr lang="en-GB" dirty="0" smtClean="0"/>
              <a:t>No other IEEE 802.1 drafts are near ready to be passed along to JTC1</a:t>
            </a:r>
          </a:p>
          <a:p>
            <a:r>
              <a:rPr lang="en-GB" dirty="0" smtClean="0"/>
              <a:t>In Atlanta (Jan 2015)</a:t>
            </a:r>
          </a:p>
          <a:p>
            <a:pPr lvl="1"/>
            <a:r>
              <a:rPr lang="en-GB" dirty="0" smtClean="0">
                <a:solidFill>
                  <a:srgbClr val="FF0000"/>
                </a:solidFill>
              </a:rPr>
              <a:t>Any change?</a:t>
            </a:r>
            <a:endParaRPr lang="en-AU" dirty="0">
              <a:solidFill>
                <a:srgbClr val="FF0000"/>
              </a:solidFill>
            </a:endParaRP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19</a:t>
            </a:fld>
            <a:endParaRPr lang="en-US"/>
          </a:p>
        </p:txBody>
      </p:sp>
    </p:spTree>
    <p:extLst>
      <p:ext uri="{BB962C8B-B14F-4D97-AF65-F5344CB8AC3E}">
        <p14:creationId xmlns:p14="http://schemas.microsoft.com/office/powerpoint/2010/main" val="31177467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smtClean="0"/>
              <a:t>This presentation will be used to run the IEEE 802 JTC1 SC meetings in Atlanta in Jan 2015</a:t>
            </a:r>
          </a:p>
        </p:txBody>
      </p:sp>
      <p:sp>
        <p:nvSpPr>
          <p:cNvPr id="3075" name="Rectangle 5"/>
          <p:cNvSpPr>
            <a:spLocks noGrp="1" noChangeArrowheads="1"/>
          </p:cNvSpPr>
          <p:nvPr>
            <p:ph idx="1"/>
          </p:nvPr>
        </p:nvSpPr>
        <p:spPr/>
        <p:txBody>
          <a:bodyPr/>
          <a:lstStyle/>
          <a:p>
            <a:pPr lvl="1"/>
            <a:r>
              <a:rPr lang="en-US" dirty="0" smtClean="0"/>
              <a:t>This presentation contains a proposed running order for the IEEE 802 JTC1 Standing Committee meeting in Atlanta in Jan 2015, including</a:t>
            </a:r>
          </a:p>
          <a:p>
            <a:pPr lvl="2"/>
            <a:r>
              <a:rPr lang="en-US" dirty="0" smtClean="0"/>
              <a:t>Proposed agenda</a:t>
            </a:r>
          </a:p>
          <a:p>
            <a:pPr lvl="2"/>
            <a:r>
              <a:rPr lang="en-US" dirty="0" smtClean="0"/>
              <a:t>Other supporting material</a:t>
            </a:r>
          </a:p>
          <a:p>
            <a:pPr lvl="1"/>
            <a:r>
              <a:rPr lang="en-US" dirty="0" smtClean="0"/>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81B19452-AD8F-4A10-B8E5-1701707FC4DF}" type="slidenum">
              <a:rPr lang="en-US" smtClean="0"/>
              <a:pPr>
                <a:defRPr/>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may discuss the possibility of liaising IEEE 802.15 drafts to SC6</a:t>
            </a:r>
            <a:endParaRPr lang="en-AU" dirty="0"/>
          </a:p>
        </p:txBody>
      </p:sp>
      <p:sp>
        <p:nvSpPr>
          <p:cNvPr id="3" name="Content Placeholder 2"/>
          <p:cNvSpPr>
            <a:spLocks noGrp="1"/>
          </p:cNvSpPr>
          <p:nvPr>
            <p:ph idx="1"/>
          </p:nvPr>
        </p:nvSpPr>
        <p:spPr/>
        <p:txBody>
          <a:bodyPr/>
          <a:lstStyle/>
          <a:p>
            <a:pPr lvl="1"/>
            <a:r>
              <a:rPr lang="en-GB" dirty="0" smtClean="0"/>
              <a:t>IEEE 802.15.4-2006 was adopted by ISO under JTC 1/SC 31.</a:t>
            </a:r>
            <a:endParaRPr lang="en-AU" dirty="0" smtClean="0"/>
          </a:p>
          <a:p>
            <a:pPr lvl="1"/>
            <a:r>
              <a:rPr lang="en-GB" dirty="0" smtClean="0"/>
              <a:t>Is there any update on the possibility of moving responsibility for 802.15 WG liaising 802.15.4 drafts from SC 31 to SC6?</a:t>
            </a:r>
            <a:endParaRPr lang="en-AU" dirty="0" smtClean="0"/>
          </a:p>
          <a:p>
            <a:pPr lvl="2"/>
            <a:r>
              <a:rPr lang="en-AU" dirty="0" smtClean="0"/>
              <a:t>Jodi </a:t>
            </a:r>
            <a:r>
              <a:rPr lang="en-AU" dirty="0" err="1" smtClean="0"/>
              <a:t>Haasz</a:t>
            </a:r>
            <a:r>
              <a:rPr lang="en-AU" dirty="0" smtClean="0"/>
              <a:t> is now </a:t>
            </a:r>
            <a:r>
              <a:rPr lang="en-AU" dirty="0"/>
              <a:t>in conversation with the JTC 1/SC 31 Chair on moving this project to JTC 1/SC </a:t>
            </a:r>
            <a:r>
              <a:rPr lang="en-AU" dirty="0" smtClean="0"/>
              <a:t>6</a:t>
            </a:r>
          </a:p>
          <a:p>
            <a:pPr lvl="2"/>
            <a:r>
              <a:rPr lang="en-AU" dirty="0" smtClean="0"/>
              <a:t>It will happen but the process is still underway</a:t>
            </a:r>
          </a:p>
          <a:p>
            <a:pPr lvl="2"/>
            <a:r>
              <a:rPr lang="en-AU" dirty="0" smtClean="0"/>
              <a:t>Jodi </a:t>
            </a:r>
            <a:r>
              <a:rPr lang="en-AU" dirty="0" err="1"/>
              <a:t>Haasz</a:t>
            </a:r>
            <a:r>
              <a:rPr lang="en-AU" dirty="0"/>
              <a:t> </a:t>
            </a:r>
            <a:r>
              <a:rPr lang="en-AU" dirty="0" smtClean="0"/>
              <a:t>reports no further progress as of 12 Jan 2015</a:t>
            </a:r>
            <a:endParaRPr lang="en-AU" dirty="0"/>
          </a:p>
          <a:p>
            <a:pPr lvl="1"/>
            <a:r>
              <a:rPr lang="en-US" dirty="0" smtClean="0"/>
              <a:t>No 802.15 reps attended the SC meeting in San Diego, Athens or San Antonio</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20</a:t>
            </a:fld>
            <a:endParaRPr lang="en-US"/>
          </a:p>
        </p:txBody>
      </p:sp>
    </p:spTree>
    <p:extLst>
      <p:ext uri="{BB962C8B-B14F-4D97-AF65-F5344CB8AC3E}">
        <p14:creationId xmlns:p14="http://schemas.microsoft.com/office/powerpoint/2010/main" val="18003905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IEEE 802 continues to notify SC6 of various new projects</a:t>
            </a:r>
            <a:endParaRPr lang="en-AU" dirty="0"/>
          </a:p>
        </p:txBody>
      </p:sp>
      <p:sp>
        <p:nvSpPr>
          <p:cNvPr id="3" name="Content Placeholder 2"/>
          <p:cNvSpPr>
            <a:spLocks noGrp="1"/>
          </p:cNvSpPr>
          <p:nvPr>
            <p:ph idx="1"/>
          </p:nvPr>
        </p:nvSpPr>
        <p:spPr/>
        <p:txBody>
          <a:bodyPr/>
          <a:lstStyle/>
          <a:p>
            <a:pPr lvl="1"/>
            <a:r>
              <a:rPr lang="en-AU" dirty="0" smtClean="0"/>
              <a:t>IEEE 802 has agreed to notify SC6 when IEEE 802 starts new projects</a:t>
            </a:r>
          </a:p>
          <a:p>
            <a:pPr lvl="1"/>
            <a:r>
              <a:rPr lang="en-AU" dirty="0" smtClean="0"/>
              <a:t>The benefit to IEEE 802 is that it might cause SC6 members to participate in or contribute to IEEE 802 activities</a:t>
            </a:r>
          </a:p>
          <a:p>
            <a:pPr lvl="1"/>
            <a:r>
              <a:rPr lang="en-AU" dirty="0" smtClean="0"/>
              <a:t>Most recently, after the Nov 2014 plenary, the IEEE 802 notified SC6 of the approval of the following (see N16087):</a:t>
            </a:r>
          </a:p>
          <a:p>
            <a:pPr lvl="2"/>
            <a:r>
              <a:rPr lang="en-AU" i="1" dirty="0" smtClean="0"/>
              <a:t>IEEE 802.1 Local Address Study Group </a:t>
            </a:r>
          </a:p>
          <a:p>
            <a:pPr lvl="2"/>
            <a:r>
              <a:rPr lang="en-AU" i="1" dirty="0" smtClean="0"/>
              <a:t>IEEE 802.3 Next Generation Enterprise Access BASE-T PHY Study Group </a:t>
            </a:r>
          </a:p>
          <a:p>
            <a:pPr lvl="2"/>
            <a:r>
              <a:rPr lang="en-AU" i="1" dirty="0" smtClean="0"/>
              <a:t>IEEE 802.3 25GBASE-T Study Group </a:t>
            </a:r>
          </a:p>
          <a:p>
            <a:pPr lvl="2"/>
            <a:r>
              <a:rPr lang="en-AU" i="1" dirty="0" smtClean="0"/>
              <a:t>IEEE 802.11 Next Generation Positioning Study Group </a:t>
            </a:r>
          </a:p>
          <a:p>
            <a:pPr lvl="2"/>
            <a:r>
              <a:rPr lang="en-AU" i="1" dirty="0" smtClean="0"/>
              <a:t>IEEE 802.15 High Rate Close Proximity (HRCP) Study Group </a:t>
            </a:r>
          </a:p>
          <a:p>
            <a:pPr lvl="2"/>
            <a:r>
              <a:rPr lang="en-AU" i="1" dirty="0" smtClean="0"/>
              <a:t>IEEE 802.19 Coexistence in Unlicensed Bands (CUB) Study Group </a:t>
            </a:r>
            <a:endParaRPr lang="en-AU" i="1"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21</a:t>
            </a:fld>
            <a:endParaRPr lang="en-US"/>
          </a:p>
        </p:txBody>
      </p:sp>
    </p:spTree>
    <p:extLst>
      <p:ext uri="{BB962C8B-B14F-4D97-AF65-F5344CB8AC3E}">
        <p14:creationId xmlns:p14="http://schemas.microsoft.com/office/powerpoint/2010/main" val="25088947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agreed in Nov 2014 on a process for developing &amp; approving PSDO comment resolutions</a:t>
            </a:r>
            <a:endParaRPr lang="en-AU" dirty="0"/>
          </a:p>
        </p:txBody>
      </p:sp>
      <p:sp>
        <p:nvSpPr>
          <p:cNvPr id="3" name="Content Placeholder 2"/>
          <p:cNvSpPr>
            <a:spLocks noGrp="1"/>
          </p:cNvSpPr>
          <p:nvPr>
            <p:ph idx="1"/>
          </p:nvPr>
        </p:nvSpPr>
        <p:spPr/>
        <p:txBody>
          <a:bodyPr/>
          <a:lstStyle/>
          <a:p>
            <a:r>
              <a:rPr lang="en-AU" dirty="0" smtClean="0"/>
              <a:t>In the beginning …</a:t>
            </a:r>
          </a:p>
          <a:p>
            <a:pPr lvl="1"/>
            <a:r>
              <a:rPr lang="en-AU" dirty="0" smtClean="0"/>
              <a:t>All 60 ballot and FDIS ballot comment responses were developed and approved by the IEEE 802 JTC1 SC and then the IEEE 802 EC</a:t>
            </a:r>
          </a:p>
          <a:p>
            <a:r>
              <a:rPr lang="en-AU" dirty="0" smtClean="0"/>
              <a:t>Now that we have matured …</a:t>
            </a:r>
          </a:p>
          <a:p>
            <a:pPr lvl="1"/>
            <a:r>
              <a:rPr lang="en-AU" dirty="0" smtClean="0"/>
              <a:t>Most WGs are processing and approving comment resolutions, and then forwarding the resolutions to the IEEE 802 EC</a:t>
            </a:r>
          </a:p>
          <a:p>
            <a:pPr lvl="1"/>
            <a:r>
              <a:rPr lang="en-AU" dirty="0" smtClean="0"/>
              <a:t>The IEEE 802 JTC1 SC is providing advice on non-technical comments, to ensure consistency across WGs</a:t>
            </a:r>
          </a:p>
          <a:p>
            <a:r>
              <a:rPr lang="en-AU" dirty="0" smtClean="0"/>
              <a:t>Going forward …</a:t>
            </a:r>
          </a:p>
          <a:p>
            <a:pPr lvl="1"/>
            <a:r>
              <a:rPr lang="en-AU" dirty="0" smtClean="0"/>
              <a:t>It is planned that we institutionalise the practice above</a:t>
            </a:r>
          </a:p>
          <a:p>
            <a:pPr lvl="1"/>
            <a:r>
              <a:rPr lang="en-AU" dirty="0" smtClean="0"/>
              <a:t>It is expected that the WG Chairs and the IEEE 802 JTC1 SC Chair will keep each other informed</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22</a:t>
            </a:fld>
            <a:endParaRPr lang="en-US"/>
          </a:p>
        </p:txBody>
      </p:sp>
    </p:spTree>
    <p:extLst>
      <p:ext uri="{BB962C8B-B14F-4D97-AF65-F5344CB8AC3E}">
        <p14:creationId xmlns:p14="http://schemas.microsoft.com/office/powerpoint/2010/main" val="12944927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has pushed ten standards completely through the PSDO ratification process</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066196335"/>
              </p:ext>
            </p:extLst>
          </p:nvPr>
        </p:nvGraphicFramePr>
        <p:xfrm>
          <a:off x="152399" y="1600200"/>
          <a:ext cx="8839200" cy="4175140"/>
        </p:xfrm>
        <a:graphic>
          <a:graphicData uri="http://schemas.openxmlformats.org/drawingml/2006/table">
            <a:tbl>
              <a:tblPr firstRow="1" bandRow="1">
                <a:tableStyleId>{21E4AEA4-8DFA-4A89-87EB-49C32662AFE0}</a:tableStyleId>
              </a:tblPr>
              <a:tblGrid>
                <a:gridCol w="1499508"/>
                <a:gridCol w="2446564"/>
                <a:gridCol w="2446564"/>
                <a:gridCol w="2446564"/>
              </a:tblGrid>
              <a:tr h="561571">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AU" sz="1600" dirty="0" smtClean="0"/>
                        <a:t>60 day</a:t>
                      </a:r>
                      <a:br>
                        <a:rPr lang="en-AU" sz="1600" dirty="0" smtClean="0"/>
                      </a:br>
                      <a:r>
                        <a:rPr lang="en-AU" sz="1600" dirty="0" smtClean="0"/>
                        <a:t>pre-ballot</a:t>
                      </a:r>
                      <a:endParaRPr lang="en-AU" sz="1600" dirty="0"/>
                    </a:p>
                  </a:txBody>
                  <a:tcPr marL="115147" marR="115147"/>
                </a:tc>
                <a:tc>
                  <a:txBody>
                    <a:bodyPr/>
                    <a:lstStyle/>
                    <a:p>
                      <a:pPr algn="ctr"/>
                      <a:r>
                        <a:rPr lang="en-AU" sz="1600" dirty="0" smtClean="0"/>
                        <a:t>5 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tr>
              <a:tr h="359602">
                <a:tc>
                  <a:txBody>
                    <a:bodyPr/>
                    <a:lstStyle/>
                    <a:p>
                      <a:r>
                        <a:rPr lang="en-AU" sz="1600" dirty="0" smtClean="0"/>
                        <a:t>802.11</a:t>
                      </a:r>
                      <a:endParaRPr lang="en-AU" sz="1600" dirty="0"/>
                    </a:p>
                  </a:txBody>
                  <a:tcPr marL="115147" marR="115147"/>
                </a:tc>
                <a:tc>
                  <a:txBody>
                    <a:bodyPr/>
                    <a:lstStyle/>
                    <a:p>
                      <a:pPr algn="ctr"/>
                      <a:r>
                        <a:rPr lang="en-AU" sz="1600" b="1" dirty="0" smtClean="0">
                          <a:solidFill>
                            <a:srgbClr val="00B050"/>
                          </a:solidFill>
                        </a:rPr>
                        <a:t>Passed (2012)</a:t>
                      </a:r>
                      <a:endParaRPr lang="en-AU" sz="1600" b="1" dirty="0">
                        <a:solidFill>
                          <a:srgbClr val="00B050"/>
                        </a:solidFill>
                      </a:endParaRPr>
                    </a:p>
                  </a:txBody>
                  <a:tcPr marL="115147" marR="115147"/>
                </a:tc>
                <a:tc>
                  <a:txBody>
                    <a:bodyPr/>
                    <a:lstStyle/>
                    <a:p>
                      <a:pPr algn="ctr"/>
                      <a:r>
                        <a:rPr lang="en-AU" sz="1600" b="1" dirty="0" smtClean="0">
                          <a:solidFill>
                            <a:srgbClr val="00B050"/>
                          </a:solidFill>
                        </a:rPr>
                        <a:t>Passed in 2012</a:t>
                      </a:r>
                      <a:endParaRPr lang="en-AU" sz="1600" b="1" dirty="0">
                        <a:solidFill>
                          <a:srgbClr val="00B050"/>
                        </a:solidFill>
                      </a:endParaRPr>
                    </a:p>
                  </a:txBody>
                  <a:tcPr marL="115147" marR="115147"/>
                </a:tc>
                <a:tc>
                  <a:txBody>
                    <a:bodyPr/>
                    <a:lstStyle/>
                    <a:p>
                      <a:pPr algn="ctr"/>
                      <a:r>
                        <a:rPr lang="en-AU" sz="1600" b="1" dirty="0" smtClean="0">
                          <a:solidFill>
                            <a:srgbClr val="00B050"/>
                          </a:solidFill>
                        </a:rPr>
                        <a:t>Liaised in Nov 2013</a:t>
                      </a:r>
                      <a:endParaRPr lang="en-AU" sz="1600" b="1" dirty="0">
                        <a:solidFill>
                          <a:srgbClr val="00B050"/>
                        </a:solidFill>
                      </a:endParaRPr>
                    </a:p>
                  </a:txBody>
                  <a:tcPr marL="115147" marR="115147"/>
                </a:tc>
              </a:tr>
              <a:tr h="359602">
                <a:tc>
                  <a:txBody>
                    <a:bodyPr/>
                    <a:lstStyle/>
                    <a:p>
                      <a:r>
                        <a:rPr lang="en-AU" sz="1600" dirty="0" smtClean="0"/>
                        <a:t>802.1X</a:t>
                      </a:r>
                    </a:p>
                  </a:txBody>
                  <a:tcPr marL="115147" marR="115147"/>
                </a:tc>
                <a:tc>
                  <a:txBody>
                    <a:bodyPr/>
                    <a:lstStyle/>
                    <a:p>
                      <a:pPr algn="ctr"/>
                      <a:r>
                        <a:rPr lang="en-AU" sz="1600" b="1" dirty="0" smtClean="0">
                          <a:solidFill>
                            <a:srgbClr val="00B050"/>
                          </a:solidFill>
                        </a:rPr>
                        <a:t>Passed (2013)</a:t>
                      </a:r>
                      <a:endParaRPr lang="en-AU" sz="1600" b="1"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 (21 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Liaised in Jan 2014</a:t>
                      </a:r>
                    </a:p>
                  </a:txBody>
                  <a:tcPr marL="115147" marR="115147"/>
                </a:tc>
              </a:tr>
              <a:tr h="359602">
                <a:tc>
                  <a:txBody>
                    <a:bodyPr/>
                    <a:lstStyle/>
                    <a:p>
                      <a:r>
                        <a:rPr lang="en-AU" sz="1600" dirty="0" smtClean="0"/>
                        <a:t>802.1AE</a:t>
                      </a:r>
                      <a:endParaRPr lang="en-AU" sz="1600" dirty="0"/>
                    </a:p>
                  </a:txBody>
                  <a:tcPr marL="115147" marR="115147"/>
                </a:tc>
                <a:tc>
                  <a:txBody>
                    <a:bodyPr/>
                    <a:lstStyle/>
                    <a:p>
                      <a:pPr algn="ctr"/>
                      <a:r>
                        <a:rPr lang="en-AU" sz="1600" b="1" dirty="0" smtClean="0">
                          <a:solidFill>
                            <a:srgbClr val="00B050"/>
                          </a:solidFill>
                        </a:rPr>
                        <a:t>Passed (</a:t>
                      </a:r>
                      <a:r>
                        <a:rPr lang="en-AU" sz="1600" b="1" baseline="0" dirty="0" smtClean="0">
                          <a:solidFill>
                            <a:srgbClr val="00B050"/>
                          </a:solidFill>
                        </a:rPr>
                        <a:t>2013)</a:t>
                      </a:r>
                      <a:endParaRPr lang="en-AU" sz="1600" b="1"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 (21 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Liaised in Jan 2014</a:t>
                      </a:r>
                    </a:p>
                  </a:txBody>
                  <a:tcPr marL="115147" marR="115147"/>
                </a:tc>
              </a:tr>
              <a:tr h="359602">
                <a:tc>
                  <a:txBody>
                    <a:bodyPr/>
                    <a:lstStyle/>
                    <a:p>
                      <a:r>
                        <a:rPr lang="en-AU" sz="1600" dirty="0" smtClean="0"/>
                        <a:t>802.1AB</a:t>
                      </a:r>
                      <a:endParaRPr lang="en-AU" sz="1600" dirty="0"/>
                    </a:p>
                  </a:txBody>
                  <a:tcPr marL="115147" marR="115147"/>
                </a:tc>
                <a:tc>
                  <a:txBody>
                    <a:bodyPr/>
                    <a:lstStyle/>
                    <a:p>
                      <a:pPr algn="ctr"/>
                      <a:r>
                        <a:rPr lang="en-AU" sz="1600" b="1" dirty="0" smtClean="0">
                          <a:solidFill>
                            <a:srgbClr val="00B050"/>
                          </a:solidFill>
                        </a:rPr>
                        <a:t>Passed (May 2013)</a:t>
                      </a:r>
                      <a:endParaRPr lang="en-AU" sz="1600" b="1"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 (18 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Liaised</a:t>
                      </a:r>
                      <a:r>
                        <a:rPr lang="en-AU" sz="1600" b="1" baseline="0" dirty="0" smtClean="0">
                          <a:solidFill>
                            <a:srgbClr val="00B050"/>
                          </a:solidFill>
                        </a:rPr>
                        <a:t> in May 2014</a:t>
                      </a:r>
                    </a:p>
                  </a:txBody>
                  <a:tcPr marL="115147" marR="115147"/>
                </a:tc>
              </a:tr>
              <a:tr h="359602">
                <a:tc>
                  <a:txBody>
                    <a:bodyPr/>
                    <a:lstStyle/>
                    <a:p>
                      <a:r>
                        <a:rPr lang="en-AU" sz="1600" dirty="0" smtClean="0"/>
                        <a:t>802.1AR</a:t>
                      </a:r>
                      <a:endParaRPr lang="en-AU" sz="1600" dirty="0"/>
                    </a:p>
                  </a:txBody>
                  <a:tcPr marL="115147" marR="115147"/>
                </a:tc>
                <a:tc>
                  <a:txBody>
                    <a:bodyPr/>
                    <a:lstStyle/>
                    <a:p>
                      <a:pPr algn="ctr"/>
                      <a:r>
                        <a:rPr lang="en-AU" sz="1600" b="1" dirty="0" smtClean="0">
                          <a:solidFill>
                            <a:srgbClr val="00B050"/>
                          </a:solidFill>
                        </a:rPr>
                        <a:t>Passed (May 2013)</a:t>
                      </a:r>
                      <a:endParaRPr lang="en-AU" sz="1600" b="1"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 (18 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Liaised</a:t>
                      </a:r>
                      <a:r>
                        <a:rPr lang="en-AU" sz="1600" b="1" baseline="0" dirty="0" smtClean="0">
                          <a:solidFill>
                            <a:srgbClr val="00B050"/>
                          </a:solidFill>
                        </a:rPr>
                        <a:t> in May 2014</a:t>
                      </a:r>
                    </a:p>
                  </a:txBody>
                  <a:tcPr marL="115147" marR="115147"/>
                </a:tc>
              </a:tr>
              <a:tr h="359602">
                <a:tc>
                  <a:txBody>
                    <a:bodyPr/>
                    <a:lstStyle/>
                    <a:p>
                      <a:r>
                        <a:rPr lang="en-AU" sz="1600" dirty="0" smtClean="0"/>
                        <a:t>802.1AS</a:t>
                      </a:r>
                    </a:p>
                  </a:txBody>
                  <a:tcPr marL="115147" marR="115147"/>
                </a:tc>
                <a:tc>
                  <a:txBody>
                    <a:bodyPr/>
                    <a:lstStyle/>
                    <a:p>
                      <a:pPr algn="ctr"/>
                      <a:r>
                        <a:rPr lang="en-AU" sz="1600" b="1" dirty="0" smtClean="0">
                          <a:solidFill>
                            <a:srgbClr val="00B050"/>
                          </a:solidFill>
                        </a:rPr>
                        <a:t>Passed (May 2013)</a:t>
                      </a:r>
                      <a:endParaRPr lang="en-AU" sz="1600" b="1"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 (18 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Liaised</a:t>
                      </a:r>
                      <a:r>
                        <a:rPr lang="en-AU" sz="1600" b="1" baseline="0" dirty="0" smtClean="0">
                          <a:solidFill>
                            <a:srgbClr val="00B050"/>
                          </a:solidFill>
                        </a:rPr>
                        <a:t> in May 2014</a:t>
                      </a:r>
                    </a:p>
                  </a:txBody>
                  <a:tcPr marL="115147" marR="115147"/>
                </a:tc>
              </a:tr>
              <a:tr h="359602">
                <a:tc>
                  <a:txBody>
                    <a:bodyPr/>
                    <a:lstStyle/>
                    <a:p>
                      <a:r>
                        <a:rPr lang="en-AU" sz="1600" dirty="0" smtClean="0"/>
                        <a:t>802.3</a:t>
                      </a:r>
                      <a:endParaRPr lang="en-AU" sz="1600" dirty="0"/>
                    </a:p>
                  </a:txBody>
                  <a:tcPr marL="115147" marR="115147"/>
                </a:tc>
                <a:tc>
                  <a:txBody>
                    <a:bodyPr/>
                    <a:lstStyle/>
                    <a:p>
                      <a:pPr algn="ctr"/>
                      <a:r>
                        <a:rPr lang="en-AU" sz="1600" b="1" dirty="0" smtClean="0">
                          <a:solidFill>
                            <a:srgbClr val="00B050"/>
                          </a:solidFill>
                        </a:rPr>
                        <a:t>Passed (2013)</a:t>
                      </a:r>
                      <a:endParaRPr lang="en-AU" sz="1600" b="1"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 (16 Feb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Not required</a:t>
                      </a:r>
                    </a:p>
                  </a:txBody>
                  <a:tcPr marL="115147" marR="115147"/>
                </a:tc>
              </a:tr>
              <a:tr h="359602">
                <a:tc>
                  <a:txBody>
                    <a:bodyPr/>
                    <a:lstStyle/>
                    <a:p>
                      <a:r>
                        <a:rPr lang="en-AU" sz="1600" dirty="0" smtClean="0"/>
                        <a:t>802.11aa</a:t>
                      </a:r>
                      <a:endParaRPr lang="en-AU" sz="1600" dirty="0"/>
                    </a:p>
                  </a:txBody>
                  <a:tcPr marL="115147" marR="115147"/>
                </a:tc>
                <a:tc>
                  <a:txBody>
                    <a:bodyPr/>
                    <a:lstStyle/>
                    <a:p>
                      <a:pPr algn="ctr"/>
                      <a:r>
                        <a:rPr lang="en-AU" sz="1600" b="1" dirty="0" smtClean="0">
                          <a:solidFill>
                            <a:srgbClr val="00B050"/>
                          </a:solidFill>
                        </a:rPr>
                        <a:t>Passed (Feb</a:t>
                      </a:r>
                      <a:r>
                        <a:rPr lang="en-AU" sz="1600" b="1" baseline="0" dirty="0" smtClean="0">
                          <a:solidFill>
                            <a:srgbClr val="00B050"/>
                          </a:solidFill>
                        </a:rPr>
                        <a:t> 2013)</a:t>
                      </a:r>
                      <a:endParaRPr lang="en-AU" sz="1600" b="1"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 (28 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Liaised</a:t>
                      </a:r>
                      <a:r>
                        <a:rPr lang="en-AU" sz="1600" b="1" baseline="0" dirty="0" smtClean="0">
                          <a:solidFill>
                            <a:srgbClr val="00B050"/>
                          </a:solidFill>
                        </a:rPr>
                        <a:t> in July 2014</a:t>
                      </a:r>
                    </a:p>
                  </a:txBody>
                  <a:tcPr marL="115147" marR="115147"/>
                </a:tc>
              </a:tr>
              <a:tr h="359602">
                <a:tc>
                  <a:txBody>
                    <a:bodyPr/>
                    <a:lstStyle/>
                    <a:p>
                      <a:r>
                        <a:rPr lang="en-AU" sz="1600" dirty="0" smtClean="0"/>
                        <a:t>802.11ad</a:t>
                      </a:r>
                      <a:endParaRPr lang="en-AU" sz="1600" dirty="0"/>
                    </a:p>
                  </a:txBody>
                  <a:tcPr marL="115147" marR="115147"/>
                </a:tc>
                <a:tc>
                  <a:txBody>
                    <a:bodyPr/>
                    <a:lstStyle/>
                    <a:p>
                      <a:pPr algn="ctr"/>
                      <a:r>
                        <a:rPr lang="en-AU" sz="1600" b="1" dirty="0" smtClean="0">
                          <a:solidFill>
                            <a:srgbClr val="00B050"/>
                          </a:solidFill>
                        </a:rPr>
                        <a:t>Passed (Feb</a:t>
                      </a:r>
                      <a:r>
                        <a:rPr lang="en-AU" sz="1600" b="1" baseline="0" dirty="0" smtClean="0">
                          <a:solidFill>
                            <a:srgbClr val="00B050"/>
                          </a:solidFill>
                        </a:rPr>
                        <a:t> 2013)</a:t>
                      </a:r>
                      <a:endParaRPr lang="en-AU" sz="1600" b="1"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 (28 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Liaised</a:t>
                      </a:r>
                      <a:r>
                        <a:rPr lang="en-AU" sz="1600" b="1" baseline="0" dirty="0" smtClean="0">
                          <a:solidFill>
                            <a:srgbClr val="00B050"/>
                          </a:solidFill>
                        </a:rPr>
                        <a:t> in July 2014</a:t>
                      </a:r>
                    </a:p>
                  </a:txBody>
                  <a:tcPr marL="115147" marR="115147"/>
                </a:tc>
              </a:tr>
              <a:tr h="359602">
                <a:tc>
                  <a:txBody>
                    <a:bodyPr/>
                    <a:lstStyle/>
                    <a:p>
                      <a:r>
                        <a:rPr lang="en-AU" sz="1600" dirty="0" smtClean="0"/>
                        <a:t>802.11ae</a:t>
                      </a:r>
                      <a:endParaRPr lang="en-AU" sz="160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 </a:t>
                      </a:r>
                      <a:r>
                        <a:rPr lang="en-AU" sz="1600" b="1" baseline="0" dirty="0" smtClean="0">
                          <a:solidFill>
                            <a:srgbClr val="00B050"/>
                          </a:solidFill>
                        </a:rPr>
                        <a:t>(</a:t>
                      </a:r>
                      <a:r>
                        <a:rPr lang="en-AU" sz="1600" b="1" dirty="0" smtClean="0">
                          <a:solidFill>
                            <a:srgbClr val="00B050"/>
                          </a:solidFill>
                        </a:rPr>
                        <a:t>Feb</a:t>
                      </a:r>
                      <a:r>
                        <a:rPr lang="en-AU" sz="1600" b="1" baseline="0" dirty="0" smtClean="0">
                          <a:solidFill>
                            <a:srgbClr val="00B050"/>
                          </a:solidFill>
                        </a:rPr>
                        <a:t> 2013)</a:t>
                      </a:r>
                      <a:endParaRPr lang="en-AU" sz="1600" b="1"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 (28 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Liaised</a:t>
                      </a:r>
                      <a:r>
                        <a:rPr lang="en-AU" sz="1600" b="1" baseline="0" dirty="0" smtClean="0">
                          <a:solidFill>
                            <a:srgbClr val="00B050"/>
                          </a:solidFill>
                        </a:rPr>
                        <a:t> in July 2014</a:t>
                      </a:r>
                    </a:p>
                  </a:txBody>
                  <a:tcPr marL="115147" marR="115147"/>
                </a:tc>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23</a:t>
            </a:fld>
            <a:endParaRPr lang="en-US"/>
          </a:p>
        </p:txBody>
      </p:sp>
    </p:spTree>
    <p:extLst>
      <p:ext uri="{BB962C8B-B14F-4D97-AF65-F5344CB8AC3E}">
        <p14:creationId xmlns:p14="http://schemas.microsoft.com/office/powerpoint/2010/main" val="200692469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802.11-2012 has been ratified as ISO/IEC/IEEE 8802-11:2012 &amp; comment resolutions  liaised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24</a:t>
            </a:fld>
            <a:endParaRPr lang="en-US"/>
          </a:p>
        </p:txBody>
      </p:sp>
      <p:sp>
        <p:nvSpPr>
          <p:cNvPr id="10" name="Content Placeholder 9"/>
          <p:cNvSpPr>
            <a:spLocks noGrp="1"/>
          </p:cNvSpPr>
          <p:nvPr>
            <p:ph idx="1"/>
          </p:nvPr>
        </p:nvSpPr>
        <p:spPr/>
        <p:txBody>
          <a:bodyPr/>
          <a:lstStyle/>
          <a:p>
            <a:r>
              <a:rPr lang="en-AU" dirty="0" smtClean="0"/>
              <a:t>60 day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60 day </a:t>
            </a:r>
            <a:r>
              <a:rPr lang="en-AU" dirty="0" smtClean="0"/>
              <a:t>pre-ballot passed in 2012</a:t>
            </a:r>
          </a:p>
          <a:p>
            <a:pPr lvl="2"/>
            <a:r>
              <a:rPr lang="en-AU" dirty="0" smtClean="0"/>
              <a:t>Responses to comments were liaised to SC6</a:t>
            </a:r>
          </a:p>
          <a:p>
            <a:r>
              <a:rPr lang="en-AU" b="1" dirty="0" smtClean="0"/>
              <a:t>FDIS </a:t>
            </a:r>
            <a:r>
              <a:rPr lang="en-AU" b="1" dirty="0"/>
              <a:t>ballot: </a:t>
            </a:r>
            <a:r>
              <a:rPr lang="en-AU" dirty="0">
                <a:solidFill>
                  <a:srgbClr val="00B050"/>
                </a:solidFill>
              </a:rPr>
              <a:t>passed &amp; </a:t>
            </a:r>
            <a:r>
              <a:rPr lang="en-AU" dirty="0" smtClean="0">
                <a:solidFill>
                  <a:srgbClr val="00B050"/>
                </a:solidFill>
              </a:rPr>
              <a:t>comment</a:t>
            </a:r>
            <a:r>
              <a:rPr lang="en-AU" dirty="0"/>
              <a:t> </a:t>
            </a:r>
            <a:r>
              <a:rPr lang="en-AU" dirty="0" smtClean="0">
                <a:solidFill>
                  <a:srgbClr val="00B050"/>
                </a:solidFill>
              </a:rPr>
              <a:t>resolutions </a:t>
            </a:r>
            <a:r>
              <a:rPr lang="en-AU" dirty="0">
                <a:solidFill>
                  <a:srgbClr val="00B050"/>
                </a:solidFill>
              </a:rPr>
              <a:t>liaised</a:t>
            </a:r>
          </a:p>
          <a:p>
            <a:pPr lvl="1"/>
            <a:r>
              <a:rPr lang="en-AU" dirty="0"/>
              <a:t>FDIS passed </a:t>
            </a:r>
            <a:r>
              <a:rPr lang="en-AU" dirty="0" smtClean="0"/>
              <a:t>in 2012</a:t>
            </a:r>
          </a:p>
          <a:p>
            <a:pPr lvl="1"/>
            <a:r>
              <a:rPr lang="en-AU" dirty="0" smtClean="0"/>
              <a:t>Standard published as ISO/IEC/IEEE </a:t>
            </a:r>
            <a:r>
              <a:rPr lang="en-AU" dirty="0"/>
              <a:t>8802-11:2012</a:t>
            </a:r>
          </a:p>
          <a:p>
            <a:pPr lvl="1"/>
            <a:r>
              <a:rPr lang="en-AU" dirty="0" smtClean="0"/>
              <a:t>FDIS comments liaised in </a:t>
            </a:r>
            <a:r>
              <a:rPr lang="en-AU" dirty="0"/>
              <a:t>Dec </a:t>
            </a:r>
            <a:r>
              <a:rPr lang="en-AU" dirty="0" smtClean="0"/>
              <a:t>2013</a:t>
            </a:r>
          </a:p>
          <a:p>
            <a:pPr lvl="2"/>
            <a:r>
              <a:rPr lang="en-AU" dirty="0" smtClean="0"/>
              <a:t>All </a:t>
            </a:r>
            <a:r>
              <a:rPr lang="en-AU" dirty="0"/>
              <a:t>the FDIS comments were submitted to </a:t>
            </a:r>
            <a:r>
              <a:rPr lang="en-AU" dirty="0" err="1"/>
              <a:t>TGmc</a:t>
            </a:r>
            <a:r>
              <a:rPr lang="en-AU" dirty="0"/>
              <a:t> for processing</a:t>
            </a:r>
          </a:p>
          <a:p>
            <a:pPr lvl="2"/>
            <a:r>
              <a:rPr lang="en-AU" dirty="0"/>
              <a:t>Additional comments from Swiss NB in N15623 (a response to the IEEE 802/SC6 collaboration procedure) were also referred to </a:t>
            </a:r>
            <a:r>
              <a:rPr lang="en-AU" dirty="0" err="1"/>
              <a:t>TGmc</a:t>
            </a:r>
            <a:endParaRPr lang="en-AU" dirty="0"/>
          </a:p>
          <a:p>
            <a:pPr lvl="2"/>
            <a:r>
              <a:rPr lang="en-AU" dirty="0"/>
              <a:t>All the </a:t>
            </a:r>
            <a:r>
              <a:rPr lang="en-AU" dirty="0" smtClean="0"/>
              <a:t>comments </a:t>
            </a:r>
            <a:r>
              <a:rPr lang="en-AU" dirty="0"/>
              <a:t>have been considered and resolutions approved as of November 2013</a:t>
            </a:r>
          </a:p>
          <a:p>
            <a:pPr lvl="3"/>
            <a:r>
              <a:rPr lang="en-AU" dirty="0"/>
              <a:t>See </a:t>
            </a:r>
            <a:r>
              <a:rPr lang="en-AU" dirty="0">
                <a:hlinkClick r:id="rId2"/>
              </a:rPr>
              <a:t>11-13-0123-05</a:t>
            </a:r>
            <a:r>
              <a:rPr lang="en-AU" dirty="0"/>
              <a:t> liaised as </a:t>
            </a:r>
            <a:r>
              <a:rPr lang="en-AU" dirty="0" smtClean="0"/>
              <a:t>6N15832 in Nov 2013</a:t>
            </a:r>
            <a:endParaRPr lang="en-AU" dirty="0"/>
          </a:p>
        </p:txBody>
      </p:sp>
    </p:spTree>
    <p:extLst>
      <p:ext uri="{BB962C8B-B14F-4D97-AF65-F5344CB8AC3E}">
        <p14:creationId xmlns:p14="http://schemas.microsoft.com/office/powerpoint/2010/main" val="42169327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802.1X-2010 </a:t>
            </a:r>
            <a:r>
              <a:rPr lang="en-AU" dirty="0"/>
              <a:t>has been ratified as </a:t>
            </a:r>
            <a:r>
              <a:rPr lang="en-AU" dirty="0" smtClean="0"/>
              <a:t>ISO/IEC/IEEE 8802-1X:2013 &amp; comment </a:t>
            </a:r>
            <a:r>
              <a:rPr lang="en-AU" dirty="0"/>
              <a:t>resolutions  liaised</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25</a:t>
            </a:fld>
            <a:endParaRPr lang="en-US"/>
          </a:p>
        </p:txBody>
      </p:sp>
      <p:sp>
        <p:nvSpPr>
          <p:cNvPr id="10" name="Content Placeholder 9"/>
          <p:cNvSpPr>
            <a:spLocks noGrp="1"/>
          </p:cNvSpPr>
          <p:nvPr>
            <p:ph idx="1"/>
          </p:nvPr>
        </p:nvSpPr>
        <p:spPr/>
        <p:txBody>
          <a:bodyPr/>
          <a:lstStyle/>
          <a:p>
            <a:r>
              <a:rPr lang="en-AU" dirty="0" smtClean="0"/>
              <a:t>60 day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802.1X-2010 in N15515 in Dec 2012</a:t>
            </a:r>
          </a:p>
          <a:p>
            <a:pPr lvl="1"/>
            <a:r>
              <a:rPr lang="en-AU" dirty="0" smtClean="0"/>
              <a:t>Pre-ballot passed in 2013</a:t>
            </a:r>
          </a:p>
          <a:p>
            <a:pPr lvl="2"/>
            <a:r>
              <a:rPr lang="en-AU" dirty="0"/>
              <a:t>V</a:t>
            </a:r>
            <a:r>
              <a:rPr lang="en-AU" dirty="0" smtClean="0"/>
              <a:t>oting results in N15555</a:t>
            </a:r>
          </a:p>
          <a:p>
            <a:pPr lvl="2"/>
            <a:r>
              <a:rPr lang="en-AU" dirty="0" smtClean="0"/>
              <a:t>Comments from China NB replied to by IEEE 802 in N15607</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FDIS passed 16/1/12 on 21 Oct 2013</a:t>
            </a:r>
          </a:p>
          <a:p>
            <a:pPr lvl="2"/>
            <a:r>
              <a:rPr lang="en-AU" dirty="0" smtClean="0"/>
              <a:t>Voting results in N15771</a:t>
            </a:r>
          </a:p>
          <a:p>
            <a:pPr lvl="2"/>
            <a:r>
              <a:rPr lang="en-AU" dirty="0"/>
              <a:t>China </a:t>
            </a:r>
            <a:r>
              <a:rPr lang="en-AU" dirty="0" smtClean="0"/>
              <a:t>NB only </a:t>
            </a:r>
            <a:r>
              <a:rPr lang="en-AU" dirty="0"/>
              <a:t>negative </a:t>
            </a:r>
            <a:r>
              <a:rPr lang="en-AU" dirty="0" smtClean="0"/>
              <a:t>vote, with </a:t>
            </a:r>
            <a:r>
              <a:rPr lang="en-AU" dirty="0"/>
              <a:t>comments from China NB &amp; Switzerland </a:t>
            </a:r>
            <a:r>
              <a:rPr lang="en-AU" dirty="0" smtClean="0"/>
              <a:t>NB</a:t>
            </a:r>
          </a:p>
          <a:p>
            <a:pPr lvl="1"/>
            <a:r>
              <a:rPr lang="en-AU" dirty="0" smtClean="0"/>
              <a:t>FDIS comments resolved in Dec 2013</a:t>
            </a:r>
          </a:p>
          <a:p>
            <a:pPr lvl="2"/>
            <a:r>
              <a:rPr lang="en-AU" dirty="0" smtClean="0"/>
              <a:t>Liaised </a:t>
            </a:r>
            <a:r>
              <a:rPr lang="en-AU" dirty="0"/>
              <a:t>to </a:t>
            </a:r>
            <a:r>
              <a:rPr lang="en-AU" dirty="0" smtClean="0"/>
              <a:t>SC6 as N15871 in Jan 2014 </a:t>
            </a:r>
          </a:p>
          <a:p>
            <a:pPr lvl="1"/>
            <a:r>
              <a:rPr lang="en-AU" dirty="0" smtClean="0"/>
              <a:t>Standard has been published </a:t>
            </a:r>
            <a:r>
              <a:rPr lang="en-AU" dirty="0"/>
              <a:t>as </a:t>
            </a:r>
            <a:r>
              <a:rPr lang="en-AU" dirty="0" smtClean="0"/>
              <a:t>ISO/IEC/IEEE 8802-1X:2013</a:t>
            </a:r>
            <a:endParaRPr lang="en-AU" dirty="0">
              <a:solidFill>
                <a:srgbClr val="FF0000"/>
              </a:solidFill>
            </a:endParaRPr>
          </a:p>
          <a:p>
            <a:pPr lvl="2"/>
            <a:endParaRPr lang="en-AU" dirty="0">
              <a:solidFill>
                <a:srgbClr val="FF0000"/>
              </a:solidFill>
            </a:endParaRPr>
          </a:p>
        </p:txBody>
      </p:sp>
    </p:spTree>
    <p:extLst>
      <p:ext uri="{BB962C8B-B14F-4D97-AF65-F5344CB8AC3E}">
        <p14:creationId xmlns:p14="http://schemas.microsoft.com/office/powerpoint/2010/main" val="22261314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802.1AE-2006 </a:t>
            </a:r>
            <a:r>
              <a:rPr lang="en-AU" dirty="0"/>
              <a:t>has been ratified as </a:t>
            </a:r>
            <a:r>
              <a:rPr lang="en-AU" dirty="0" smtClean="0"/>
              <a:t>ISO/IEC/IEEE 8802-1AE:2013 &amp; comment </a:t>
            </a:r>
            <a:r>
              <a:rPr lang="en-AU" dirty="0"/>
              <a:t>resolutions  liaised</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26</a:t>
            </a:fld>
            <a:endParaRPr lang="en-US"/>
          </a:p>
        </p:txBody>
      </p:sp>
      <p:sp>
        <p:nvSpPr>
          <p:cNvPr id="10" name="Content Placeholder 9"/>
          <p:cNvSpPr>
            <a:spLocks noGrp="1"/>
          </p:cNvSpPr>
          <p:nvPr>
            <p:ph idx="1"/>
          </p:nvPr>
        </p:nvSpPr>
        <p:spPr/>
        <p:txBody>
          <a:bodyPr/>
          <a:lstStyle/>
          <a:p>
            <a:r>
              <a:rPr lang="en-AU" dirty="0" smtClean="0"/>
              <a:t>60 day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802.1AE-2006 </a:t>
            </a:r>
            <a:r>
              <a:rPr lang="en-AU" dirty="0"/>
              <a:t>in N15516 in </a:t>
            </a:r>
            <a:r>
              <a:rPr lang="en-AU" dirty="0" smtClean="0"/>
              <a:t>Dec 2012</a:t>
            </a:r>
          </a:p>
          <a:p>
            <a:pPr lvl="1"/>
            <a:r>
              <a:rPr lang="en-AU" dirty="0"/>
              <a:t>Pre-ballot </a:t>
            </a:r>
            <a:r>
              <a:rPr lang="en-AU" dirty="0" smtClean="0"/>
              <a:t>passed in 2013</a:t>
            </a:r>
          </a:p>
          <a:p>
            <a:pPr lvl="2"/>
            <a:r>
              <a:rPr lang="en-AU" dirty="0" smtClean="0"/>
              <a:t>Voting results </a:t>
            </a:r>
            <a:r>
              <a:rPr lang="en-AU" dirty="0"/>
              <a:t>in </a:t>
            </a:r>
            <a:r>
              <a:rPr lang="en-AU" dirty="0" smtClean="0"/>
              <a:t>N15556</a:t>
            </a:r>
          </a:p>
          <a:p>
            <a:pPr lvl="2"/>
            <a:r>
              <a:rPr lang="en-AU" dirty="0" smtClean="0"/>
              <a:t>Comments </a:t>
            </a:r>
            <a:r>
              <a:rPr lang="en-AU" dirty="0"/>
              <a:t>from China NB replied to by IEEE 802 in N15608</a:t>
            </a:r>
            <a:endParaRPr lang="en-AU" dirty="0" smtClean="0"/>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FDIS passed </a:t>
            </a:r>
            <a:r>
              <a:rPr lang="en-AU" dirty="0"/>
              <a:t>16/1/13 on 21 </a:t>
            </a:r>
            <a:r>
              <a:rPr lang="en-AU" dirty="0" smtClean="0"/>
              <a:t>Oct </a:t>
            </a:r>
            <a:r>
              <a:rPr lang="en-AU" dirty="0"/>
              <a:t>2013</a:t>
            </a:r>
          </a:p>
          <a:p>
            <a:pPr lvl="2"/>
            <a:r>
              <a:rPr lang="en-AU" dirty="0"/>
              <a:t>Voting results in </a:t>
            </a:r>
            <a:r>
              <a:rPr lang="en-AU" dirty="0" smtClean="0"/>
              <a:t>N15770</a:t>
            </a:r>
          </a:p>
          <a:p>
            <a:pPr lvl="2"/>
            <a:r>
              <a:rPr lang="en-AU" dirty="0"/>
              <a:t>China </a:t>
            </a:r>
            <a:r>
              <a:rPr lang="en-AU" dirty="0" smtClean="0"/>
              <a:t>NB only negative vote, with comments </a:t>
            </a:r>
            <a:r>
              <a:rPr lang="en-AU" dirty="0"/>
              <a:t>from China </a:t>
            </a:r>
            <a:r>
              <a:rPr lang="en-AU" dirty="0" smtClean="0"/>
              <a:t>NB &amp; Switzerland NB</a:t>
            </a:r>
          </a:p>
          <a:p>
            <a:pPr lvl="1"/>
            <a:r>
              <a:rPr lang="en-AU" dirty="0"/>
              <a:t>FDIS comments resolved in Dec 2013</a:t>
            </a:r>
          </a:p>
          <a:p>
            <a:pPr lvl="2"/>
            <a:r>
              <a:rPr lang="en-AU" dirty="0"/>
              <a:t>Liaised to SC6 as N15871 in Jan </a:t>
            </a:r>
            <a:r>
              <a:rPr lang="en-AU" dirty="0" smtClean="0"/>
              <a:t>2014</a:t>
            </a:r>
          </a:p>
          <a:p>
            <a:pPr lvl="1"/>
            <a:r>
              <a:rPr lang="en-AU" dirty="0" smtClean="0"/>
              <a:t>Standard has been published </a:t>
            </a:r>
            <a:r>
              <a:rPr lang="en-AU" dirty="0"/>
              <a:t>as </a:t>
            </a:r>
            <a:r>
              <a:rPr lang="en-AU" dirty="0" smtClean="0"/>
              <a:t>ISO/IEC/IEEE 8802-1AE:2013</a:t>
            </a:r>
            <a:endParaRPr lang="en-AU" dirty="0">
              <a:solidFill>
                <a:srgbClr val="FF0000"/>
              </a:solidFill>
            </a:endParaRPr>
          </a:p>
          <a:p>
            <a:pPr marL="184150" lvl="2" indent="0">
              <a:buNone/>
            </a:pPr>
            <a:endParaRPr lang="en-AU" dirty="0"/>
          </a:p>
          <a:p>
            <a:endParaRPr lang="en-AU" dirty="0">
              <a:solidFill>
                <a:srgbClr val="0070C0"/>
              </a:solidFill>
            </a:endParaRPr>
          </a:p>
        </p:txBody>
      </p:sp>
    </p:spTree>
    <p:extLst>
      <p:ext uri="{BB962C8B-B14F-4D97-AF65-F5344CB8AC3E}">
        <p14:creationId xmlns:p14="http://schemas.microsoft.com/office/powerpoint/2010/main" val="88149502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802.1AB-2009 </a:t>
            </a:r>
            <a:r>
              <a:rPr lang="en-AU" dirty="0"/>
              <a:t>has been ratified as </a:t>
            </a:r>
            <a:r>
              <a:rPr lang="en-AU" dirty="0" smtClean="0"/>
              <a:t>ISO/IEC/IEEE 8802-1AB:2014 </a:t>
            </a:r>
            <a:r>
              <a:rPr lang="en-AU" dirty="0"/>
              <a:t>&amp; </a:t>
            </a:r>
            <a:r>
              <a:rPr lang="en-AU" dirty="0" smtClean="0"/>
              <a:t>comment </a:t>
            </a:r>
            <a:r>
              <a:rPr lang="en-AU" dirty="0"/>
              <a:t>resolutions  liaised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27</a:t>
            </a:fld>
            <a:endParaRPr lang="en-US"/>
          </a:p>
        </p:txBody>
      </p:sp>
      <p:sp>
        <p:nvSpPr>
          <p:cNvPr id="10" name="Content Placeholder 9"/>
          <p:cNvSpPr>
            <a:spLocks noGrp="1"/>
          </p:cNvSpPr>
          <p:nvPr>
            <p:ph idx="1"/>
          </p:nvPr>
        </p:nvSpPr>
        <p:spPr>
          <a:xfrm>
            <a:off x="685800" y="1828800"/>
            <a:ext cx="7772400" cy="4114800"/>
          </a:xfrm>
        </p:spPr>
        <p:txBody>
          <a:bodyPr/>
          <a:lstStyle/>
          <a:p>
            <a:r>
              <a:rPr lang="en-AU" dirty="0" smtClean="0"/>
              <a:t>60 day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a:t>Submission of IEEE 802.1AB-2009 </a:t>
            </a:r>
            <a:r>
              <a:rPr lang="en-AU" dirty="0" smtClean="0"/>
              <a:t>in </a:t>
            </a:r>
            <a:r>
              <a:rPr lang="en-AU" dirty="0"/>
              <a:t>N15588 in March 2013</a:t>
            </a:r>
            <a:endParaRPr lang="en-AU" dirty="0" smtClean="0"/>
          </a:p>
          <a:p>
            <a:pPr lvl="1"/>
            <a:r>
              <a:rPr lang="en-AU" dirty="0" smtClean="0"/>
              <a:t>Pre-ballot passed in May 2013</a:t>
            </a:r>
          </a:p>
          <a:p>
            <a:pPr lvl="2"/>
            <a:r>
              <a:rPr lang="en-AU" dirty="0" smtClean="0"/>
              <a:t>Voting results in N15626</a:t>
            </a:r>
          </a:p>
          <a:p>
            <a:pPr lvl="2"/>
            <a:r>
              <a:rPr lang="en-AU" dirty="0" smtClean="0"/>
              <a:t>Comments from China replied to in N15659</a:t>
            </a:r>
          </a:p>
          <a:p>
            <a:r>
              <a:rPr lang="en-AU" dirty="0" smtClean="0"/>
              <a:t>FDIS ballot: </a:t>
            </a:r>
            <a:r>
              <a:rPr lang="en-AU" dirty="0">
                <a:solidFill>
                  <a:srgbClr val="00B050"/>
                </a:solidFill>
              </a:rPr>
              <a:t>passed </a:t>
            </a:r>
            <a:r>
              <a:rPr lang="en-AU" dirty="0" smtClean="0">
                <a:solidFill>
                  <a:srgbClr val="00B050"/>
                </a:solidFill>
              </a:rPr>
              <a:t>&amp; </a:t>
            </a:r>
            <a:r>
              <a:rPr lang="en-AU" dirty="0">
                <a:solidFill>
                  <a:srgbClr val="00B050"/>
                </a:solidFill>
              </a:rPr>
              <a:t>comment</a:t>
            </a:r>
            <a:r>
              <a:rPr lang="en-AU" dirty="0"/>
              <a:t> </a:t>
            </a:r>
            <a:r>
              <a:rPr lang="en-AU" dirty="0">
                <a:solidFill>
                  <a:srgbClr val="00B050"/>
                </a:solidFill>
              </a:rPr>
              <a:t>resolutions </a:t>
            </a:r>
            <a:r>
              <a:rPr lang="en-AU" dirty="0" smtClean="0">
                <a:solidFill>
                  <a:srgbClr val="00B050"/>
                </a:solidFill>
              </a:rPr>
              <a:t>liaised</a:t>
            </a:r>
          </a:p>
          <a:p>
            <a:pPr lvl="1"/>
            <a:r>
              <a:rPr lang="en-AU" dirty="0"/>
              <a:t>FDIS passed </a:t>
            </a:r>
            <a:r>
              <a:rPr lang="en-AU" dirty="0" smtClean="0"/>
              <a:t>16/1/16 </a:t>
            </a:r>
            <a:r>
              <a:rPr lang="en-AU" dirty="0"/>
              <a:t>on </a:t>
            </a:r>
            <a:r>
              <a:rPr lang="en-AU" dirty="0" smtClean="0"/>
              <a:t>18 Dec 2013</a:t>
            </a:r>
            <a:endParaRPr lang="en-AU" dirty="0"/>
          </a:p>
          <a:p>
            <a:pPr lvl="2"/>
            <a:r>
              <a:rPr lang="en-AU" dirty="0"/>
              <a:t>Voting results in </a:t>
            </a:r>
            <a:r>
              <a:rPr lang="en-AU" dirty="0" smtClean="0"/>
              <a:t>N15829</a:t>
            </a:r>
            <a:endParaRPr lang="en-AU" dirty="0"/>
          </a:p>
          <a:p>
            <a:pPr lvl="2"/>
            <a:r>
              <a:rPr lang="en-AU" dirty="0"/>
              <a:t>China NB only negative vote, with comments from China NB &amp; Switzerland NB</a:t>
            </a:r>
          </a:p>
          <a:p>
            <a:pPr lvl="1"/>
            <a:r>
              <a:rPr lang="en-AU" dirty="0">
                <a:hlinkClick r:id="rId2"/>
              </a:rPr>
              <a:t>FDIS </a:t>
            </a:r>
            <a:r>
              <a:rPr lang="en-AU" dirty="0" smtClean="0">
                <a:hlinkClick r:id="rId2"/>
              </a:rPr>
              <a:t>comment responses </a:t>
            </a:r>
            <a:r>
              <a:rPr lang="en-AU" dirty="0" smtClean="0"/>
              <a:t>were approved by 802.1 WG in March 2014, and liaised to SC6 in May 2014 as N15944</a:t>
            </a:r>
          </a:p>
          <a:p>
            <a:pPr lvl="1"/>
            <a:r>
              <a:rPr lang="en-AU" dirty="0" smtClean="0"/>
              <a:t>The standard was</a:t>
            </a:r>
            <a:r>
              <a:rPr lang="en-AU" dirty="0" smtClean="0">
                <a:solidFill>
                  <a:srgbClr val="FF0000"/>
                </a:solidFill>
              </a:rPr>
              <a:t> </a:t>
            </a:r>
            <a:r>
              <a:rPr lang="en-AU" dirty="0" smtClean="0"/>
              <a:t>published </a:t>
            </a:r>
            <a:r>
              <a:rPr lang="en-AU" dirty="0"/>
              <a:t>as </a:t>
            </a:r>
            <a:r>
              <a:rPr lang="en-AU" dirty="0" smtClean="0"/>
              <a:t>ISO/IEC/IEEE 8802-1AB:2014 on 15 March 2014</a:t>
            </a:r>
            <a:endParaRPr lang="en-AU" dirty="0">
              <a:solidFill>
                <a:srgbClr val="FF0000"/>
              </a:solidFill>
            </a:endParaRPr>
          </a:p>
          <a:p>
            <a:pPr marL="184150" lvl="2" indent="0">
              <a:buNone/>
            </a:pPr>
            <a:endParaRPr lang="en-AU" dirty="0"/>
          </a:p>
          <a:p>
            <a:endParaRPr lang="en-AU" dirty="0">
              <a:solidFill>
                <a:schemeClr val="accent6"/>
              </a:solidFill>
            </a:endParaRPr>
          </a:p>
          <a:p>
            <a:endParaRPr lang="en-AU" dirty="0">
              <a:solidFill>
                <a:srgbClr val="FF0000"/>
              </a:solidFill>
            </a:endParaRPr>
          </a:p>
        </p:txBody>
      </p:sp>
    </p:spTree>
    <p:extLst>
      <p:ext uri="{BB962C8B-B14F-4D97-AF65-F5344CB8AC3E}">
        <p14:creationId xmlns:p14="http://schemas.microsoft.com/office/powerpoint/2010/main" val="39690724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77200" cy="1066800"/>
          </a:xfrm>
        </p:spPr>
        <p:txBody>
          <a:bodyPr/>
          <a:lstStyle/>
          <a:p>
            <a:r>
              <a:rPr lang="en-AU" dirty="0"/>
              <a:t>IEEE </a:t>
            </a:r>
            <a:r>
              <a:rPr lang="en-AU" dirty="0" smtClean="0"/>
              <a:t>802.1AR-2009 </a:t>
            </a:r>
            <a:r>
              <a:rPr lang="en-AU" dirty="0"/>
              <a:t>has been ratified as </a:t>
            </a:r>
            <a:r>
              <a:rPr lang="en-AU" dirty="0" smtClean="0"/>
              <a:t>ISO/IEC/IEEE 8802-1AR:2014 </a:t>
            </a:r>
            <a:r>
              <a:rPr lang="en-AU" dirty="0"/>
              <a:t>&amp; </a:t>
            </a:r>
            <a:r>
              <a:rPr lang="en-AU" dirty="0" smtClean="0"/>
              <a:t>comment resolutions </a:t>
            </a:r>
            <a:r>
              <a:rPr lang="en-AU" dirty="0"/>
              <a:t>liaised</a:t>
            </a:r>
            <a:endParaRPr lang="en-AU" dirty="0">
              <a:solidFill>
                <a:schemeClr val="accent6"/>
              </a:solidFill>
            </a:endParaRPr>
          </a:p>
        </p:txBody>
      </p:sp>
      <p:sp>
        <p:nvSpPr>
          <p:cNvPr id="5" name="Footer Placeholder 4"/>
          <p:cNvSpPr>
            <a:spLocks noGrp="1"/>
          </p:cNvSpPr>
          <p:nvPr>
            <p:ph type="ftr" sz="quarter" idx="10"/>
          </p:nvPr>
        </p:nvSpPr>
        <p:spPr>
          <a:xfrm>
            <a:off x="8053388" y="6523038"/>
            <a:ext cx="490537" cy="182562"/>
          </a:xfrm>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a:xfrm>
            <a:off x="4327525" y="6523038"/>
            <a:ext cx="565150" cy="182562"/>
          </a:xfrm>
        </p:spPr>
        <p:txBody>
          <a:bodyPr/>
          <a:lstStyle/>
          <a:p>
            <a:pPr>
              <a:defRPr/>
            </a:pPr>
            <a:r>
              <a:rPr lang="en-US" smtClean="0"/>
              <a:t>Slide </a:t>
            </a:r>
            <a:fld id="{FCE5288C-F87B-4810-A6B2-740CE13BD34D}" type="slidenum">
              <a:rPr lang="en-US" smtClean="0"/>
              <a:pPr>
                <a:defRPr/>
              </a:pPr>
              <a:t>28</a:t>
            </a:fld>
            <a:endParaRPr lang="en-US"/>
          </a:p>
        </p:txBody>
      </p:sp>
      <p:sp>
        <p:nvSpPr>
          <p:cNvPr id="10" name="Content Placeholder 9"/>
          <p:cNvSpPr>
            <a:spLocks noGrp="1"/>
          </p:cNvSpPr>
          <p:nvPr>
            <p:ph idx="1"/>
          </p:nvPr>
        </p:nvSpPr>
        <p:spPr>
          <a:xfrm>
            <a:off x="685800" y="1828800"/>
            <a:ext cx="7772400" cy="4114800"/>
          </a:xfrm>
        </p:spPr>
        <p:txBody>
          <a:bodyPr/>
          <a:lstStyle/>
          <a:p>
            <a:r>
              <a:rPr lang="en-AU" dirty="0" smtClean="0"/>
              <a:t>60 day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802.1AR-2009 </a:t>
            </a:r>
            <a:r>
              <a:rPr lang="en-AU" dirty="0"/>
              <a:t>in N15589 in March 2013</a:t>
            </a:r>
            <a:endParaRPr lang="en-AU" dirty="0" smtClean="0"/>
          </a:p>
          <a:p>
            <a:pPr lvl="1"/>
            <a:r>
              <a:rPr lang="en-AU" dirty="0"/>
              <a:t>Pre-ballot passed in </a:t>
            </a:r>
            <a:r>
              <a:rPr lang="en-AU" dirty="0" smtClean="0"/>
              <a:t>May 2013</a:t>
            </a:r>
            <a:endParaRPr lang="en-AU" dirty="0"/>
          </a:p>
          <a:p>
            <a:pPr lvl="2"/>
            <a:r>
              <a:rPr lang="en-AU" dirty="0" smtClean="0"/>
              <a:t>Voting results in N15627</a:t>
            </a:r>
          </a:p>
          <a:p>
            <a:pPr lvl="2"/>
            <a:r>
              <a:rPr lang="en-AU" dirty="0" smtClean="0"/>
              <a:t>Comments from China replied to in </a:t>
            </a:r>
            <a:r>
              <a:rPr lang="en-AU" dirty="0"/>
              <a:t>N15659 </a:t>
            </a:r>
            <a:endParaRPr lang="en-AU" dirty="0" smtClean="0"/>
          </a:p>
          <a:p>
            <a:r>
              <a:rPr lang="en-AU" dirty="0" smtClean="0"/>
              <a:t>FDIS ballot: </a:t>
            </a:r>
            <a:r>
              <a:rPr lang="en-AU" dirty="0">
                <a:solidFill>
                  <a:srgbClr val="00B050"/>
                </a:solidFill>
              </a:rPr>
              <a:t>passed &amp; comment</a:t>
            </a:r>
            <a:r>
              <a:rPr lang="en-AU" dirty="0"/>
              <a:t> </a:t>
            </a:r>
            <a:r>
              <a:rPr lang="en-AU" dirty="0">
                <a:solidFill>
                  <a:srgbClr val="00B050"/>
                </a:solidFill>
              </a:rPr>
              <a:t>resolutions </a:t>
            </a:r>
            <a:r>
              <a:rPr lang="en-AU" dirty="0" smtClean="0">
                <a:solidFill>
                  <a:srgbClr val="00B050"/>
                </a:solidFill>
              </a:rPr>
              <a:t>liaised</a:t>
            </a:r>
          </a:p>
          <a:p>
            <a:pPr lvl="1"/>
            <a:r>
              <a:rPr lang="en-AU" dirty="0" smtClean="0"/>
              <a:t>FDIS passed 17/2/16 on 18 Dec 2013</a:t>
            </a:r>
          </a:p>
          <a:p>
            <a:pPr lvl="2"/>
            <a:r>
              <a:rPr lang="en-AU" dirty="0" smtClean="0"/>
              <a:t>Voting </a:t>
            </a:r>
            <a:r>
              <a:rPr lang="en-AU" dirty="0"/>
              <a:t>results in </a:t>
            </a:r>
            <a:r>
              <a:rPr lang="en-AU" dirty="0" smtClean="0"/>
              <a:t>N15830</a:t>
            </a:r>
            <a:endParaRPr lang="en-AU" dirty="0"/>
          </a:p>
          <a:p>
            <a:pPr lvl="2"/>
            <a:r>
              <a:rPr lang="en-AU" dirty="0"/>
              <a:t>China NB </a:t>
            </a:r>
            <a:r>
              <a:rPr lang="en-AU" dirty="0" smtClean="0"/>
              <a:t>&amp; Switzerland NB voted “no” and commented</a:t>
            </a:r>
            <a:endParaRPr lang="en-AU" dirty="0"/>
          </a:p>
          <a:p>
            <a:pPr lvl="1"/>
            <a:r>
              <a:rPr lang="en-AU" dirty="0">
                <a:hlinkClick r:id="rId2"/>
              </a:rPr>
              <a:t>FDIS comment responses </a:t>
            </a:r>
            <a:r>
              <a:rPr lang="en-AU" dirty="0"/>
              <a:t>were approved by 802.1 </a:t>
            </a:r>
            <a:r>
              <a:rPr lang="en-AU" dirty="0" smtClean="0"/>
              <a:t>WG </a:t>
            </a:r>
            <a:r>
              <a:rPr lang="en-AU" dirty="0"/>
              <a:t>in March 2014</a:t>
            </a:r>
            <a:r>
              <a:rPr lang="en-AU" dirty="0" smtClean="0"/>
              <a:t>, </a:t>
            </a:r>
            <a:r>
              <a:rPr lang="en-AU" dirty="0"/>
              <a:t>and liaised to SC6 in May </a:t>
            </a:r>
            <a:r>
              <a:rPr lang="en-AU" dirty="0" smtClean="0"/>
              <a:t>2014 as N15947</a:t>
            </a:r>
            <a:endParaRPr lang="en-AU" dirty="0"/>
          </a:p>
          <a:p>
            <a:pPr lvl="1"/>
            <a:r>
              <a:rPr lang="en-AU" dirty="0" smtClean="0"/>
              <a:t>Standard was published </a:t>
            </a:r>
            <a:r>
              <a:rPr lang="en-AU" dirty="0"/>
              <a:t>as </a:t>
            </a:r>
            <a:r>
              <a:rPr lang="en-AU" dirty="0" smtClean="0"/>
              <a:t>ISO/IEC/IEEE </a:t>
            </a:r>
            <a:r>
              <a:rPr lang="en-AU" dirty="0"/>
              <a:t>8802-1AR:2014 on 15 </a:t>
            </a:r>
            <a:r>
              <a:rPr lang="en-AU" dirty="0" smtClean="0"/>
              <a:t>March 2014</a:t>
            </a:r>
            <a:endParaRPr lang="en-AU" dirty="0">
              <a:solidFill>
                <a:srgbClr val="FF0000"/>
              </a:solidFill>
            </a:endParaRPr>
          </a:p>
          <a:p>
            <a:pPr marL="184150" lvl="2"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282458530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802.1AS-2011 </a:t>
            </a:r>
            <a:r>
              <a:rPr lang="en-AU" dirty="0"/>
              <a:t>has been ratified as ISO/IEC </a:t>
            </a:r>
            <a:r>
              <a:rPr lang="en-AU" dirty="0" smtClean="0"/>
              <a:t>8802-1AS:2014 </a:t>
            </a:r>
            <a:r>
              <a:rPr lang="en-AU" dirty="0"/>
              <a:t>&amp; </a:t>
            </a:r>
            <a:r>
              <a:rPr lang="en-AU" dirty="0" smtClean="0"/>
              <a:t>comment </a:t>
            </a:r>
            <a:r>
              <a:rPr lang="en-AU" dirty="0"/>
              <a:t>resolutions  liaised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29</a:t>
            </a:fld>
            <a:endParaRPr lang="en-US"/>
          </a:p>
        </p:txBody>
      </p:sp>
      <p:sp>
        <p:nvSpPr>
          <p:cNvPr id="10" name="Content Placeholder 9"/>
          <p:cNvSpPr>
            <a:spLocks noGrp="1"/>
          </p:cNvSpPr>
          <p:nvPr>
            <p:ph idx="1"/>
          </p:nvPr>
        </p:nvSpPr>
        <p:spPr>
          <a:xfrm>
            <a:off x="685800" y="1828800"/>
            <a:ext cx="7772400" cy="4114800"/>
          </a:xfrm>
        </p:spPr>
        <p:txBody>
          <a:bodyPr/>
          <a:lstStyle/>
          <a:p>
            <a:r>
              <a:rPr lang="en-AU" dirty="0" smtClean="0"/>
              <a:t>60 day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smtClean="0"/>
              <a:t>Submission </a:t>
            </a:r>
            <a:r>
              <a:rPr lang="en-AU" dirty="0"/>
              <a:t>of IEEE </a:t>
            </a:r>
            <a:r>
              <a:rPr lang="en-AU" dirty="0" smtClean="0"/>
              <a:t>802.1AS-2011 </a:t>
            </a:r>
            <a:r>
              <a:rPr lang="en-AU" dirty="0"/>
              <a:t>in </a:t>
            </a:r>
            <a:r>
              <a:rPr lang="en-AU" dirty="0" smtClean="0"/>
              <a:t>N15590 in March 2013</a:t>
            </a:r>
          </a:p>
          <a:p>
            <a:pPr lvl="1"/>
            <a:r>
              <a:rPr lang="en-AU" dirty="0"/>
              <a:t>Pre-ballot passed in May 2013</a:t>
            </a:r>
          </a:p>
          <a:p>
            <a:pPr lvl="2"/>
            <a:r>
              <a:rPr lang="en-AU" dirty="0"/>
              <a:t>Voting results in </a:t>
            </a:r>
            <a:r>
              <a:rPr lang="en-AU" dirty="0" smtClean="0"/>
              <a:t>N15628</a:t>
            </a:r>
            <a:endParaRPr lang="en-AU" dirty="0"/>
          </a:p>
          <a:p>
            <a:pPr lvl="2"/>
            <a:r>
              <a:rPr lang="en-AU" dirty="0"/>
              <a:t>Comments from China replied to in N15659 </a:t>
            </a:r>
            <a:endParaRPr lang="en-AU" dirty="0" smtClean="0"/>
          </a:p>
          <a:p>
            <a:r>
              <a:rPr lang="en-AU" dirty="0" smtClean="0"/>
              <a:t>FDIS ballot: </a:t>
            </a:r>
            <a:r>
              <a:rPr lang="en-AU" dirty="0" smtClean="0">
                <a:solidFill>
                  <a:srgbClr val="00B050"/>
                </a:solidFill>
              </a:rPr>
              <a:t>passed </a:t>
            </a:r>
            <a:r>
              <a:rPr lang="en-AU" dirty="0">
                <a:solidFill>
                  <a:srgbClr val="00B050"/>
                </a:solidFill>
              </a:rPr>
              <a:t>&amp; comment</a:t>
            </a:r>
            <a:r>
              <a:rPr lang="en-AU" dirty="0"/>
              <a:t> </a:t>
            </a:r>
            <a:r>
              <a:rPr lang="en-AU" dirty="0">
                <a:solidFill>
                  <a:srgbClr val="00B050"/>
                </a:solidFill>
              </a:rPr>
              <a:t>resolutions </a:t>
            </a:r>
            <a:r>
              <a:rPr lang="en-AU" dirty="0" smtClean="0">
                <a:solidFill>
                  <a:srgbClr val="00B050"/>
                </a:solidFill>
              </a:rPr>
              <a:t>liaised</a:t>
            </a:r>
            <a:endParaRPr lang="en-AU" dirty="0">
              <a:solidFill>
                <a:srgbClr val="00B050"/>
              </a:solidFill>
            </a:endParaRPr>
          </a:p>
          <a:p>
            <a:pPr lvl="1"/>
            <a:r>
              <a:rPr lang="en-AU" dirty="0"/>
              <a:t>FDIS passed </a:t>
            </a:r>
            <a:r>
              <a:rPr lang="en-AU" dirty="0" smtClean="0"/>
              <a:t>18/1/16 </a:t>
            </a:r>
            <a:r>
              <a:rPr lang="en-AU" dirty="0"/>
              <a:t>on 18 </a:t>
            </a:r>
            <a:r>
              <a:rPr lang="en-AU" dirty="0" smtClean="0"/>
              <a:t>Dec </a:t>
            </a:r>
            <a:r>
              <a:rPr lang="en-AU" dirty="0"/>
              <a:t>2013</a:t>
            </a:r>
          </a:p>
          <a:p>
            <a:pPr lvl="2"/>
            <a:r>
              <a:rPr lang="en-AU" dirty="0"/>
              <a:t>Voting results in </a:t>
            </a:r>
            <a:r>
              <a:rPr lang="en-AU" dirty="0" smtClean="0"/>
              <a:t>N15831</a:t>
            </a:r>
            <a:endParaRPr lang="en-AU" dirty="0"/>
          </a:p>
          <a:p>
            <a:pPr lvl="2"/>
            <a:r>
              <a:rPr lang="en-AU" dirty="0"/>
              <a:t>China NB </a:t>
            </a:r>
            <a:r>
              <a:rPr lang="en-AU" dirty="0" smtClean="0"/>
              <a:t>voted </a:t>
            </a:r>
            <a:r>
              <a:rPr lang="en-AU" dirty="0"/>
              <a:t>“no” and </a:t>
            </a:r>
            <a:r>
              <a:rPr lang="en-AU" dirty="0" smtClean="0"/>
              <a:t>China NB &amp; Switzerland NB commented</a:t>
            </a:r>
            <a:endParaRPr lang="en-AU" dirty="0"/>
          </a:p>
          <a:p>
            <a:pPr lvl="1"/>
            <a:r>
              <a:rPr lang="en-AU" dirty="0">
                <a:hlinkClick r:id="rId2"/>
              </a:rPr>
              <a:t>FDIS comment responses </a:t>
            </a:r>
            <a:r>
              <a:rPr lang="en-AU" dirty="0"/>
              <a:t>were approved by 802.1 </a:t>
            </a:r>
            <a:r>
              <a:rPr lang="en-AU" dirty="0" smtClean="0"/>
              <a:t>WG </a:t>
            </a:r>
            <a:r>
              <a:rPr lang="en-AU" dirty="0"/>
              <a:t>in March 2014</a:t>
            </a:r>
            <a:r>
              <a:rPr lang="en-AU" dirty="0" smtClean="0"/>
              <a:t>, </a:t>
            </a:r>
            <a:r>
              <a:rPr lang="en-AU" dirty="0"/>
              <a:t>and liaised to SC6 in May </a:t>
            </a:r>
            <a:r>
              <a:rPr lang="en-AU" dirty="0" smtClean="0"/>
              <a:t>2014 as N15948</a:t>
            </a:r>
            <a:endParaRPr lang="en-AU" dirty="0"/>
          </a:p>
          <a:p>
            <a:pPr lvl="1"/>
            <a:r>
              <a:rPr lang="en-AU" dirty="0" smtClean="0"/>
              <a:t>Standard was published </a:t>
            </a:r>
            <a:r>
              <a:rPr lang="en-AU" dirty="0"/>
              <a:t>as </a:t>
            </a:r>
            <a:r>
              <a:rPr lang="en-AU" dirty="0" smtClean="0"/>
              <a:t>ISO/IEC/IEEE </a:t>
            </a:r>
            <a:r>
              <a:rPr lang="en-AU" dirty="0"/>
              <a:t>8802-1AS:2014 on 15 </a:t>
            </a:r>
            <a:r>
              <a:rPr lang="en-AU" dirty="0" smtClean="0"/>
              <a:t>March 2014</a:t>
            </a:r>
            <a:endParaRPr lang="en-AU" dirty="0">
              <a:solidFill>
                <a:srgbClr val="FF0000"/>
              </a:solidFill>
            </a:endParaRPr>
          </a:p>
          <a:p>
            <a:endParaRPr lang="en-AU" dirty="0">
              <a:solidFill>
                <a:schemeClr val="accent6"/>
              </a:solidFill>
            </a:endParaRPr>
          </a:p>
        </p:txBody>
      </p:sp>
    </p:spTree>
    <p:extLst>
      <p:ext uri="{BB962C8B-B14F-4D97-AF65-F5344CB8AC3E}">
        <p14:creationId xmlns:p14="http://schemas.microsoft.com/office/powerpoint/2010/main" val="26208652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SC will review the official IEEE-SA patent material for pre-PAR groups</a:t>
            </a:r>
            <a:endParaRPr lang="en-AU" dirty="0"/>
          </a:p>
        </p:txBody>
      </p:sp>
      <p:sp>
        <p:nvSpPr>
          <p:cNvPr id="3" name="Content Placeholder 2"/>
          <p:cNvSpPr>
            <a:spLocks noGrp="1"/>
          </p:cNvSpPr>
          <p:nvPr>
            <p:ph idx="1"/>
          </p:nvPr>
        </p:nvSpPr>
        <p:spPr/>
        <p:txBody>
          <a:bodyPr/>
          <a:lstStyle/>
          <a:p>
            <a:pPr lvl="1"/>
            <a:r>
              <a:rPr lang="en-US" altLang="en-US" dirty="0" smtClean="0"/>
              <a:t>All IEEE-SA standards meetings shall be conducted in compliance with all applicable laws, including antitrust and competition laws.</a:t>
            </a:r>
          </a:p>
          <a:p>
            <a:pPr lvl="1"/>
            <a:r>
              <a:rPr lang="en-US" altLang="en-US" dirty="0" smtClean="0"/>
              <a:t>Don’t discuss the interpretation, validity, or essentiality of patents/patent claims. </a:t>
            </a:r>
          </a:p>
          <a:p>
            <a:pPr lvl="1"/>
            <a:r>
              <a:rPr lang="en-US" altLang="en-US" dirty="0" smtClean="0"/>
              <a:t>Don’t discuss specific license rates, terms, or conditions.</a:t>
            </a:r>
          </a:p>
          <a:p>
            <a:pPr lvl="2"/>
            <a:r>
              <a:rPr lang="en-US" altLang="en-US" dirty="0" smtClean="0"/>
              <a:t>Relative costs, including licensing costs of essential patent claims, of different technical approaches may be discussed in standards development meetings. </a:t>
            </a:r>
          </a:p>
          <a:p>
            <a:pPr lvl="3"/>
            <a:r>
              <a:rPr lang="en-GB" altLang="en-US" dirty="0" smtClean="0"/>
              <a:t>Technical considerations remain primary focus</a:t>
            </a:r>
            <a:endParaRPr lang="en-US" altLang="en-US" dirty="0" smtClean="0"/>
          </a:p>
          <a:p>
            <a:pPr lvl="1"/>
            <a:r>
              <a:rPr lang="en-US" altLang="en-US" dirty="0" smtClean="0"/>
              <a:t>Don’t discuss or engage in the fixing of product prices, allocation of customers, or division of sales markets.</a:t>
            </a:r>
          </a:p>
          <a:p>
            <a:pPr lvl="1"/>
            <a:r>
              <a:rPr lang="en-US" altLang="en-US" dirty="0" smtClean="0"/>
              <a:t>Don’t discuss the status or substance of ongoing or threatened litigation.</a:t>
            </a:r>
          </a:p>
          <a:p>
            <a:pPr lvl="1"/>
            <a:r>
              <a:rPr lang="en-US" altLang="en-US" dirty="0" smtClean="0"/>
              <a:t>Don’t be silent if inappropriate topics are discussed… do formally object.</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3</a:t>
            </a:fld>
            <a:endParaRPr lang="en-US"/>
          </a:p>
        </p:txBody>
      </p:sp>
    </p:spTree>
    <p:extLst>
      <p:ext uri="{BB962C8B-B14F-4D97-AF65-F5344CB8AC3E}">
        <p14:creationId xmlns:p14="http://schemas.microsoft.com/office/powerpoint/2010/main" val="53641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802.3-2012 </a:t>
            </a:r>
            <a:r>
              <a:rPr lang="en-AU" dirty="0"/>
              <a:t>has been ratified as </a:t>
            </a:r>
            <a:r>
              <a:rPr lang="en-AU" dirty="0" smtClean="0"/>
              <a:t>ISO/IEC/IEEE 8802-3:2014 </a:t>
            </a:r>
            <a:r>
              <a:rPr lang="en-AU" dirty="0"/>
              <a:t>&amp; </a:t>
            </a:r>
            <a:r>
              <a:rPr lang="en-AU" dirty="0" smtClean="0"/>
              <a:t>comment </a:t>
            </a:r>
            <a:r>
              <a:rPr lang="en-AU" dirty="0"/>
              <a:t>resolutions </a:t>
            </a:r>
            <a:r>
              <a:rPr lang="en-AU" dirty="0" smtClean="0"/>
              <a:t>liaised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30</a:t>
            </a:fld>
            <a:endParaRPr lang="en-US"/>
          </a:p>
        </p:txBody>
      </p:sp>
      <p:sp>
        <p:nvSpPr>
          <p:cNvPr id="10" name="Content Placeholder 9"/>
          <p:cNvSpPr>
            <a:spLocks noGrp="1"/>
          </p:cNvSpPr>
          <p:nvPr>
            <p:ph idx="1"/>
          </p:nvPr>
        </p:nvSpPr>
        <p:spPr/>
        <p:txBody>
          <a:bodyPr/>
          <a:lstStyle/>
          <a:p>
            <a:r>
              <a:rPr lang="en-AU" dirty="0" smtClean="0"/>
              <a:t>60 day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smtClean="0"/>
              <a:t>Pre-ballot </a:t>
            </a:r>
            <a:r>
              <a:rPr lang="en-AU" dirty="0"/>
              <a:t>on N15595 passed in </a:t>
            </a:r>
            <a:r>
              <a:rPr lang="en-AU" dirty="0" smtClean="0"/>
              <a:t>May 2013</a:t>
            </a:r>
            <a:endParaRPr lang="en-AU" dirty="0"/>
          </a:p>
          <a:p>
            <a:pPr lvl="2"/>
            <a:r>
              <a:rPr lang="en-AU" dirty="0" smtClean="0"/>
              <a:t>Voting results in N15632</a:t>
            </a:r>
          </a:p>
          <a:p>
            <a:pPr lvl="2"/>
            <a:r>
              <a:rPr lang="en-AU" dirty="0" smtClean="0"/>
              <a:t>Comments from China were responded to by the </a:t>
            </a:r>
            <a:r>
              <a:rPr lang="en-US" dirty="0" smtClean="0"/>
              <a:t>802.3 Maintenance TF in Geneva in N15724</a:t>
            </a:r>
          </a:p>
          <a:p>
            <a:r>
              <a:rPr lang="en-AU" dirty="0" smtClean="0"/>
              <a:t>FDIS ballot: </a:t>
            </a:r>
            <a:r>
              <a:rPr lang="en-AU" dirty="0">
                <a:solidFill>
                  <a:srgbClr val="00B050"/>
                </a:solidFill>
              </a:rPr>
              <a:t>passed &amp; </a:t>
            </a:r>
            <a:r>
              <a:rPr lang="en-AU" dirty="0" smtClean="0">
                <a:solidFill>
                  <a:srgbClr val="00B050"/>
                </a:solidFill>
              </a:rPr>
              <a:t>no comment resolutions required</a:t>
            </a:r>
            <a:endParaRPr lang="en-AU" dirty="0">
              <a:solidFill>
                <a:srgbClr val="00B050"/>
              </a:solidFill>
            </a:endParaRPr>
          </a:p>
          <a:p>
            <a:pPr lvl="1"/>
            <a:r>
              <a:rPr lang="en-AU" dirty="0"/>
              <a:t>FDIS passed </a:t>
            </a:r>
            <a:r>
              <a:rPr lang="en-AU" dirty="0" smtClean="0"/>
              <a:t>16/0/20 </a:t>
            </a:r>
            <a:r>
              <a:rPr lang="en-AU" dirty="0"/>
              <a:t>on </a:t>
            </a:r>
            <a:r>
              <a:rPr lang="en-AU" dirty="0" smtClean="0"/>
              <a:t>16 Feb 2014</a:t>
            </a:r>
            <a:endParaRPr lang="en-AU" dirty="0"/>
          </a:p>
          <a:p>
            <a:pPr lvl="2"/>
            <a:r>
              <a:rPr lang="en-AU" dirty="0"/>
              <a:t>Voting results in </a:t>
            </a:r>
            <a:r>
              <a:rPr lang="en-AU" dirty="0" smtClean="0"/>
              <a:t>N15893</a:t>
            </a:r>
            <a:endParaRPr lang="en-AU" dirty="0"/>
          </a:p>
          <a:p>
            <a:pPr lvl="1"/>
            <a:r>
              <a:rPr lang="en-AU" dirty="0" smtClean="0"/>
              <a:t>No FDIS </a:t>
            </a:r>
            <a:r>
              <a:rPr lang="en-AU" dirty="0"/>
              <a:t>comments </a:t>
            </a:r>
            <a:r>
              <a:rPr lang="en-AU" dirty="0" smtClean="0"/>
              <a:t>need to be resolved </a:t>
            </a:r>
            <a:r>
              <a:rPr lang="en-AU" dirty="0" smtClean="0">
                <a:sym typeface="Wingdings" panose="05000000000000000000" pitchFamily="2" charset="2"/>
              </a:rPr>
              <a:t></a:t>
            </a:r>
            <a:endParaRPr lang="en-AU" dirty="0"/>
          </a:p>
          <a:p>
            <a:pPr lvl="1"/>
            <a:r>
              <a:rPr lang="en-AU" dirty="0"/>
              <a:t>Standard </a:t>
            </a:r>
            <a:r>
              <a:rPr lang="en-AU" dirty="0" smtClean="0"/>
              <a:t>was published </a:t>
            </a:r>
            <a:r>
              <a:rPr lang="en-AU" dirty="0"/>
              <a:t>as </a:t>
            </a:r>
            <a:r>
              <a:rPr lang="en-AU" dirty="0" smtClean="0"/>
              <a:t>ISO/IEC/IEEE 8802-3:2014</a:t>
            </a:r>
            <a:endParaRPr lang="en-AU" dirty="0" smtClean="0">
              <a:solidFill>
                <a:srgbClr val="FF0000"/>
              </a:solidFill>
            </a:endParaRPr>
          </a:p>
        </p:txBody>
      </p:sp>
    </p:spTree>
    <p:extLst>
      <p:ext uri="{BB962C8B-B14F-4D97-AF65-F5344CB8AC3E}">
        <p14:creationId xmlns:p14="http://schemas.microsoft.com/office/powerpoint/2010/main" val="241211402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802.11ae-2012 </a:t>
            </a:r>
            <a:r>
              <a:rPr lang="en-AU" dirty="0"/>
              <a:t>has been ratified as ISO/IEC 8802-11:2012/</a:t>
            </a:r>
            <a:r>
              <a:rPr lang="en-AU" dirty="0" err="1"/>
              <a:t>Amd</a:t>
            </a:r>
            <a:r>
              <a:rPr lang="en-AU" dirty="0"/>
              <a:t> 1:2014</a:t>
            </a:r>
            <a:r>
              <a:rPr lang="en-AU" dirty="0" smtClean="0"/>
              <a:t> </a:t>
            </a:r>
            <a:r>
              <a:rPr lang="en-AU" dirty="0"/>
              <a:t>&amp; comment resolutions </a:t>
            </a:r>
            <a:r>
              <a:rPr lang="en-AU" dirty="0" smtClean="0"/>
              <a:t>liaised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31</a:t>
            </a:fld>
            <a:endParaRPr lang="en-US"/>
          </a:p>
        </p:txBody>
      </p:sp>
      <p:sp>
        <p:nvSpPr>
          <p:cNvPr id="10" name="Content Placeholder 9"/>
          <p:cNvSpPr>
            <a:spLocks noGrp="1"/>
          </p:cNvSpPr>
          <p:nvPr>
            <p:ph idx="1"/>
          </p:nvPr>
        </p:nvSpPr>
        <p:spPr/>
        <p:txBody>
          <a:bodyPr/>
          <a:lstStyle/>
          <a:p>
            <a:r>
              <a:rPr lang="en-AU" dirty="0" smtClean="0"/>
              <a:t>60 day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Pre-ballot </a:t>
            </a:r>
            <a:r>
              <a:rPr lang="en-AU" dirty="0"/>
              <a:t>on </a:t>
            </a:r>
            <a:r>
              <a:rPr lang="en-AU" dirty="0" smtClean="0"/>
              <a:t>N15552 passed </a:t>
            </a:r>
            <a:r>
              <a:rPr lang="en-AU" dirty="0"/>
              <a:t>in </a:t>
            </a:r>
            <a:r>
              <a:rPr lang="en-AU" dirty="0" smtClean="0"/>
              <a:t>Feb 2013</a:t>
            </a:r>
            <a:endParaRPr lang="en-AU" dirty="0"/>
          </a:p>
          <a:p>
            <a:pPr lvl="2"/>
            <a:r>
              <a:rPr lang="en-AU" dirty="0" smtClean="0"/>
              <a:t>Voting results in N15599</a:t>
            </a:r>
          </a:p>
          <a:p>
            <a:pPr lvl="2"/>
            <a:r>
              <a:rPr lang="en-AU" dirty="0"/>
              <a:t>Comments from China replied </a:t>
            </a:r>
            <a:r>
              <a:rPr lang="en-AU" dirty="0" smtClean="0"/>
              <a:t>to by IEEE 802 </a:t>
            </a:r>
            <a:r>
              <a:rPr lang="en-AU" dirty="0"/>
              <a:t>in </a:t>
            </a:r>
            <a:r>
              <a:rPr lang="en-AU" dirty="0" smtClean="0"/>
              <a:t>N15647</a:t>
            </a:r>
          </a:p>
          <a:p>
            <a:pPr lvl="2"/>
            <a:r>
              <a:rPr lang="en-AU" dirty="0" smtClean="0"/>
              <a:t>Comments </a:t>
            </a:r>
            <a:r>
              <a:rPr lang="en-AU" dirty="0"/>
              <a:t>from Japan in </a:t>
            </a:r>
            <a:r>
              <a:rPr lang="en-AU" dirty="0" smtClean="0"/>
              <a:t>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14/1/20 </a:t>
            </a:r>
            <a:r>
              <a:rPr lang="en-AU" dirty="0"/>
              <a:t>on </a:t>
            </a:r>
            <a:r>
              <a:rPr lang="en-AU" dirty="0" smtClean="0"/>
              <a:t>28 Jan  2014</a:t>
            </a:r>
            <a:endParaRPr lang="en-AU" dirty="0"/>
          </a:p>
          <a:p>
            <a:pPr lvl="2"/>
            <a:r>
              <a:rPr lang="en-AU" dirty="0"/>
              <a:t>Voting results in </a:t>
            </a:r>
            <a:r>
              <a:rPr lang="en-AU" dirty="0" smtClean="0"/>
              <a:t>N15883</a:t>
            </a:r>
            <a:endParaRPr lang="en-AU" dirty="0"/>
          </a:p>
          <a:p>
            <a:pPr lvl="2"/>
            <a:r>
              <a:rPr lang="en-AU" dirty="0"/>
              <a:t>China NB voted “no” and </a:t>
            </a:r>
            <a:r>
              <a:rPr lang="en-AU" dirty="0" smtClean="0"/>
              <a:t>commented they will not recognise result</a:t>
            </a:r>
            <a:endParaRPr lang="en-AU" dirty="0"/>
          </a:p>
          <a:p>
            <a:pPr lvl="1"/>
            <a:r>
              <a:rPr lang="en-AU" dirty="0"/>
              <a:t>FDIS </a:t>
            </a:r>
            <a:r>
              <a:rPr lang="en-AU" dirty="0" smtClean="0"/>
              <a:t>comment responses were approved by 802  in July 2014</a:t>
            </a:r>
          </a:p>
          <a:p>
            <a:pPr lvl="2"/>
            <a:r>
              <a:rPr lang="en-AU" dirty="0"/>
              <a:t>See </a:t>
            </a:r>
            <a:r>
              <a:rPr lang="en-AU" dirty="0" smtClean="0">
                <a:hlinkClick r:id="rId2"/>
              </a:rPr>
              <a:t>11-14-0552-00</a:t>
            </a:r>
            <a:endParaRPr lang="en-AU" dirty="0"/>
          </a:p>
          <a:p>
            <a:pPr lvl="1"/>
            <a:r>
              <a:rPr lang="en-AU" dirty="0" smtClean="0"/>
              <a:t>Standard was published as 8802-11:2012/</a:t>
            </a:r>
            <a:r>
              <a:rPr lang="en-AU" dirty="0" err="1" smtClean="0"/>
              <a:t>Amd</a:t>
            </a:r>
            <a:r>
              <a:rPr lang="en-AU" dirty="0" smtClean="0"/>
              <a:t> 1:2014</a:t>
            </a:r>
          </a:p>
          <a:p>
            <a:pPr lvl="1"/>
            <a:endParaRPr lang="en-AU" dirty="0">
              <a:solidFill>
                <a:schemeClr val="accent6"/>
              </a:solidFill>
            </a:endParaRPr>
          </a:p>
        </p:txBody>
      </p:sp>
    </p:spTree>
    <p:extLst>
      <p:ext uri="{BB962C8B-B14F-4D97-AF65-F5344CB8AC3E}">
        <p14:creationId xmlns:p14="http://schemas.microsoft.com/office/powerpoint/2010/main" val="165503653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dirty="0" smtClean="0"/>
              <a:t>802.11aa-2012 </a:t>
            </a:r>
            <a:r>
              <a:rPr lang="en-AU" dirty="0"/>
              <a:t>has been ratified as ISO/IEC 8802-11:2012/</a:t>
            </a:r>
            <a:r>
              <a:rPr lang="en-AU" dirty="0" err="1"/>
              <a:t>Amd</a:t>
            </a:r>
            <a:r>
              <a:rPr lang="en-AU" dirty="0"/>
              <a:t> </a:t>
            </a:r>
            <a:r>
              <a:rPr lang="en-AU" dirty="0" smtClean="0"/>
              <a:t>2:2014 </a:t>
            </a:r>
            <a:r>
              <a:rPr lang="en-AU" dirty="0"/>
              <a:t>&amp; comment resolutions </a:t>
            </a:r>
            <a:r>
              <a:rPr lang="en-AU" dirty="0" smtClean="0"/>
              <a:t>liaised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32</a:t>
            </a:fld>
            <a:endParaRPr lang="en-US"/>
          </a:p>
        </p:txBody>
      </p:sp>
      <p:sp>
        <p:nvSpPr>
          <p:cNvPr id="10" name="Content Placeholder 9"/>
          <p:cNvSpPr>
            <a:spLocks noGrp="1"/>
          </p:cNvSpPr>
          <p:nvPr>
            <p:ph idx="1"/>
          </p:nvPr>
        </p:nvSpPr>
        <p:spPr/>
        <p:txBody>
          <a:bodyPr/>
          <a:lstStyle/>
          <a:p>
            <a:r>
              <a:rPr lang="en-AU" dirty="0" smtClean="0"/>
              <a:t>60 day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a:t>Pre-ballot on </a:t>
            </a:r>
            <a:r>
              <a:rPr lang="en-AU" dirty="0" smtClean="0"/>
              <a:t>N15554 passed </a:t>
            </a:r>
            <a:r>
              <a:rPr lang="en-AU" dirty="0"/>
              <a:t>in Feb 2013</a:t>
            </a:r>
          </a:p>
          <a:p>
            <a:pPr lvl="2"/>
            <a:r>
              <a:rPr lang="en-AU" dirty="0"/>
              <a:t>Voting results in </a:t>
            </a:r>
            <a:r>
              <a:rPr lang="en-AU" dirty="0" smtClean="0"/>
              <a:t>N15602</a:t>
            </a:r>
          </a:p>
          <a:p>
            <a:pPr lvl="2"/>
            <a:r>
              <a:rPr lang="en-AU" dirty="0" smtClean="0"/>
              <a:t>Comments </a:t>
            </a:r>
            <a:r>
              <a:rPr lang="en-AU" dirty="0"/>
              <a:t>from China replied to by IEEE 802 in N15647</a:t>
            </a:r>
          </a:p>
          <a:p>
            <a:pPr lvl="2"/>
            <a:r>
              <a:rPr lang="en-AU" dirty="0" smtClean="0"/>
              <a:t>Comments </a:t>
            </a:r>
            <a:r>
              <a:rPr lang="en-AU" dirty="0"/>
              <a:t>from Japan in 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16/1/18 </a:t>
            </a:r>
            <a:r>
              <a:rPr lang="en-AU" dirty="0"/>
              <a:t>on 28 Jan  2014</a:t>
            </a:r>
          </a:p>
          <a:p>
            <a:pPr lvl="2"/>
            <a:r>
              <a:rPr lang="en-AU" dirty="0"/>
              <a:t>Voting results in </a:t>
            </a:r>
            <a:r>
              <a:rPr lang="en-AU" dirty="0" smtClean="0"/>
              <a:t>N15884</a:t>
            </a:r>
            <a:endParaRPr lang="en-AU" dirty="0"/>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smtClean="0"/>
              <a:t>Standard was published </a:t>
            </a:r>
            <a:r>
              <a:rPr lang="en-AU" dirty="0"/>
              <a:t>as 8802-11:2012/</a:t>
            </a:r>
            <a:r>
              <a:rPr lang="en-AU" dirty="0" err="1"/>
              <a:t>Amd</a:t>
            </a:r>
            <a:r>
              <a:rPr lang="en-AU" dirty="0"/>
              <a:t> 2: </a:t>
            </a:r>
            <a:r>
              <a:rPr lang="en-AU" dirty="0" smtClean="0"/>
              <a:t>2014</a:t>
            </a:r>
            <a:endParaRPr lang="en-AU" dirty="0"/>
          </a:p>
        </p:txBody>
      </p:sp>
    </p:spTree>
    <p:extLst>
      <p:ext uri="{BB962C8B-B14F-4D97-AF65-F5344CB8AC3E}">
        <p14:creationId xmlns:p14="http://schemas.microsoft.com/office/powerpoint/2010/main" val="5772902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dirty="0" smtClean="0"/>
              <a:t>802.11ad-2012 </a:t>
            </a:r>
            <a:r>
              <a:rPr lang="en-AU" dirty="0"/>
              <a:t>has been ratified as ISO/IEC 8802-11:2012/</a:t>
            </a:r>
            <a:r>
              <a:rPr lang="en-AU" dirty="0" err="1"/>
              <a:t>Amd</a:t>
            </a:r>
            <a:r>
              <a:rPr lang="en-AU" dirty="0"/>
              <a:t> </a:t>
            </a:r>
            <a:r>
              <a:rPr lang="en-AU" dirty="0" smtClean="0"/>
              <a:t>3:2014 </a:t>
            </a:r>
            <a:r>
              <a:rPr lang="en-AU" dirty="0"/>
              <a:t>&amp; comment resolutions </a:t>
            </a:r>
            <a:r>
              <a:rPr lang="en-AU" dirty="0" smtClean="0"/>
              <a:t>liaised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33</a:t>
            </a:fld>
            <a:endParaRPr lang="en-US"/>
          </a:p>
        </p:txBody>
      </p:sp>
      <p:sp>
        <p:nvSpPr>
          <p:cNvPr id="10" name="Content Placeholder 9"/>
          <p:cNvSpPr>
            <a:spLocks noGrp="1"/>
          </p:cNvSpPr>
          <p:nvPr>
            <p:ph idx="1"/>
          </p:nvPr>
        </p:nvSpPr>
        <p:spPr/>
        <p:txBody>
          <a:bodyPr/>
          <a:lstStyle/>
          <a:p>
            <a:r>
              <a:rPr lang="en-AU" dirty="0" smtClean="0"/>
              <a:t>60 day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Pre-ballot </a:t>
            </a:r>
            <a:r>
              <a:rPr lang="en-AU" dirty="0"/>
              <a:t>on N15553 passed in Feb 2013</a:t>
            </a:r>
          </a:p>
          <a:p>
            <a:pPr lvl="2"/>
            <a:r>
              <a:rPr lang="en-AU" dirty="0"/>
              <a:t>Voting results in </a:t>
            </a:r>
            <a:r>
              <a:rPr lang="en-AU" dirty="0" smtClean="0"/>
              <a:t>N15601</a:t>
            </a:r>
          </a:p>
          <a:p>
            <a:pPr lvl="2"/>
            <a:r>
              <a:rPr lang="en-AU" dirty="0"/>
              <a:t>Comments from China replied to by IEEE 802 in N15647</a:t>
            </a:r>
          </a:p>
          <a:p>
            <a:pPr lvl="2"/>
            <a:r>
              <a:rPr lang="en-AU" dirty="0" smtClean="0"/>
              <a:t>Comments </a:t>
            </a:r>
            <a:r>
              <a:rPr lang="en-AU" dirty="0"/>
              <a:t>from Japan in 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16/1/17 </a:t>
            </a:r>
            <a:r>
              <a:rPr lang="en-AU" dirty="0"/>
              <a:t>on 28 Jan  2014</a:t>
            </a:r>
          </a:p>
          <a:p>
            <a:pPr lvl="2"/>
            <a:r>
              <a:rPr lang="en-AU" dirty="0"/>
              <a:t>Voting results in </a:t>
            </a:r>
            <a:r>
              <a:rPr lang="en-AU" dirty="0" smtClean="0"/>
              <a:t>N15885</a:t>
            </a:r>
            <a:endParaRPr lang="en-AU" dirty="0"/>
          </a:p>
          <a:p>
            <a:pPr lvl="2"/>
            <a:r>
              <a:rPr lang="en-AU" dirty="0"/>
              <a:t>China NB voted “no” and commented they will not recognise </a:t>
            </a:r>
            <a:r>
              <a:rPr lang="en-AU" dirty="0" smtClean="0"/>
              <a:t>result</a:t>
            </a:r>
          </a:p>
          <a:p>
            <a:pPr lvl="2"/>
            <a:r>
              <a:rPr lang="en-AU" dirty="0" smtClean="0"/>
              <a:t>Switzerland commented on editorial matters similar to comments on 802.1X/AE</a:t>
            </a:r>
            <a:endParaRPr lang="en-AU" dirty="0"/>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smtClean="0"/>
              <a:t>Standard was </a:t>
            </a:r>
            <a:r>
              <a:rPr lang="en-AU" dirty="0"/>
              <a:t>published as 8802-11:2012/</a:t>
            </a:r>
            <a:r>
              <a:rPr lang="en-AU" dirty="0" err="1"/>
              <a:t>Amd</a:t>
            </a:r>
            <a:r>
              <a:rPr lang="en-AU" dirty="0"/>
              <a:t> 3: 2014</a:t>
            </a:r>
            <a:endParaRPr lang="en-AU" dirty="0">
              <a:solidFill>
                <a:schemeClr val="accent6"/>
              </a:solidFill>
            </a:endParaRPr>
          </a:p>
        </p:txBody>
      </p:sp>
    </p:spTree>
    <p:extLst>
      <p:ext uri="{BB962C8B-B14F-4D97-AF65-F5344CB8AC3E}">
        <p14:creationId xmlns:p14="http://schemas.microsoft.com/office/powerpoint/2010/main" val="360041589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has ten standards in the pipeline for ratification under the PSDO</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93596327"/>
              </p:ext>
            </p:extLst>
          </p:nvPr>
        </p:nvGraphicFramePr>
        <p:xfrm>
          <a:off x="152399" y="1600200"/>
          <a:ext cx="8839200" cy="4175140"/>
        </p:xfrm>
        <a:graphic>
          <a:graphicData uri="http://schemas.openxmlformats.org/drawingml/2006/table">
            <a:tbl>
              <a:tblPr firstRow="1" bandRow="1">
                <a:tableStyleId>{21E4AEA4-8DFA-4A89-87EB-49C32662AFE0}</a:tableStyleId>
              </a:tblPr>
              <a:tblGrid>
                <a:gridCol w="1499508"/>
                <a:gridCol w="2446564"/>
                <a:gridCol w="2446564"/>
                <a:gridCol w="2446564"/>
              </a:tblGrid>
              <a:tr h="561571">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AU" sz="1600" dirty="0" smtClean="0"/>
                        <a:t>60 day</a:t>
                      </a:r>
                      <a:br>
                        <a:rPr lang="en-AU" sz="1600" dirty="0" smtClean="0"/>
                      </a:br>
                      <a:r>
                        <a:rPr lang="en-AU" sz="1600" dirty="0" smtClean="0"/>
                        <a:t>pre-ballot</a:t>
                      </a:r>
                      <a:endParaRPr lang="en-AU" sz="1600" dirty="0"/>
                    </a:p>
                  </a:txBody>
                  <a:tcPr marL="115147" marR="115147"/>
                </a:tc>
                <a:tc>
                  <a:txBody>
                    <a:bodyPr/>
                    <a:lstStyle/>
                    <a:p>
                      <a:pPr algn="ctr"/>
                      <a:r>
                        <a:rPr lang="en-AU" sz="1600" dirty="0" smtClean="0"/>
                        <a:t>5 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a:t>
                      </a:r>
                      <a:endParaRPr lang="en-AU" sz="1600" dirty="0"/>
                    </a:p>
                  </a:txBody>
                  <a:tcPr marL="115147" marR="115147"/>
                </a:tc>
              </a:tr>
              <a:tr h="359602">
                <a:tc>
                  <a:txBody>
                    <a:bodyPr/>
                    <a:lstStyle/>
                    <a:p>
                      <a:r>
                        <a:rPr lang="en-AU" sz="1600" dirty="0" smtClean="0">
                          <a:latin typeface="+mj-lt"/>
                          <a:cs typeface="Arial" panose="020B0604020202020204" pitchFamily="34" charset="0"/>
                        </a:rPr>
                        <a:t>802.11ac</a:t>
                      </a:r>
                      <a:endParaRPr lang="en-AU" sz="1600" dirty="0">
                        <a:latin typeface="+mj-lt"/>
                        <a:cs typeface="Arial" panose="020B0604020202020204" pitchFamily="34" charset="0"/>
                      </a:endParaRPr>
                    </a:p>
                  </a:txBody>
                  <a:tcPr marL="115147" marR="115147"/>
                </a:tc>
                <a:tc>
                  <a:txBody>
                    <a:bodyPr/>
                    <a:lstStyle/>
                    <a:p>
                      <a:pPr algn="ctr"/>
                      <a:r>
                        <a:rPr lang="en-AU" sz="1600" b="1" kern="1200" dirty="0" smtClean="0">
                          <a:solidFill>
                            <a:srgbClr val="00B050"/>
                          </a:solidFill>
                          <a:latin typeface="+mn-lt"/>
                          <a:ea typeface="+mn-ea"/>
                          <a:cs typeface="Arial" panose="020B0604020202020204" pitchFamily="34" charset="0"/>
                        </a:rPr>
                        <a:t>Passed</a:t>
                      </a:r>
                      <a:r>
                        <a:rPr lang="en-AU" sz="1600" b="1" kern="1200" baseline="0" dirty="0" smtClean="0">
                          <a:solidFill>
                            <a:srgbClr val="00B050"/>
                          </a:solidFill>
                          <a:latin typeface="+mn-lt"/>
                          <a:ea typeface="+mn-ea"/>
                          <a:cs typeface="Arial" panose="020B0604020202020204" pitchFamily="34" charset="0"/>
                        </a:rPr>
                        <a:t> (Sep 2014)</a:t>
                      </a:r>
                      <a:endParaRPr lang="en-AU" sz="1600" b="1" kern="1200" dirty="0">
                        <a:solidFill>
                          <a:srgbClr val="00B050"/>
                        </a:solidFill>
                        <a:latin typeface="+mn-lt"/>
                        <a:ea typeface="+mn-ea"/>
                        <a:cs typeface="Arial" panose="020B0604020202020204" pitchFamily="34" charset="0"/>
                      </a:endParaRPr>
                    </a:p>
                  </a:txBody>
                  <a:tcPr marL="115147" marR="115147"/>
                </a:tc>
                <a:tc>
                  <a:txBody>
                    <a:bodyPr/>
                    <a:lstStyle/>
                    <a:p>
                      <a:pPr algn="ctr"/>
                      <a:r>
                        <a:rPr lang="en-AU" sz="1600" b="1" dirty="0" smtClean="0">
                          <a:solidFill>
                            <a:schemeClr val="accent2"/>
                          </a:solidFill>
                          <a:latin typeface="+mj-lt"/>
                        </a:rPr>
                        <a:t>Waiting for</a:t>
                      </a:r>
                      <a:r>
                        <a:rPr lang="en-AU" sz="1600" b="1" baseline="0" dirty="0" smtClean="0">
                          <a:solidFill>
                            <a:schemeClr val="accent2"/>
                          </a:solidFill>
                          <a:latin typeface="+mj-lt"/>
                        </a:rPr>
                        <a:t> start</a:t>
                      </a:r>
                      <a:endParaRPr lang="en-AU" sz="1600" b="1"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baseline="0" dirty="0" smtClean="0">
                          <a:solidFill>
                            <a:srgbClr val="00B050"/>
                          </a:solidFill>
                          <a:latin typeface="+mj-lt"/>
                        </a:rPr>
                        <a:t>Sent in Nov 2014</a:t>
                      </a:r>
                      <a:endParaRPr lang="en-AU" sz="1600" b="1" dirty="0" smtClean="0">
                        <a:solidFill>
                          <a:srgbClr val="00B050"/>
                        </a:solidFill>
                        <a:latin typeface="+mj-lt"/>
                      </a:endParaRPr>
                    </a:p>
                  </a:txBody>
                  <a:tcPr marL="115147" marR="115147"/>
                </a:tc>
              </a:tr>
              <a:tr h="359602">
                <a:tc>
                  <a:txBody>
                    <a:bodyPr/>
                    <a:lstStyle/>
                    <a:p>
                      <a:r>
                        <a:rPr lang="en-AU" sz="1600" dirty="0" smtClean="0">
                          <a:latin typeface="+mj-lt"/>
                          <a:cs typeface="Arial" panose="020B0604020202020204" pitchFamily="34" charset="0"/>
                        </a:rPr>
                        <a:t>802.11af</a:t>
                      </a:r>
                      <a:endParaRPr lang="en-AU" sz="1600" dirty="0">
                        <a:latin typeface="+mj-lt"/>
                        <a:cs typeface="Arial" panose="020B0604020202020204" pitchFamily="34" charset="0"/>
                      </a:endParaRPr>
                    </a:p>
                  </a:txBody>
                  <a:tcPr marL="115147" marR="115147"/>
                </a:tc>
                <a:tc>
                  <a:txBody>
                    <a:bodyPr/>
                    <a:lstStyle/>
                    <a:p>
                      <a:pPr algn="ctr"/>
                      <a:r>
                        <a:rPr lang="en-AU" sz="1600" b="1" kern="1200" dirty="0" smtClean="0">
                          <a:solidFill>
                            <a:srgbClr val="00B050"/>
                          </a:solidFill>
                          <a:latin typeface="+mn-lt"/>
                          <a:ea typeface="+mn-ea"/>
                          <a:cs typeface="Arial" panose="020B0604020202020204" pitchFamily="34" charset="0"/>
                        </a:rPr>
                        <a:t>Passed</a:t>
                      </a:r>
                      <a:r>
                        <a:rPr lang="en-AU" sz="1600" b="1" kern="1200" baseline="0" dirty="0" smtClean="0">
                          <a:solidFill>
                            <a:srgbClr val="00B050"/>
                          </a:solidFill>
                          <a:latin typeface="+mn-lt"/>
                          <a:ea typeface="+mn-ea"/>
                          <a:cs typeface="Arial" panose="020B0604020202020204" pitchFamily="34" charset="0"/>
                        </a:rPr>
                        <a:t> (Sep 2014)</a:t>
                      </a:r>
                      <a:endParaRPr lang="en-AU" sz="1600" b="1" kern="1200" dirty="0">
                        <a:solidFill>
                          <a:srgbClr val="00B050"/>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kern="1200" dirty="0" smtClean="0">
                          <a:solidFill>
                            <a:schemeClr val="accent2"/>
                          </a:solidFill>
                          <a:latin typeface="+mn-lt"/>
                          <a:ea typeface="+mn-ea"/>
                          <a:cs typeface="+mn-cs"/>
                        </a:rPr>
                        <a:t>Waiting for</a:t>
                      </a:r>
                      <a:r>
                        <a:rPr lang="en-AU" sz="1600" b="1" kern="1200" baseline="0" dirty="0" smtClean="0">
                          <a:solidFill>
                            <a:schemeClr val="accent2"/>
                          </a:solidFill>
                          <a:latin typeface="+mn-lt"/>
                          <a:ea typeface="+mn-ea"/>
                          <a:cs typeface="+mn-cs"/>
                        </a:rPr>
                        <a:t> start</a:t>
                      </a:r>
                      <a:endParaRPr lang="en-AU" sz="1600" b="1" kern="1200" dirty="0" smtClean="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kern="1200" baseline="0" dirty="0" smtClean="0">
                          <a:solidFill>
                            <a:srgbClr val="00B050"/>
                          </a:solidFill>
                          <a:latin typeface="+mn-lt"/>
                          <a:ea typeface="+mn-ea"/>
                          <a:cs typeface="+mn-cs"/>
                        </a:rPr>
                        <a:t>Sent in Nov 2014</a:t>
                      </a:r>
                      <a:endParaRPr lang="en-AU" sz="1600" b="1" kern="1200" dirty="0" smtClean="0">
                        <a:solidFill>
                          <a:srgbClr val="00B050"/>
                        </a:solidFill>
                        <a:latin typeface="+mn-lt"/>
                        <a:ea typeface="+mn-ea"/>
                        <a:cs typeface="+mn-cs"/>
                      </a:endParaRPr>
                    </a:p>
                  </a:txBody>
                  <a:tcPr marL="115147" marR="115147"/>
                </a:tc>
              </a:tr>
              <a:tr h="359602">
                <a:tc>
                  <a:txBody>
                    <a:bodyPr/>
                    <a:lstStyle/>
                    <a:p>
                      <a:r>
                        <a:rPr lang="en-AU" sz="1600" dirty="0" smtClean="0">
                          <a:latin typeface="+mj-lt"/>
                          <a:cs typeface="Arial" panose="020B0604020202020204" pitchFamily="34" charset="0"/>
                        </a:rPr>
                        <a:t>802.1AEbw</a:t>
                      </a:r>
                      <a:endParaRPr lang="en-AU" sz="1600" dirty="0">
                        <a:latin typeface="+mj-lt"/>
                        <a:cs typeface="Arial" panose="020B0604020202020204" pitchFamily="34" charset="0"/>
                      </a:endParaRPr>
                    </a:p>
                  </a:txBody>
                  <a:tcPr marL="115147" marR="115147"/>
                </a:tc>
                <a:tc>
                  <a:txBody>
                    <a:bodyPr/>
                    <a:lstStyle/>
                    <a:p>
                      <a:pPr algn="ctr"/>
                      <a:r>
                        <a:rPr lang="en-AU" sz="1600" b="1" dirty="0" smtClean="0">
                          <a:solidFill>
                            <a:srgbClr val="00B050"/>
                          </a:solidFill>
                          <a:latin typeface="+mj-lt"/>
                          <a:cs typeface="Arial" panose="020B0604020202020204" pitchFamily="34" charset="0"/>
                        </a:rPr>
                        <a:t>Passed</a:t>
                      </a:r>
                      <a:r>
                        <a:rPr lang="en-AU" sz="1600" b="1" baseline="0" dirty="0" smtClean="0">
                          <a:solidFill>
                            <a:srgbClr val="00B050"/>
                          </a:solidFill>
                          <a:latin typeface="+mj-lt"/>
                          <a:cs typeface="Arial" panose="020B0604020202020204" pitchFamily="34" charset="0"/>
                        </a:rPr>
                        <a:t> (Jan 2014)</a:t>
                      </a:r>
                      <a:endParaRPr lang="en-AU" sz="1600" b="1" dirty="0">
                        <a:solidFill>
                          <a:srgbClr val="00B050"/>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kern="1200" dirty="0" smtClean="0">
                          <a:solidFill>
                            <a:schemeClr val="accent2"/>
                          </a:solidFill>
                          <a:latin typeface="+mn-lt"/>
                          <a:ea typeface="+mn-ea"/>
                          <a:cs typeface="+mn-cs"/>
                        </a:rPr>
                        <a:t>Closes</a:t>
                      </a:r>
                      <a:r>
                        <a:rPr lang="en-AU" sz="1600" b="1" kern="1200" baseline="0" dirty="0" smtClean="0">
                          <a:solidFill>
                            <a:schemeClr val="accent2"/>
                          </a:solidFill>
                          <a:latin typeface="+mn-lt"/>
                          <a:ea typeface="+mn-ea"/>
                          <a:cs typeface="+mn-cs"/>
                        </a:rPr>
                        <a:t> 1 Feb 2015</a:t>
                      </a:r>
                      <a:endParaRPr lang="en-AU" sz="1600" b="1" kern="1200" dirty="0" smtClean="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latin typeface="+mj-lt"/>
                        </a:rPr>
                        <a:t>Sent</a:t>
                      </a:r>
                      <a:r>
                        <a:rPr lang="en-AU" sz="1600" b="1" baseline="0" dirty="0" smtClean="0">
                          <a:solidFill>
                            <a:srgbClr val="00B050"/>
                          </a:solidFill>
                          <a:latin typeface="+mj-lt"/>
                        </a:rPr>
                        <a:t> in March 2014</a:t>
                      </a:r>
                      <a:endParaRPr lang="en-AU" sz="1600" b="1" dirty="0" smtClean="0">
                        <a:solidFill>
                          <a:srgbClr val="00B050"/>
                        </a:solidFill>
                        <a:latin typeface="+mj-lt"/>
                      </a:endParaRPr>
                    </a:p>
                  </a:txBody>
                  <a:tcPr marL="115147" marR="115147"/>
                </a:tc>
              </a:tr>
              <a:tr h="359602">
                <a:tc>
                  <a:txBody>
                    <a:bodyPr/>
                    <a:lstStyle/>
                    <a:p>
                      <a:r>
                        <a:rPr lang="en-AU" sz="1600" dirty="0" smtClean="0">
                          <a:latin typeface="+mj-lt"/>
                          <a:cs typeface="Arial" panose="020B0604020202020204" pitchFamily="34" charset="0"/>
                        </a:rPr>
                        <a:t>802.1AEbn</a:t>
                      </a:r>
                      <a:endParaRPr lang="en-AU" sz="1600" dirty="0">
                        <a:latin typeface="+mj-lt"/>
                        <a:cs typeface="Arial" panose="020B0604020202020204" pitchFamily="34" charset="0"/>
                      </a:endParaRPr>
                    </a:p>
                  </a:txBody>
                  <a:tcPr marL="115147" marR="115147"/>
                </a:tc>
                <a:tc>
                  <a:txBody>
                    <a:bodyPr/>
                    <a:lstStyle/>
                    <a:p>
                      <a:pPr algn="ctr"/>
                      <a:r>
                        <a:rPr lang="en-AU" sz="1600" b="1" dirty="0" smtClean="0">
                          <a:solidFill>
                            <a:srgbClr val="00B050"/>
                          </a:solidFill>
                          <a:latin typeface="+mj-lt"/>
                          <a:cs typeface="Arial" panose="020B0604020202020204" pitchFamily="34" charset="0"/>
                        </a:rPr>
                        <a:t>Passed (Jan 2014)</a:t>
                      </a:r>
                      <a:endParaRPr lang="en-AU" sz="1600" b="1" dirty="0">
                        <a:solidFill>
                          <a:srgbClr val="00B050"/>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kern="1200" dirty="0" smtClean="0">
                          <a:solidFill>
                            <a:schemeClr val="accent2"/>
                          </a:solidFill>
                          <a:latin typeface="+mn-lt"/>
                          <a:ea typeface="+mn-ea"/>
                          <a:cs typeface="+mn-cs"/>
                        </a:rPr>
                        <a:t>Closes</a:t>
                      </a:r>
                      <a:r>
                        <a:rPr lang="en-AU" sz="1600" b="1" kern="1200" baseline="0" dirty="0" smtClean="0">
                          <a:solidFill>
                            <a:schemeClr val="accent2"/>
                          </a:solidFill>
                          <a:latin typeface="+mn-lt"/>
                          <a:ea typeface="+mn-ea"/>
                          <a:cs typeface="+mn-cs"/>
                        </a:rPr>
                        <a:t> 1 Feb 2015</a:t>
                      </a:r>
                      <a:endParaRPr lang="en-AU" sz="1600" b="1" kern="1200" dirty="0" smtClean="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kern="1200" dirty="0" smtClean="0">
                          <a:solidFill>
                            <a:srgbClr val="00B050"/>
                          </a:solidFill>
                          <a:latin typeface="+mn-lt"/>
                          <a:ea typeface="+mn-ea"/>
                          <a:cs typeface="+mn-cs"/>
                        </a:rPr>
                        <a:t>Sent</a:t>
                      </a:r>
                      <a:r>
                        <a:rPr lang="en-AU" sz="1600" b="1" kern="1200" baseline="0" dirty="0" smtClean="0">
                          <a:solidFill>
                            <a:srgbClr val="00B050"/>
                          </a:solidFill>
                          <a:latin typeface="+mn-lt"/>
                          <a:ea typeface="+mn-ea"/>
                          <a:cs typeface="+mn-cs"/>
                        </a:rPr>
                        <a:t> in March 2014</a:t>
                      </a:r>
                      <a:endParaRPr lang="en-AU" sz="1600" b="1" kern="1200" dirty="0" smtClean="0">
                        <a:solidFill>
                          <a:srgbClr val="00B050"/>
                        </a:solidFill>
                        <a:latin typeface="+mn-lt"/>
                        <a:ea typeface="+mn-ea"/>
                        <a:cs typeface="+mn-cs"/>
                      </a:endParaRPr>
                    </a:p>
                  </a:txBody>
                  <a:tcPr marL="115147" marR="115147"/>
                </a:tc>
              </a:tr>
              <a:tr h="359602">
                <a:tc>
                  <a:txBody>
                    <a:bodyPr/>
                    <a:lstStyle/>
                    <a:p>
                      <a:r>
                        <a:rPr lang="en-AU" sz="1600" dirty="0" smtClean="0">
                          <a:latin typeface="+mj-lt"/>
                          <a:cs typeface="Arial" panose="020B0604020202020204" pitchFamily="34" charset="0"/>
                        </a:rPr>
                        <a:t>802.1Xbx</a:t>
                      </a:r>
                      <a:endParaRPr lang="en-AU" sz="160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chemeClr val="accent6"/>
                          </a:solidFill>
                          <a:latin typeface="+mj-lt"/>
                        </a:rPr>
                        <a:t>Waiting</a:t>
                      </a:r>
                      <a:r>
                        <a:rPr lang="en-AU" sz="1600" b="1" baseline="0" dirty="0" smtClean="0">
                          <a:solidFill>
                            <a:schemeClr val="accent6"/>
                          </a:solidFill>
                          <a:latin typeface="+mj-lt"/>
                        </a:rPr>
                        <a:t> for IEEE pub</a:t>
                      </a:r>
                      <a:endParaRPr lang="en-AU" sz="1600" b="1" dirty="0" smtClean="0">
                        <a:solidFill>
                          <a:schemeClr val="accent6"/>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chemeClr val="accent6"/>
                          </a:solidFill>
                          <a:latin typeface="+mj-lt"/>
                        </a:rPr>
                        <a:t>-</a:t>
                      </a:r>
                    </a:p>
                  </a:txBody>
                  <a:tcPr marL="115147" marR="115147"/>
                </a:tc>
              </a:tr>
              <a:tr h="359602">
                <a:tc>
                  <a:txBody>
                    <a:bodyPr/>
                    <a:lstStyle/>
                    <a:p>
                      <a:r>
                        <a:rPr lang="en-AU" sz="1600" dirty="0" smtClean="0">
                          <a:latin typeface="+mj-lt"/>
                          <a:cs typeface="Arial" panose="020B0604020202020204" pitchFamily="34" charset="0"/>
                        </a:rPr>
                        <a:t>802.1Q-Rev</a:t>
                      </a:r>
                      <a:endParaRPr lang="en-AU" sz="160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chemeClr val="accent6"/>
                          </a:solidFill>
                          <a:latin typeface="+mj-lt"/>
                        </a:rPr>
                        <a:t>Waiting</a:t>
                      </a:r>
                      <a:r>
                        <a:rPr lang="en-AU" sz="1600" b="1" baseline="0" dirty="0" smtClean="0">
                          <a:solidFill>
                            <a:schemeClr val="accent6"/>
                          </a:solidFill>
                          <a:latin typeface="+mj-lt"/>
                        </a:rPr>
                        <a:t> for IEEE pub</a:t>
                      </a:r>
                      <a:endParaRPr lang="en-AU" sz="1600" b="1" dirty="0" smtClean="0">
                        <a:solidFill>
                          <a:schemeClr val="accent6"/>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chemeClr val="accent6"/>
                          </a:solidFill>
                          <a:latin typeface="+mj-lt"/>
                        </a:rPr>
                        <a:t>-</a:t>
                      </a:r>
                    </a:p>
                  </a:txBody>
                  <a:tcPr marL="115147" marR="115147"/>
                </a:tc>
              </a:tr>
              <a:tr h="359602">
                <a:tc>
                  <a:txBody>
                    <a:bodyPr/>
                    <a:lstStyle/>
                    <a:p>
                      <a:r>
                        <a:rPr lang="en-AU" sz="1600" dirty="0" smtClean="0">
                          <a:latin typeface="+mj-lt"/>
                          <a:cs typeface="Arial" panose="020B0604020202020204" pitchFamily="34" charset="0"/>
                        </a:rPr>
                        <a:t>802</a:t>
                      </a:r>
                      <a:endParaRPr lang="en-AU" sz="1600" dirty="0">
                        <a:latin typeface="+mj-lt"/>
                        <a:cs typeface="Arial" panose="020B0604020202020204" pitchFamily="34" charset="0"/>
                      </a:endParaRPr>
                    </a:p>
                  </a:txBody>
                  <a:tcPr marL="115147" marR="115147"/>
                </a:tc>
                <a:tc>
                  <a:txBody>
                    <a:bodyPr/>
                    <a:lstStyle/>
                    <a:p>
                      <a:pPr algn="ctr"/>
                      <a:r>
                        <a:rPr lang="en-AU" sz="1600" b="1" kern="1200" dirty="0" smtClean="0">
                          <a:solidFill>
                            <a:srgbClr val="00B050"/>
                          </a:solidFill>
                          <a:latin typeface="+mn-lt"/>
                          <a:ea typeface="+mn-ea"/>
                          <a:cs typeface="Arial" panose="020B0604020202020204" pitchFamily="34" charset="0"/>
                        </a:rPr>
                        <a:t>Passed (Oct 2014)</a:t>
                      </a:r>
                      <a:endParaRPr lang="en-AU" sz="1600" b="1" kern="1200" dirty="0">
                        <a:solidFill>
                          <a:srgbClr val="00B050"/>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kern="1200" dirty="0" smtClean="0">
                          <a:solidFill>
                            <a:schemeClr val="accent6"/>
                          </a:solidFill>
                          <a:latin typeface="+mn-lt"/>
                          <a:ea typeface="+mn-ea"/>
                          <a:cs typeface="+mn-cs"/>
                        </a:rPr>
                        <a:t>Need to</a:t>
                      </a:r>
                      <a:r>
                        <a:rPr lang="en-AU" sz="1600" b="1" kern="1200" baseline="0" dirty="0" smtClean="0">
                          <a:solidFill>
                            <a:schemeClr val="accent6"/>
                          </a:solidFill>
                          <a:latin typeface="+mn-lt"/>
                          <a:ea typeface="+mn-ea"/>
                          <a:cs typeface="+mn-cs"/>
                        </a:rPr>
                        <a:t> be approved</a:t>
                      </a:r>
                      <a:endParaRPr lang="en-AU" sz="1600" b="1" kern="1200" dirty="0" smtClean="0">
                        <a:solidFill>
                          <a:schemeClr val="accent6"/>
                        </a:solidFill>
                        <a:latin typeface="+mn-lt"/>
                        <a:ea typeface="+mn-ea"/>
                        <a:cs typeface="+mn-cs"/>
                      </a:endParaRPr>
                    </a:p>
                  </a:txBody>
                  <a:tcPr marL="115147" marR="115147"/>
                </a:tc>
              </a:tr>
              <a:tr h="359602">
                <a:tc>
                  <a:txBody>
                    <a:bodyPr/>
                    <a:lstStyle/>
                    <a:p>
                      <a:r>
                        <a:rPr lang="en-AU" sz="1600" dirty="0" smtClean="0">
                          <a:latin typeface="+mj-lt"/>
                          <a:cs typeface="Arial" panose="020B0604020202020204" pitchFamily="34" charset="0"/>
                        </a:rPr>
                        <a:t>802.3.1</a:t>
                      </a:r>
                      <a:endParaRPr lang="en-AU" sz="1600" dirty="0">
                        <a:latin typeface="+mj-lt"/>
                        <a:cs typeface="Arial" panose="020B0604020202020204" pitchFamily="34" charset="0"/>
                      </a:endParaRPr>
                    </a:p>
                  </a:txBody>
                  <a:tcPr marL="115147" marR="115147"/>
                </a:tc>
                <a:tc>
                  <a:txBody>
                    <a:bodyPr/>
                    <a:lstStyle/>
                    <a:p>
                      <a:pPr algn="ctr"/>
                      <a:r>
                        <a:rPr lang="en-AU" sz="1600" b="1" dirty="0" smtClean="0">
                          <a:solidFill>
                            <a:srgbClr val="00B050"/>
                          </a:solidFill>
                          <a:latin typeface="+mj-lt"/>
                          <a:cs typeface="Arial" panose="020B0604020202020204" pitchFamily="34" charset="0"/>
                        </a:rPr>
                        <a:t>Passed (Oct 2014)</a:t>
                      </a:r>
                      <a:endParaRPr lang="en-AU" sz="1600" b="1" dirty="0">
                        <a:solidFill>
                          <a:srgbClr val="00B050"/>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kern="1200" baseline="0" dirty="0" smtClean="0">
                          <a:solidFill>
                            <a:srgbClr val="00B050"/>
                          </a:solidFill>
                          <a:latin typeface="+mn-lt"/>
                          <a:ea typeface="+mn-ea"/>
                          <a:cs typeface="+mn-cs"/>
                        </a:rPr>
                        <a:t>Sent in Nov 2014</a:t>
                      </a:r>
                      <a:endParaRPr lang="en-AU" sz="1600" b="1" kern="1200" dirty="0" smtClean="0">
                        <a:solidFill>
                          <a:srgbClr val="00B050"/>
                        </a:solidFill>
                        <a:latin typeface="+mn-lt"/>
                        <a:ea typeface="+mn-ea"/>
                        <a:cs typeface="+mn-cs"/>
                      </a:endParaRPr>
                    </a:p>
                  </a:txBody>
                  <a:tcPr marL="115147" marR="115147"/>
                </a:tc>
              </a:tr>
              <a:tr h="359602">
                <a:tc>
                  <a:txBody>
                    <a:bodyPr/>
                    <a:lstStyle/>
                    <a:p>
                      <a:r>
                        <a:rPr lang="en-AU" sz="1600" dirty="0" smtClean="0">
                          <a:latin typeface="+mj-lt"/>
                          <a:cs typeface="Arial" panose="020B0604020202020204" pitchFamily="34" charset="0"/>
                        </a:rPr>
                        <a:t>802.22</a:t>
                      </a:r>
                      <a:endParaRPr lang="en-AU" sz="1600" dirty="0">
                        <a:latin typeface="+mj-lt"/>
                        <a:cs typeface="Arial" panose="020B0604020202020204" pitchFamily="34" charset="0"/>
                      </a:endParaRPr>
                    </a:p>
                  </a:txBody>
                  <a:tcPr marL="115147" marR="115147"/>
                </a:tc>
                <a:tc>
                  <a:txBody>
                    <a:bodyPr/>
                    <a:lstStyle/>
                    <a:p>
                      <a:pPr algn="ctr"/>
                      <a:r>
                        <a:rPr lang="en-AU" sz="1600" b="1" dirty="0" smtClean="0">
                          <a:solidFill>
                            <a:srgbClr val="00B050"/>
                          </a:solidFill>
                          <a:latin typeface="+mj-lt"/>
                          <a:cs typeface="Arial" panose="020B0604020202020204" pitchFamily="34" charset="0"/>
                        </a:rPr>
                        <a:t>Passed</a:t>
                      </a:r>
                      <a:r>
                        <a:rPr lang="en-AU" sz="1600" b="1" baseline="0" dirty="0" smtClean="0">
                          <a:solidFill>
                            <a:srgbClr val="00B050"/>
                          </a:solidFill>
                          <a:latin typeface="+mj-lt"/>
                          <a:cs typeface="Arial" panose="020B0604020202020204" pitchFamily="34" charset="0"/>
                        </a:rPr>
                        <a:t> (May 2014)</a:t>
                      </a:r>
                      <a:endParaRPr lang="en-AU" sz="1600" b="1" dirty="0">
                        <a:solidFill>
                          <a:srgbClr val="00B050"/>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kern="1200" dirty="0" smtClean="0">
                          <a:solidFill>
                            <a:schemeClr val="accent2"/>
                          </a:solidFill>
                          <a:latin typeface="+mn-lt"/>
                          <a:ea typeface="+mn-ea"/>
                          <a:cs typeface="+mn-cs"/>
                        </a:rPr>
                        <a:t>Closes</a:t>
                      </a:r>
                      <a:r>
                        <a:rPr lang="en-AU" sz="1600" b="1" kern="1200" baseline="0" dirty="0" smtClean="0">
                          <a:solidFill>
                            <a:schemeClr val="accent2"/>
                          </a:solidFill>
                          <a:latin typeface="+mn-lt"/>
                          <a:ea typeface="+mn-ea"/>
                          <a:cs typeface="+mn-cs"/>
                        </a:rPr>
                        <a:t> 15 Feb 2015</a:t>
                      </a:r>
                      <a:endParaRPr lang="en-AU" sz="1600" b="1" kern="1200" dirty="0" smtClean="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kern="1200" dirty="0" smtClean="0">
                          <a:solidFill>
                            <a:srgbClr val="00B050"/>
                          </a:solidFill>
                          <a:latin typeface="+mn-lt"/>
                          <a:ea typeface="+mn-ea"/>
                          <a:cs typeface="+mn-cs"/>
                        </a:rPr>
                        <a:t>Sent</a:t>
                      </a:r>
                      <a:r>
                        <a:rPr lang="en-AU" sz="1600" b="1" kern="1200" baseline="0" dirty="0" smtClean="0">
                          <a:solidFill>
                            <a:srgbClr val="00B050"/>
                          </a:solidFill>
                          <a:latin typeface="+mn-lt"/>
                          <a:ea typeface="+mn-ea"/>
                          <a:cs typeface="+mn-cs"/>
                        </a:rPr>
                        <a:t> in July 2014</a:t>
                      </a:r>
                      <a:endParaRPr lang="en-AU" sz="1600" b="1" kern="1200" dirty="0" smtClean="0">
                        <a:solidFill>
                          <a:srgbClr val="00B050"/>
                        </a:solidFill>
                        <a:latin typeface="+mn-lt"/>
                        <a:ea typeface="+mn-ea"/>
                        <a:cs typeface="+mn-cs"/>
                      </a:endParaRPr>
                    </a:p>
                  </a:txBody>
                  <a:tcPr marL="115147" marR="115147"/>
                </a:tc>
              </a:tr>
              <a:tr h="359602">
                <a:tc>
                  <a:txBody>
                    <a:bodyPr/>
                    <a:lstStyle/>
                    <a:p>
                      <a:r>
                        <a:rPr lang="en-AU" sz="1600" dirty="0" smtClean="0">
                          <a:latin typeface="+mj-lt"/>
                          <a:cs typeface="Arial" panose="020B0604020202020204" pitchFamily="34" charset="0"/>
                        </a:rPr>
                        <a:t>802.22a</a:t>
                      </a:r>
                      <a:endParaRPr lang="en-AU" sz="1600" dirty="0">
                        <a:latin typeface="+mj-lt"/>
                        <a:cs typeface="Arial" panose="020B0604020202020204" pitchFamily="34" charset="0"/>
                      </a:endParaRPr>
                    </a:p>
                  </a:txBody>
                  <a:tcPr marL="115147" marR="115147"/>
                </a:tc>
                <a:tc>
                  <a:txBody>
                    <a:bodyPr/>
                    <a:lstStyle/>
                    <a:p>
                      <a:pPr algn="ctr"/>
                      <a:r>
                        <a:rPr lang="en-AU" sz="1600" b="1" dirty="0" smtClean="0">
                          <a:solidFill>
                            <a:schemeClr val="accent2"/>
                          </a:solidFill>
                          <a:latin typeface="+mj-lt"/>
                          <a:cs typeface="Arial" panose="020B0604020202020204" pitchFamily="34" charset="0"/>
                        </a:rPr>
                        <a:t>Waiting for</a:t>
                      </a:r>
                      <a:r>
                        <a:rPr lang="en-AU" sz="1600" b="1" baseline="0" dirty="0" smtClean="0">
                          <a:solidFill>
                            <a:schemeClr val="accent2"/>
                          </a:solidFill>
                          <a:latin typeface="+mj-lt"/>
                          <a:cs typeface="Arial" panose="020B0604020202020204" pitchFamily="34" charset="0"/>
                        </a:rPr>
                        <a:t> 802.22</a:t>
                      </a:r>
                      <a:endParaRPr lang="en-AU" sz="1600" b="1" dirty="0">
                        <a:solidFill>
                          <a:schemeClr val="accent2"/>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kern="1200" dirty="0" smtClean="0">
                          <a:solidFill>
                            <a:schemeClr val="accent2"/>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chemeClr val="accent6"/>
                          </a:solidFill>
                          <a:latin typeface="+mj-lt"/>
                        </a:rPr>
                        <a:t>-</a:t>
                      </a:r>
                    </a:p>
                  </a:txBody>
                  <a:tcPr marL="115147" marR="115147"/>
                </a:tc>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34</a:t>
            </a:fld>
            <a:endParaRPr lang="en-US"/>
          </a:p>
        </p:txBody>
      </p:sp>
    </p:spTree>
    <p:extLst>
      <p:ext uri="{BB962C8B-B14F-4D97-AF65-F5344CB8AC3E}">
        <p14:creationId xmlns:p14="http://schemas.microsoft.com/office/powerpoint/2010/main" val="388881094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802.11ac-2013 </a:t>
            </a:r>
            <a:r>
              <a:rPr lang="en-GB" dirty="0" smtClean="0"/>
              <a:t>passed its pre-ballot and </a:t>
            </a:r>
            <a:r>
              <a:rPr lang="en-AU" dirty="0" smtClean="0"/>
              <a:t>comment </a:t>
            </a:r>
            <a:r>
              <a:rPr lang="en-AU" dirty="0"/>
              <a:t>resolutions </a:t>
            </a:r>
            <a:r>
              <a:rPr lang="en-AU" dirty="0" smtClean="0"/>
              <a:t>liaised</a:t>
            </a:r>
            <a:r>
              <a:rPr lang="en-GB" dirty="0" smtClean="0"/>
              <a:t>; waiting for start of FDIS</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35</a:t>
            </a:fld>
            <a:endParaRPr lang="en-US"/>
          </a:p>
        </p:txBody>
      </p:sp>
      <p:sp>
        <p:nvSpPr>
          <p:cNvPr id="10" name="Content Placeholder 9"/>
          <p:cNvSpPr>
            <a:spLocks noGrp="1"/>
          </p:cNvSpPr>
          <p:nvPr>
            <p:ph idx="1"/>
          </p:nvPr>
        </p:nvSpPr>
        <p:spPr/>
        <p:txBody>
          <a:bodyPr/>
          <a:lstStyle/>
          <a:p>
            <a:r>
              <a:rPr lang="en-AU" dirty="0" smtClean="0"/>
              <a:t>60 day pre-ballot: </a:t>
            </a:r>
            <a:r>
              <a:rPr lang="en-AU" dirty="0" smtClean="0">
                <a:solidFill>
                  <a:srgbClr val="00B050"/>
                </a:solidFill>
              </a:rPr>
              <a:t>passed &amp; </a:t>
            </a:r>
            <a:r>
              <a:rPr lang="en-AU" dirty="0">
                <a:solidFill>
                  <a:srgbClr val="00B050"/>
                </a:solidFill>
              </a:rPr>
              <a:t>comment</a:t>
            </a:r>
            <a:r>
              <a:rPr lang="en-AU" dirty="0"/>
              <a:t> </a:t>
            </a:r>
            <a:r>
              <a:rPr lang="en-AU" dirty="0">
                <a:solidFill>
                  <a:srgbClr val="00B050"/>
                </a:solidFill>
              </a:rPr>
              <a:t>resolutions resolved</a:t>
            </a:r>
            <a:endParaRPr lang="en-AU" dirty="0" smtClean="0">
              <a:solidFill>
                <a:srgbClr val="00B050"/>
              </a:solidFill>
            </a:endParaRPr>
          </a:p>
          <a:p>
            <a:pPr lvl="1"/>
            <a:r>
              <a:rPr lang="en-AU" dirty="0"/>
              <a:t>The request to submit IEEE </a:t>
            </a:r>
            <a:r>
              <a:rPr lang="en-AU" dirty="0" smtClean="0"/>
              <a:t>802.11ac-2013 </a:t>
            </a:r>
            <a:r>
              <a:rPr lang="en-AU" dirty="0"/>
              <a:t>for approval under the PSDO was liaised in </a:t>
            </a:r>
            <a:r>
              <a:rPr lang="en-AU" dirty="0" smtClean="0"/>
              <a:t>July 2014</a:t>
            </a:r>
          </a:p>
          <a:p>
            <a:pPr lvl="1"/>
            <a:r>
              <a:rPr lang="en-AU" dirty="0" smtClean="0"/>
              <a:t>The 60 day pre-ballot closed on 22 Sept 2014, and passed</a:t>
            </a:r>
          </a:p>
          <a:p>
            <a:pPr lvl="2"/>
            <a:r>
              <a:rPr lang="en-AU" dirty="0" smtClean="0"/>
              <a:t>Passed 11/1/4 – China NB voted no</a:t>
            </a:r>
          </a:p>
          <a:p>
            <a:pPr lvl="2"/>
            <a:r>
              <a:rPr lang="en-AU" dirty="0" smtClean="0"/>
              <a:t>Comments were received from China NB (see </a:t>
            </a:r>
          </a:p>
          <a:p>
            <a:pPr lvl="1"/>
            <a:r>
              <a:rPr lang="en-AU" dirty="0" smtClean="0"/>
              <a:t>Comments were resolved by </a:t>
            </a:r>
            <a:r>
              <a:rPr lang="en-AU" dirty="0" err="1" smtClean="0"/>
              <a:t>TGmc</a:t>
            </a:r>
            <a:r>
              <a:rPr lang="en-AU" dirty="0" smtClean="0"/>
              <a:t> in San Antonio in Nov 2014 and liaised to SC6 as N16085</a:t>
            </a:r>
          </a:p>
          <a:p>
            <a:r>
              <a:rPr lang="en-AU" dirty="0" smtClean="0"/>
              <a:t>FDIS ballot: </a:t>
            </a:r>
            <a:r>
              <a:rPr lang="en-AU" dirty="0" smtClean="0">
                <a:solidFill>
                  <a:schemeClr val="accent2"/>
                </a:solidFill>
              </a:rPr>
              <a:t>waiting for FDIS start</a:t>
            </a:r>
          </a:p>
          <a:p>
            <a:pPr lvl="1"/>
            <a:r>
              <a:rPr lang="en-AU" dirty="0" smtClean="0"/>
              <a:t>Jodi </a:t>
            </a:r>
            <a:r>
              <a:rPr lang="en-AU" dirty="0" err="1" smtClean="0"/>
              <a:t>Haasz</a:t>
            </a:r>
            <a:r>
              <a:rPr lang="en-AU" dirty="0" smtClean="0"/>
              <a:t> has asked JTC1 that the FDIS ballot start ASAP</a:t>
            </a:r>
            <a:endParaRPr lang="en-AU" dirty="0"/>
          </a:p>
        </p:txBody>
      </p:sp>
      <p:graphicFrame>
        <p:nvGraphicFramePr>
          <p:cNvPr id="3" name="Object 2"/>
          <p:cNvGraphicFramePr>
            <a:graphicFrameLocks noChangeAspect="1"/>
          </p:cNvGraphicFramePr>
          <p:nvPr>
            <p:extLst>
              <p:ext uri="{D42A27DB-BD31-4B8C-83A1-F6EECF244321}">
                <p14:modId xmlns:p14="http://schemas.microsoft.com/office/powerpoint/2010/main" val="1781246861"/>
              </p:ext>
            </p:extLst>
          </p:nvPr>
        </p:nvGraphicFramePr>
        <p:xfrm>
          <a:off x="0" y="4191000"/>
          <a:ext cx="914400" cy="771525"/>
        </p:xfrm>
        <a:graphic>
          <a:graphicData uri="http://schemas.openxmlformats.org/presentationml/2006/ole">
            <mc:AlternateContent xmlns:mc="http://schemas.openxmlformats.org/markup-compatibility/2006">
              <mc:Choice xmlns:v="urn:schemas-microsoft-com:vml" Requires="v">
                <p:oleObj spid="_x0000_s200737" name="Packager Shell Object" showAsIcon="1" r:id="rId3" imgW="914400" imgH="771480" progId="Package">
                  <p:embed/>
                </p:oleObj>
              </mc:Choice>
              <mc:Fallback>
                <p:oleObj name="Packager Shell Object" showAsIcon="1" r:id="rId3" imgW="914400" imgH="771480" progId="Package">
                  <p:embed/>
                  <p:pic>
                    <p:nvPicPr>
                      <p:cNvPr id="0" name=""/>
                      <p:cNvPicPr/>
                      <p:nvPr/>
                    </p:nvPicPr>
                    <p:blipFill>
                      <a:blip r:embed="rId4"/>
                      <a:stretch>
                        <a:fillRect/>
                      </a:stretch>
                    </p:blipFill>
                    <p:spPr>
                      <a:xfrm>
                        <a:off x="0" y="41910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09723483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802.11af-2013 </a:t>
            </a:r>
            <a:r>
              <a:rPr lang="en-GB" dirty="0"/>
              <a:t>passed its pre-ballot and </a:t>
            </a:r>
            <a:r>
              <a:rPr lang="en-AU" dirty="0"/>
              <a:t>comment resolutions liaised</a:t>
            </a:r>
            <a:r>
              <a:rPr lang="en-GB" dirty="0"/>
              <a:t>; waiting for start of FDIS</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36</a:t>
            </a:fld>
            <a:endParaRPr lang="en-US"/>
          </a:p>
        </p:txBody>
      </p:sp>
      <p:sp>
        <p:nvSpPr>
          <p:cNvPr id="10" name="Content Placeholder 9"/>
          <p:cNvSpPr>
            <a:spLocks noGrp="1"/>
          </p:cNvSpPr>
          <p:nvPr>
            <p:ph idx="1"/>
          </p:nvPr>
        </p:nvSpPr>
        <p:spPr/>
        <p:txBody>
          <a:bodyPr/>
          <a:lstStyle/>
          <a:p>
            <a:r>
              <a:rPr lang="en-AU" dirty="0"/>
              <a:t>60 day pre-ballot: </a:t>
            </a:r>
            <a:r>
              <a:rPr lang="en-AU" dirty="0">
                <a:solidFill>
                  <a:srgbClr val="00B050"/>
                </a:solidFill>
              </a:rPr>
              <a:t>passed &amp; comment resolutions </a:t>
            </a:r>
            <a:r>
              <a:rPr lang="en-AU" dirty="0" smtClean="0">
                <a:solidFill>
                  <a:srgbClr val="00B050"/>
                </a:solidFill>
              </a:rPr>
              <a:t>liaised</a:t>
            </a:r>
            <a:endParaRPr lang="en-AU" dirty="0">
              <a:solidFill>
                <a:srgbClr val="00B050"/>
              </a:solidFill>
            </a:endParaRPr>
          </a:p>
          <a:p>
            <a:pPr lvl="1"/>
            <a:r>
              <a:rPr lang="en-AU" dirty="0"/>
              <a:t>The request to submit IEEE </a:t>
            </a:r>
            <a:r>
              <a:rPr lang="en-AU" dirty="0" smtClean="0"/>
              <a:t>802.11af-2013 </a:t>
            </a:r>
            <a:r>
              <a:rPr lang="en-AU" dirty="0"/>
              <a:t>for approval under the PSDO was liaised in July 2014</a:t>
            </a:r>
          </a:p>
          <a:p>
            <a:pPr lvl="1"/>
            <a:r>
              <a:rPr lang="en-AU" dirty="0"/>
              <a:t>The </a:t>
            </a:r>
            <a:r>
              <a:rPr lang="en-AU" dirty="0" smtClean="0"/>
              <a:t>60 day pre-ballot </a:t>
            </a:r>
            <a:r>
              <a:rPr lang="en-AU" dirty="0"/>
              <a:t>closed on 22 Sept 2014, and passed</a:t>
            </a:r>
          </a:p>
          <a:p>
            <a:pPr lvl="2"/>
            <a:r>
              <a:rPr lang="en-AU" dirty="0"/>
              <a:t>Passed 11/1/4 – China NB voted no</a:t>
            </a:r>
          </a:p>
          <a:p>
            <a:pPr lvl="2"/>
            <a:r>
              <a:rPr lang="en-AU" dirty="0"/>
              <a:t>Comments were received from China NB</a:t>
            </a:r>
          </a:p>
          <a:p>
            <a:pPr lvl="1"/>
            <a:r>
              <a:rPr lang="en-AU" dirty="0"/>
              <a:t>Comments </a:t>
            </a:r>
            <a:r>
              <a:rPr lang="en-AU" dirty="0" smtClean="0"/>
              <a:t>were resolved by </a:t>
            </a:r>
            <a:r>
              <a:rPr lang="en-AU" dirty="0" err="1" smtClean="0"/>
              <a:t>TGmc</a:t>
            </a:r>
            <a:r>
              <a:rPr lang="en-AU" dirty="0" smtClean="0"/>
              <a:t> </a:t>
            </a:r>
            <a:r>
              <a:rPr lang="en-AU" dirty="0"/>
              <a:t>in San Antonio in Nov 2014 and liaised to SC6 as </a:t>
            </a:r>
            <a:r>
              <a:rPr lang="en-AU" dirty="0" smtClean="0"/>
              <a:t>N16085 (see previous page)</a:t>
            </a:r>
            <a:endParaRPr lang="en-AU" dirty="0"/>
          </a:p>
          <a:p>
            <a:r>
              <a:rPr lang="en-AU" dirty="0"/>
              <a:t>FDIS ballot</a:t>
            </a:r>
            <a:r>
              <a:rPr lang="en-AU" dirty="0" smtClean="0"/>
              <a:t>: </a:t>
            </a:r>
            <a:r>
              <a:rPr lang="en-AU" dirty="0">
                <a:solidFill>
                  <a:schemeClr val="accent2"/>
                </a:solidFill>
              </a:rPr>
              <a:t>waiting for FDIS </a:t>
            </a:r>
            <a:r>
              <a:rPr lang="en-AU" dirty="0" smtClean="0">
                <a:solidFill>
                  <a:schemeClr val="accent2"/>
                </a:solidFill>
              </a:rPr>
              <a:t>start</a:t>
            </a:r>
          </a:p>
          <a:p>
            <a:pPr lvl="1"/>
            <a:r>
              <a:rPr lang="en-AU" dirty="0"/>
              <a:t>Jodi </a:t>
            </a:r>
            <a:r>
              <a:rPr lang="en-AU" dirty="0" err="1"/>
              <a:t>Haasz</a:t>
            </a:r>
            <a:r>
              <a:rPr lang="en-AU" dirty="0"/>
              <a:t> has asked JTC1 that the FDIS ballot </a:t>
            </a:r>
            <a:r>
              <a:rPr lang="en-AU" dirty="0" smtClean="0"/>
              <a:t>start ASAP</a:t>
            </a:r>
            <a:endParaRPr lang="en-AU" dirty="0"/>
          </a:p>
        </p:txBody>
      </p:sp>
    </p:spTree>
    <p:extLst>
      <p:ext uri="{BB962C8B-B14F-4D97-AF65-F5344CB8AC3E}">
        <p14:creationId xmlns:p14="http://schemas.microsoft.com/office/powerpoint/2010/main" val="195471797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802.1AEbw-2013 passed pre-ballot in Jan 2014, and is waiting </a:t>
            </a:r>
            <a:r>
              <a:rPr lang="en-AU" dirty="0"/>
              <a:t>for </a:t>
            </a:r>
            <a:r>
              <a:rPr lang="en-AU" dirty="0" smtClean="0"/>
              <a:t>FDIS ballot to close</a:t>
            </a:r>
            <a:r>
              <a:rPr lang="en-AU" dirty="0"/>
              <a:t/>
            </a:r>
            <a:br>
              <a:rPr lang="en-AU" dirty="0"/>
            </a:b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37</a:t>
            </a:fld>
            <a:endParaRPr lang="en-US"/>
          </a:p>
        </p:txBody>
      </p:sp>
      <p:sp>
        <p:nvSpPr>
          <p:cNvPr id="10" name="Content Placeholder 9"/>
          <p:cNvSpPr>
            <a:spLocks noGrp="1"/>
          </p:cNvSpPr>
          <p:nvPr>
            <p:ph idx="1"/>
          </p:nvPr>
        </p:nvSpPr>
        <p:spPr/>
        <p:txBody>
          <a:bodyPr/>
          <a:lstStyle/>
          <a:p>
            <a:r>
              <a:rPr lang="en-AU" dirty="0" smtClean="0"/>
              <a:t>60 day pre-ballot: </a:t>
            </a:r>
            <a:r>
              <a:rPr lang="en-AU" dirty="0" smtClean="0">
                <a:solidFill>
                  <a:srgbClr val="00B050"/>
                </a:solidFill>
              </a:rPr>
              <a:t>passed &amp; </a:t>
            </a:r>
            <a:r>
              <a:rPr lang="en-AU" dirty="0">
                <a:solidFill>
                  <a:srgbClr val="00B050"/>
                </a:solidFill>
              </a:rPr>
              <a:t>comment resolutions liaised</a:t>
            </a:r>
            <a:endParaRPr lang="en-AU" dirty="0" smtClean="0"/>
          </a:p>
          <a:p>
            <a:pPr lvl="1"/>
            <a:r>
              <a:rPr lang="en-AU" dirty="0" smtClean="0"/>
              <a:t>Pre-ballot on IEEE 802.1AEbw-2013 (N15810) passed in Jan 2014</a:t>
            </a:r>
          </a:p>
          <a:p>
            <a:pPr lvl="2"/>
            <a:r>
              <a:rPr lang="en-AU" dirty="0" smtClean="0"/>
              <a:t>Voting results </a:t>
            </a:r>
            <a:r>
              <a:rPr lang="en-AU" dirty="0"/>
              <a:t>in </a:t>
            </a:r>
            <a:r>
              <a:rPr lang="en-AU" dirty="0" smtClean="0"/>
              <a:t>N15858 </a:t>
            </a:r>
          </a:p>
          <a:p>
            <a:pPr lvl="2"/>
            <a:r>
              <a:rPr lang="en-AU" dirty="0" smtClean="0"/>
              <a:t>Passed 9/1/7</a:t>
            </a:r>
          </a:p>
          <a:p>
            <a:pPr lvl="2"/>
            <a:r>
              <a:rPr lang="en-AU" dirty="0" smtClean="0"/>
              <a:t>Usual comment from China saying they will not recognise the result</a:t>
            </a:r>
          </a:p>
          <a:p>
            <a:pPr lvl="1"/>
            <a:r>
              <a:rPr lang="en-AU" dirty="0" smtClean="0">
                <a:hlinkClick r:id="rId3"/>
              </a:rPr>
              <a:t>Pre-ballot </a:t>
            </a:r>
            <a:r>
              <a:rPr lang="en-AU" dirty="0">
                <a:hlinkClick r:id="rId3"/>
              </a:rPr>
              <a:t>comment responses </a:t>
            </a:r>
            <a:r>
              <a:rPr lang="en-AU" dirty="0"/>
              <a:t>were approved by 802.1 WG in March 2014, </a:t>
            </a:r>
            <a:r>
              <a:rPr lang="en-AU" dirty="0" smtClean="0"/>
              <a:t>and were liaised </a:t>
            </a:r>
            <a:r>
              <a:rPr lang="en-AU" dirty="0"/>
              <a:t>to </a:t>
            </a:r>
            <a:r>
              <a:rPr lang="en-AU" dirty="0" smtClean="0"/>
              <a:t>SC6 as N15946</a:t>
            </a:r>
          </a:p>
          <a:p>
            <a:r>
              <a:rPr lang="en-AU" dirty="0" smtClean="0"/>
              <a:t>FDIS ballot: </a:t>
            </a:r>
            <a:r>
              <a:rPr lang="en-AU" kern="1200" dirty="0" smtClean="0">
                <a:solidFill>
                  <a:schemeClr val="accent2"/>
                </a:solidFill>
              </a:rPr>
              <a:t>closes </a:t>
            </a:r>
            <a:r>
              <a:rPr lang="en-AU" kern="1200" dirty="0">
                <a:solidFill>
                  <a:schemeClr val="accent2"/>
                </a:solidFill>
              </a:rPr>
              <a:t>1 Feb </a:t>
            </a:r>
            <a:r>
              <a:rPr lang="en-AU" kern="1200" dirty="0" smtClean="0">
                <a:solidFill>
                  <a:schemeClr val="accent2"/>
                </a:solidFill>
              </a:rPr>
              <a:t>2015</a:t>
            </a:r>
          </a:p>
          <a:p>
            <a:pPr lvl="1"/>
            <a:r>
              <a:rPr lang="en-AU" kern="1200" dirty="0" smtClean="0"/>
              <a:t>FDIS has started, closing 1 Feb 2015</a:t>
            </a:r>
          </a:p>
          <a:p>
            <a:pPr lvl="1"/>
            <a:r>
              <a:rPr lang="en-AU" kern="1200" dirty="0" smtClean="0"/>
              <a:t>Standards will be called ISO/IEC/IEEE </a:t>
            </a:r>
            <a:r>
              <a:rPr lang="en-AU" dirty="0" smtClean="0"/>
              <a:t>8802-1AE:2013/</a:t>
            </a:r>
            <a:r>
              <a:rPr lang="en-AU" dirty="0" err="1" smtClean="0"/>
              <a:t>Amd</a:t>
            </a:r>
            <a:r>
              <a:rPr lang="en-AU" dirty="0" smtClean="0"/>
              <a:t> </a:t>
            </a:r>
            <a:r>
              <a:rPr lang="en-AU" dirty="0"/>
              <a:t>1</a:t>
            </a:r>
            <a:endParaRPr lang="en-AU" dirty="0" smtClean="0"/>
          </a:p>
          <a:p>
            <a:pPr lvl="2"/>
            <a:endParaRPr lang="en-AU" dirty="0" smtClean="0"/>
          </a:p>
        </p:txBody>
      </p:sp>
      <p:graphicFrame>
        <p:nvGraphicFramePr>
          <p:cNvPr id="2" name="Object 1"/>
          <p:cNvGraphicFramePr>
            <a:graphicFrameLocks noChangeAspect="1"/>
          </p:cNvGraphicFramePr>
          <p:nvPr>
            <p:extLst>
              <p:ext uri="{D42A27DB-BD31-4B8C-83A1-F6EECF244321}">
                <p14:modId xmlns:p14="http://schemas.microsoft.com/office/powerpoint/2010/main" val="154577209"/>
              </p:ext>
            </p:extLst>
          </p:nvPr>
        </p:nvGraphicFramePr>
        <p:xfrm>
          <a:off x="0" y="2819400"/>
          <a:ext cx="914400" cy="771525"/>
        </p:xfrm>
        <a:graphic>
          <a:graphicData uri="http://schemas.openxmlformats.org/presentationml/2006/ole">
            <mc:AlternateContent xmlns:mc="http://schemas.openxmlformats.org/markup-compatibility/2006">
              <mc:Choice xmlns:v="urn:schemas-microsoft-com:vml" Requires="v">
                <p:oleObj spid="_x0000_s170288" name="Acrobat Document" showAsIcon="1" r:id="rId4" imgW="914400" imgH="771480" progId="AcroExch.Document.11">
                  <p:embed/>
                </p:oleObj>
              </mc:Choice>
              <mc:Fallback>
                <p:oleObj name="Acrobat Document" showAsIcon="1" r:id="rId4" imgW="914400" imgH="771480" progId="AcroExch.Document.11">
                  <p:embed/>
                  <p:pic>
                    <p:nvPicPr>
                      <p:cNvPr id="0" name=""/>
                      <p:cNvPicPr/>
                      <p:nvPr/>
                    </p:nvPicPr>
                    <p:blipFill>
                      <a:blip r:embed="rId5"/>
                      <a:stretch>
                        <a:fillRect/>
                      </a:stretch>
                    </p:blipFill>
                    <p:spPr>
                      <a:xfrm>
                        <a:off x="0" y="2819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2418016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802.1AEbn-2011 passed pre-ballot in Feb 2014, and is </a:t>
            </a:r>
            <a:r>
              <a:rPr lang="en-AU" dirty="0"/>
              <a:t>waiting for </a:t>
            </a:r>
            <a:r>
              <a:rPr lang="en-AU" dirty="0" smtClean="0"/>
              <a:t>FDIS ballot to close</a:t>
            </a:r>
            <a:r>
              <a:rPr lang="en-AU" dirty="0"/>
              <a:t/>
            </a:r>
            <a:br>
              <a:rPr lang="en-AU" dirty="0"/>
            </a:b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38</a:t>
            </a:fld>
            <a:endParaRPr lang="en-US"/>
          </a:p>
        </p:txBody>
      </p:sp>
      <p:sp>
        <p:nvSpPr>
          <p:cNvPr id="10" name="Content Placeholder 9"/>
          <p:cNvSpPr>
            <a:spLocks noGrp="1"/>
          </p:cNvSpPr>
          <p:nvPr>
            <p:ph idx="1"/>
          </p:nvPr>
        </p:nvSpPr>
        <p:spPr/>
        <p:txBody>
          <a:bodyPr/>
          <a:lstStyle/>
          <a:p>
            <a:r>
              <a:rPr lang="en-AU" dirty="0"/>
              <a:t>60 day pre-ballot: </a:t>
            </a:r>
            <a:r>
              <a:rPr lang="en-AU" dirty="0">
                <a:solidFill>
                  <a:srgbClr val="00B050"/>
                </a:solidFill>
              </a:rPr>
              <a:t>passed &amp; comment resolutions liaised</a:t>
            </a:r>
            <a:endParaRPr lang="en-AU" dirty="0"/>
          </a:p>
          <a:p>
            <a:pPr lvl="1"/>
            <a:r>
              <a:rPr lang="en-AU" dirty="0"/>
              <a:t>Pre-ballot </a:t>
            </a:r>
            <a:r>
              <a:rPr lang="en-AU" dirty="0" smtClean="0"/>
              <a:t>on IEEE 802.1AEbn-2011 (N15809) </a:t>
            </a:r>
            <a:r>
              <a:rPr lang="en-AU" dirty="0"/>
              <a:t>passed in Jan 2014</a:t>
            </a:r>
          </a:p>
          <a:p>
            <a:pPr lvl="2"/>
            <a:r>
              <a:rPr lang="en-AU" dirty="0"/>
              <a:t>Voting results in </a:t>
            </a:r>
            <a:r>
              <a:rPr lang="en-AU" dirty="0" smtClean="0"/>
              <a:t>N15857</a:t>
            </a:r>
          </a:p>
          <a:p>
            <a:pPr lvl="2"/>
            <a:r>
              <a:rPr lang="en-AU" dirty="0"/>
              <a:t>Passed 9/1/7</a:t>
            </a:r>
          </a:p>
          <a:p>
            <a:pPr lvl="2"/>
            <a:r>
              <a:rPr lang="en-AU" dirty="0"/>
              <a:t>Usual comment from China saying they will not recognise the </a:t>
            </a:r>
            <a:r>
              <a:rPr lang="en-AU" dirty="0" smtClean="0"/>
              <a:t>result</a:t>
            </a:r>
          </a:p>
          <a:p>
            <a:pPr lvl="1"/>
            <a:r>
              <a:rPr lang="en-AU" dirty="0" smtClean="0">
                <a:hlinkClick r:id="rId3"/>
              </a:rPr>
              <a:t>Pre-ballot </a:t>
            </a:r>
            <a:r>
              <a:rPr lang="en-AU" dirty="0">
                <a:hlinkClick r:id="rId3"/>
              </a:rPr>
              <a:t>comment responses </a:t>
            </a:r>
            <a:r>
              <a:rPr lang="en-AU" dirty="0"/>
              <a:t>were approved by 802.1 WG in March 2014, and were liaised to SC6 as </a:t>
            </a:r>
            <a:r>
              <a:rPr lang="en-AU" dirty="0" smtClean="0"/>
              <a:t>N15945</a:t>
            </a:r>
          </a:p>
          <a:p>
            <a:r>
              <a:rPr lang="en-AU" dirty="0"/>
              <a:t>FDIS ballot: </a:t>
            </a:r>
            <a:r>
              <a:rPr lang="en-AU" kern="1200" dirty="0" smtClean="0">
                <a:solidFill>
                  <a:schemeClr val="accent2"/>
                </a:solidFill>
              </a:rPr>
              <a:t>closes </a:t>
            </a:r>
            <a:r>
              <a:rPr lang="en-AU" kern="1200" dirty="0">
                <a:solidFill>
                  <a:schemeClr val="accent2"/>
                </a:solidFill>
              </a:rPr>
              <a:t>1 Feb </a:t>
            </a:r>
            <a:r>
              <a:rPr lang="en-AU" kern="1200" dirty="0" smtClean="0">
                <a:solidFill>
                  <a:schemeClr val="accent2"/>
                </a:solidFill>
              </a:rPr>
              <a:t>2015</a:t>
            </a:r>
          </a:p>
          <a:p>
            <a:pPr lvl="1"/>
            <a:r>
              <a:rPr lang="en-AU" kern="1200" dirty="0"/>
              <a:t>FDIS </a:t>
            </a:r>
            <a:r>
              <a:rPr lang="en-AU" kern="1200" dirty="0" smtClean="0"/>
              <a:t>has started</a:t>
            </a:r>
            <a:r>
              <a:rPr lang="en-AU" kern="1200" dirty="0"/>
              <a:t>, closing 1 Feb 2015</a:t>
            </a:r>
          </a:p>
          <a:p>
            <a:pPr lvl="1"/>
            <a:r>
              <a:rPr lang="en-AU" kern="1200" dirty="0" smtClean="0"/>
              <a:t>Will </a:t>
            </a:r>
            <a:r>
              <a:rPr lang="en-AU" kern="1200" dirty="0"/>
              <a:t>be called ISO/IEC/IEEE </a:t>
            </a:r>
            <a:r>
              <a:rPr lang="en-AU" dirty="0"/>
              <a:t>8802-1AE:2013/</a:t>
            </a:r>
            <a:r>
              <a:rPr lang="en-AU" dirty="0" err="1"/>
              <a:t>Amd</a:t>
            </a:r>
            <a:r>
              <a:rPr lang="en-AU" dirty="0"/>
              <a:t> </a:t>
            </a:r>
            <a:r>
              <a:rPr lang="en-AU" dirty="0" smtClean="0"/>
              <a:t>2</a:t>
            </a:r>
            <a:endParaRPr lang="en-AU" dirty="0"/>
          </a:p>
        </p:txBody>
      </p:sp>
      <p:graphicFrame>
        <p:nvGraphicFramePr>
          <p:cNvPr id="2" name="Object 1"/>
          <p:cNvGraphicFramePr>
            <a:graphicFrameLocks noChangeAspect="1"/>
          </p:cNvGraphicFramePr>
          <p:nvPr>
            <p:extLst>
              <p:ext uri="{D42A27DB-BD31-4B8C-83A1-F6EECF244321}">
                <p14:modId xmlns:p14="http://schemas.microsoft.com/office/powerpoint/2010/main" val="1213465327"/>
              </p:ext>
            </p:extLst>
          </p:nvPr>
        </p:nvGraphicFramePr>
        <p:xfrm>
          <a:off x="17929" y="2819400"/>
          <a:ext cx="914400" cy="771525"/>
        </p:xfrm>
        <a:graphic>
          <a:graphicData uri="http://schemas.openxmlformats.org/presentationml/2006/ole">
            <mc:AlternateContent xmlns:mc="http://schemas.openxmlformats.org/markup-compatibility/2006">
              <mc:Choice xmlns:v="urn:schemas-microsoft-com:vml" Requires="v">
                <p:oleObj spid="_x0000_s169271" name="Acrobat Document" showAsIcon="1" r:id="rId4" imgW="914400" imgH="771480" progId="AcroExch.Document.11">
                  <p:embed/>
                </p:oleObj>
              </mc:Choice>
              <mc:Fallback>
                <p:oleObj name="Acrobat Document" showAsIcon="1" r:id="rId4" imgW="914400" imgH="771480" progId="AcroExch.Document.11">
                  <p:embed/>
                  <p:pic>
                    <p:nvPicPr>
                      <p:cNvPr id="0" name=""/>
                      <p:cNvPicPr/>
                      <p:nvPr/>
                    </p:nvPicPr>
                    <p:blipFill>
                      <a:blip r:embed="rId5"/>
                      <a:stretch>
                        <a:fillRect/>
                      </a:stretch>
                    </p:blipFill>
                    <p:spPr>
                      <a:xfrm>
                        <a:off x="17929" y="2819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2418016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a:t>
            </a:r>
            <a:r>
              <a:rPr lang="en-GB" dirty="0"/>
              <a:t>1Xbx-2014 will be submitted to PSDO process after IEEE </a:t>
            </a:r>
            <a:r>
              <a:rPr lang="en-GB" dirty="0" smtClean="0"/>
              <a:t>ratification &amp; publication </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39</a:t>
            </a:fld>
            <a:endParaRPr lang="en-US"/>
          </a:p>
        </p:txBody>
      </p:sp>
      <p:sp>
        <p:nvSpPr>
          <p:cNvPr id="10" name="Content Placeholder 9"/>
          <p:cNvSpPr>
            <a:spLocks noGrp="1"/>
          </p:cNvSpPr>
          <p:nvPr>
            <p:ph idx="1"/>
          </p:nvPr>
        </p:nvSpPr>
        <p:spPr/>
        <p:txBody>
          <a:bodyPr/>
          <a:lstStyle/>
          <a:p>
            <a:r>
              <a:rPr lang="en-AU" dirty="0"/>
              <a:t>60 day pre-ballot</a:t>
            </a:r>
            <a:r>
              <a:rPr lang="en-AU" dirty="0" smtClean="0"/>
              <a:t>: </a:t>
            </a:r>
            <a:r>
              <a:rPr lang="en-AU" dirty="0" smtClean="0">
                <a:solidFill>
                  <a:schemeClr val="accent2"/>
                </a:solidFill>
              </a:rPr>
              <a:t>waiting for IEEE </a:t>
            </a:r>
            <a:r>
              <a:rPr lang="en-GB" dirty="0">
                <a:solidFill>
                  <a:schemeClr val="accent2"/>
                </a:solidFill>
              </a:rPr>
              <a:t>ratification &amp; </a:t>
            </a:r>
            <a:r>
              <a:rPr lang="en-AU" dirty="0" smtClean="0">
                <a:solidFill>
                  <a:schemeClr val="accent2"/>
                </a:solidFill>
              </a:rPr>
              <a:t>publication</a:t>
            </a:r>
            <a:endParaRPr lang="en-AU" dirty="0">
              <a:solidFill>
                <a:schemeClr val="accent2"/>
              </a:solidFill>
            </a:endParaRPr>
          </a:p>
          <a:p>
            <a:pPr lvl="1"/>
            <a:r>
              <a:rPr lang="en-AU" dirty="0" smtClean="0"/>
              <a:t>The </a:t>
            </a:r>
            <a:r>
              <a:rPr lang="en-AU" dirty="0"/>
              <a:t>submission of IEEE 802.1Xbx-2014 </a:t>
            </a:r>
            <a:r>
              <a:rPr lang="en-AU" dirty="0" smtClean="0"/>
              <a:t>after publication under the PSDO was approved by 802 EC in July 2014</a:t>
            </a:r>
          </a:p>
          <a:p>
            <a:pPr lvl="2"/>
            <a:r>
              <a:rPr lang="en-AU" dirty="0" smtClean="0"/>
              <a:t>It is heading for </a:t>
            </a:r>
            <a:r>
              <a:rPr lang="en-AU" dirty="0" err="1" smtClean="0"/>
              <a:t>RevCom</a:t>
            </a:r>
            <a:r>
              <a:rPr lang="en-AU" dirty="0" smtClean="0"/>
              <a:t> in Dec 2014, with publication in ~Feb 2015</a:t>
            </a:r>
          </a:p>
          <a:p>
            <a:pPr lvl="2"/>
            <a:r>
              <a:rPr lang="en-AU" dirty="0">
                <a:solidFill>
                  <a:srgbClr val="FF0000"/>
                </a:solidFill>
              </a:rPr>
              <a:t>Asked Jodi </a:t>
            </a:r>
            <a:r>
              <a:rPr lang="en-AU" dirty="0" err="1">
                <a:solidFill>
                  <a:srgbClr val="FF0000"/>
                </a:solidFill>
              </a:rPr>
              <a:t>Haasz</a:t>
            </a:r>
            <a:r>
              <a:rPr lang="en-AU" dirty="0">
                <a:solidFill>
                  <a:srgbClr val="FF0000"/>
                </a:solidFill>
              </a:rPr>
              <a:t> on 6 Jan 2015 if it has been published yet</a:t>
            </a:r>
            <a:r>
              <a:rPr lang="en-AU" dirty="0" smtClean="0">
                <a:solidFill>
                  <a:srgbClr val="FF0000"/>
                </a:solidFill>
              </a:rPr>
              <a:t>? She does not know as of 12 Jan</a:t>
            </a:r>
            <a:endParaRPr lang="en-AU" dirty="0" smtClean="0"/>
          </a:p>
          <a:p>
            <a:r>
              <a:rPr lang="en-AU" dirty="0" smtClean="0"/>
              <a:t>FDIS </a:t>
            </a:r>
            <a:r>
              <a:rPr lang="en-AU" dirty="0"/>
              <a:t>ballot</a:t>
            </a:r>
            <a:r>
              <a:rPr lang="en-AU" dirty="0" smtClean="0"/>
              <a:t>:</a:t>
            </a:r>
            <a:endParaRPr lang="en-AU" dirty="0">
              <a:solidFill>
                <a:srgbClr val="FF0000"/>
              </a:solidFill>
            </a:endParaRPr>
          </a:p>
        </p:txBody>
      </p:sp>
    </p:spTree>
    <p:extLst>
      <p:ext uri="{BB962C8B-B14F-4D97-AF65-F5344CB8AC3E}">
        <p14:creationId xmlns:p14="http://schemas.microsoft.com/office/powerpoint/2010/main" val="6039710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will review the official IEEE-SA patent material for pre-PAR groups</a:t>
            </a:r>
          </a:p>
        </p:txBody>
      </p:sp>
      <p:sp>
        <p:nvSpPr>
          <p:cNvPr id="3" name="Content Placeholder 2"/>
          <p:cNvSpPr>
            <a:spLocks noGrp="1"/>
          </p:cNvSpPr>
          <p:nvPr>
            <p:ph idx="1"/>
          </p:nvPr>
        </p:nvSpPr>
        <p:spPr/>
        <p:txBody>
          <a:bodyPr/>
          <a:lstStyle/>
          <a:p>
            <a:pPr lvl="1"/>
            <a:r>
              <a:rPr lang="en-US" altLang="en-US" dirty="0" smtClean="0"/>
              <a:t>If you have questions:</a:t>
            </a:r>
          </a:p>
          <a:p>
            <a:pPr lvl="2"/>
            <a:r>
              <a:rPr lang="en-US" altLang="en-US" dirty="0" smtClean="0"/>
              <a:t>Contact the IEEE-SA Standards Board Patent Committee Administrator at </a:t>
            </a:r>
            <a:r>
              <a:rPr lang="en-US" altLang="en-US" dirty="0" smtClean="0">
                <a:hlinkClick r:id="rId2"/>
              </a:rPr>
              <a:t>patcom@ieee.org</a:t>
            </a:r>
            <a:endParaRPr lang="en-US" altLang="en-US" dirty="0" smtClean="0"/>
          </a:p>
          <a:p>
            <a:pPr lvl="2"/>
            <a:r>
              <a:rPr lang="en-US" altLang="en-US" dirty="0" smtClean="0"/>
              <a:t>Visit </a:t>
            </a:r>
            <a:r>
              <a:rPr lang="en-US" altLang="en-US" dirty="0" smtClean="0">
                <a:hlinkClick r:id="rId3" action="ppaction://hlinkfile"/>
              </a:rPr>
              <a:t>standards.ieee.org/about/</a:t>
            </a:r>
            <a:r>
              <a:rPr lang="en-US" altLang="en-US" dirty="0" err="1" smtClean="0">
                <a:hlinkClick r:id="rId3" action="ppaction://hlinkfile"/>
              </a:rPr>
              <a:t>sasb</a:t>
            </a:r>
            <a:r>
              <a:rPr lang="en-US" altLang="en-US" dirty="0" smtClean="0">
                <a:hlinkClick r:id="rId3" action="ppaction://hlinkfile"/>
              </a:rPr>
              <a:t>/</a:t>
            </a:r>
            <a:r>
              <a:rPr lang="en-US" altLang="en-US" dirty="0" err="1" smtClean="0">
                <a:hlinkClick r:id="rId3" action="ppaction://hlinkfile"/>
              </a:rPr>
              <a:t>patcom</a:t>
            </a:r>
            <a:r>
              <a:rPr lang="en-US" altLang="en-US" dirty="0" smtClean="0">
                <a:hlinkClick r:id="rId3" action="ppaction://hlinkfile"/>
              </a:rPr>
              <a:t>/index.html </a:t>
            </a:r>
            <a:endParaRPr lang="en-US" altLang="en-US" dirty="0" smtClean="0"/>
          </a:p>
          <a:p>
            <a:pPr lvl="1"/>
            <a:r>
              <a:rPr lang="en-US" altLang="en-US" dirty="0" smtClean="0"/>
              <a:t>See IEEE-SA Standards Board Operations Manual, clause 5.3.10 and </a:t>
            </a:r>
            <a:r>
              <a:rPr lang="en-GB" altLang="en-US" dirty="0" smtClean="0"/>
              <a:t>“</a:t>
            </a:r>
            <a:r>
              <a:rPr lang="en-GB" altLang="en-US" i="1" dirty="0" smtClean="0"/>
              <a:t>Promoting Competition and Innovation: What You Need to Know about the IEEE Standards Association's Antitrust and Competition Policy</a:t>
            </a:r>
            <a:r>
              <a:rPr lang="en-GB" altLang="en-US" dirty="0" smtClean="0"/>
              <a:t>”</a:t>
            </a:r>
            <a:r>
              <a:rPr lang="en-US" altLang="en-US" dirty="0" smtClean="0"/>
              <a:t> for more details.</a:t>
            </a:r>
          </a:p>
          <a:p>
            <a:pPr lvl="1"/>
            <a:r>
              <a:rPr lang="en-US" altLang="en-US" dirty="0" smtClean="0"/>
              <a:t>This slide set is available at:</a:t>
            </a:r>
          </a:p>
          <a:p>
            <a:pPr lvl="2"/>
            <a:r>
              <a:rPr lang="en-US" altLang="en-US" dirty="0" smtClean="0">
                <a:hlinkClick r:id="rId4" action="ppaction://hlinkpres?slideindex=1&amp;slidetitle="/>
              </a:rPr>
              <a:t>development.standards.ieee.org/</a:t>
            </a:r>
            <a:r>
              <a:rPr lang="en-US" altLang="en-US" dirty="0" err="1" smtClean="0">
                <a:hlinkClick r:id="rId4" action="ppaction://hlinkpres?slideindex=1&amp;slidetitle="/>
              </a:rPr>
              <a:t>myproject</a:t>
            </a:r>
            <a:r>
              <a:rPr lang="en-US" altLang="en-US" dirty="0" smtClean="0">
                <a:hlinkClick r:id="rId4" action="ppaction://hlinkpres?slideindex=1&amp;slidetitle="/>
              </a:rPr>
              <a:t>/Public/</a:t>
            </a:r>
            <a:r>
              <a:rPr lang="en-US" altLang="en-US" dirty="0" err="1" smtClean="0">
                <a:hlinkClick r:id="rId4" action="ppaction://hlinkpres?slideindex=1&amp;slidetitle="/>
              </a:rPr>
              <a:t>mytools</a:t>
            </a:r>
            <a:r>
              <a:rPr lang="en-US" altLang="en-US" dirty="0" smtClean="0">
                <a:hlinkClick r:id="rId4" action="ppaction://hlinkpres?slideindex=1&amp;slidetitle="/>
              </a:rPr>
              <a:t>/mob/slideset.ppt</a:t>
            </a:r>
            <a:endParaRPr lang="en-US" altLang="en-US" dirty="0" smtClean="0"/>
          </a:p>
          <a:p>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a:t>
            </a:fld>
            <a:endParaRPr lang="en-US"/>
          </a:p>
        </p:txBody>
      </p:sp>
    </p:spTree>
    <p:extLst>
      <p:ext uri="{BB962C8B-B14F-4D97-AF65-F5344CB8AC3E}">
        <p14:creationId xmlns:p14="http://schemas.microsoft.com/office/powerpoint/2010/main" val="30046304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GB" dirty="0" smtClean="0"/>
              <a:t>1Q-Rev-2014 </a:t>
            </a:r>
            <a:r>
              <a:rPr lang="en-GB" dirty="0"/>
              <a:t>will be submitted </a:t>
            </a:r>
            <a:r>
              <a:rPr lang="en-GB" dirty="0" smtClean="0"/>
              <a:t>to PSDO process after </a:t>
            </a:r>
            <a:r>
              <a:rPr lang="en-GB" dirty="0"/>
              <a:t>IEEE </a:t>
            </a:r>
            <a:r>
              <a:rPr lang="en-GB" dirty="0" smtClean="0"/>
              <a:t>ratification &amp; publication </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40</a:t>
            </a:fld>
            <a:endParaRPr lang="en-US"/>
          </a:p>
        </p:txBody>
      </p:sp>
      <p:sp>
        <p:nvSpPr>
          <p:cNvPr id="10" name="Content Placeholder 9"/>
          <p:cNvSpPr>
            <a:spLocks noGrp="1"/>
          </p:cNvSpPr>
          <p:nvPr>
            <p:ph idx="1"/>
          </p:nvPr>
        </p:nvSpPr>
        <p:spPr/>
        <p:txBody>
          <a:bodyPr/>
          <a:lstStyle/>
          <a:p>
            <a:r>
              <a:rPr lang="en-AU" dirty="0"/>
              <a:t>60 day pre-ballot: </a:t>
            </a:r>
            <a:r>
              <a:rPr lang="en-AU" dirty="0">
                <a:solidFill>
                  <a:schemeClr val="accent2"/>
                </a:solidFill>
              </a:rPr>
              <a:t>waiting for IEEE </a:t>
            </a:r>
            <a:r>
              <a:rPr lang="en-AU" dirty="0" smtClean="0">
                <a:solidFill>
                  <a:schemeClr val="accent2"/>
                </a:solidFill>
              </a:rPr>
              <a:t>ratification &amp; publication</a:t>
            </a:r>
            <a:endParaRPr lang="en-AU" dirty="0">
              <a:solidFill>
                <a:schemeClr val="accent2"/>
              </a:solidFill>
            </a:endParaRPr>
          </a:p>
          <a:p>
            <a:pPr lvl="1"/>
            <a:r>
              <a:rPr lang="en-AU" dirty="0"/>
              <a:t>The submission of </a:t>
            </a:r>
            <a:r>
              <a:rPr lang="en-AU" dirty="0">
                <a:solidFill>
                  <a:schemeClr val="tx2"/>
                </a:solidFill>
              </a:rPr>
              <a:t>IEEE </a:t>
            </a:r>
            <a:r>
              <a:rPr lang="en-AU" dirty="0" smtClean="0">
                <a:solidFill>
                  <a:schemeClr val="tx2"/>
                </a:solidFill>
              </a:rPr>
              <a:t>802.1Q-Rev-2014 </a:t>
            </a:r>
            <a:r>
              <a:rPr lang="en-AU" dirty="0">
                <a:solidFill>
                  <a:schemeClr val="tx2"/>
                </a:solidFill>
              </a:rPr>
              <a:t>after publication under the PSDO was agreed by </a:t>
            </a:r>
            <a:r>
              <a:rPr lang="en-AU" dirty="0" smtClean="0">
                <a:solidFill>
                  <a:schemeClr val="tx2"/>
                </a:solidFill>
              </a:rPr>
              <a:t>802 EC </a:t>
            </a:r>
            <a:r>
              <a:rPr lang="en-AU" dirty="0">
                <a:solidFill>
                  <a:schemeClr val="tx2"/>
                </a:solidFill>
              </a:rPr>
              <a:t>in </a:t>
            </a:r>
            <a:r>
              <a:rPr lang="en-AU" dirty="0" smtClean="0">
                <a:solidFill>
                  <a:schemeClr val="tx2"/>
                </a:solidFill>
              </a:rPr>
              <a:t>July </a:t>
            </a:r>
            <a:r>
              <a:rPr lang="en-AU" dirty="0" smtClean="0"/>
              <a:t>2014</a:t>
            </a:r>
          </a:p>
          <a:p>
            <a:pPr lvl="2"/>
            <a:r>
              <a:rPr lang="en-AU" dirty="0" smtClean="0"/>
              <a:t>It was heading </a:t>
            </a:r>
            <a:r>
              <a:rPr lang="en-AU" dirty="0"/>
              <a:t>for </a:t>
            </a:r>
            <a:r>
              <a:rPr lang="en-AU" dirty="0" err="1"/>
              <a:t>RevCom</a:t>
            </a:r>
            <a:r>
              <a:rPr lang="en-AU" dirty="0"/>
              <a:t> in </a:t>
            </a:r>
            <a:r>
              <a:rPr lang="en-AU" dirty="0" smtClean="0"/>
              <a:t>Oct 2014</a:t>
            </a:r>
            <a:r>
              <a:rPr lang="en-AU" dirty="0"/>
              <a:t>, with publication in </a:t>
            </a:r>
            <a:r>
              <a:rPr lang="en-AU" dirty="0" smtClean="0"/>
              <a:t>~Dec 2014</a:t>
            </a:r>
          </a:p>
          <a:p>
            <a:pPr lvl="1"/>
            <a:r>
              <a:rPr lang="en-AU" dirty="0"/>
              <a:t>IEEE 802.1Q-Rev-2014 has been published and </a:t>
            </a:r>
            <a:r>
              <a:rPr lang="en-AU" dirty="0" smtClean="0"/>
              <a:t>was submitted </a:t>
            </a:r>
            <a:r>
              <a:rPr lang="en-AU" dirty="0"/>
              <a:t>to SC 6 </a:t>
            </a:r>
            <a:r>
              <a:rPr lang="en-AU" dirty="0" smtClean="0"/>
              <a:t>on Monday for </a:t>
            </a:r>
            <a:r>
              <a:rPr lang="en-AU" dirty="0"/>
              <a:t>the 60 day </a:t>
            </a:r>
            <a:r>
              <a:rPr lang="en-AU" dirty="0" smtClean="0"/>
              <a:t>ballot</a:t>
            </a:r>
          </a:p>
          <a:p>
            <a:r>
              <a:rPr lang="en-AU" dirty="0" smtClean="0"/>
              <a:t>FDIS </a:t>
            </a:r>
            <a:r>
              <a:rPr lang="en-AU" dirty="0"/>
              <a:t>ballot:</a:t>
            </a:r>
            <a:endParaRPr lang="en-AU" dirty="0">
              <a:solidFill>
                <a:srgbClr val="FF0000"/>
              </a:solidFill>
            </a:endParaRPr>
          </a:p>
        </p:txBody>
      </p:sp>
    </p:spTree>
    <p:extLst>
      <p:ext uri="{BB962C8B-B14F-4D97-AF65-F5344CB8AC3E}">
        <p14:creationId xmlns:p14="http://schemas.microsoft.com/office/powerpoint/2010/main" val="165806034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a:t>
            </a:r>
            <a:r>
              <a:rPr lang="en-GB" dirty="0" smtClean="0"/>
              <a:t>-2014 passed the 60 day pre-ballot</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41</a:t>
            </a:fld>
            <a:endParaRPr lang="en-US"/>
          </a:p>
        </p:txBody>
      </p:sp>
      <p:sp>
        <p:nvSpPr>
          <p:cNvPr id="10" name="Content Placeholder 9"/>
          <p:cNvSpPr>
            <a:spLocks noGrp="1"/>
          </p:cNvSpPr>
          <p:nvPr>
            <p:ph idx="1"/>
          </p:nvPr>
        </p:nvSpPr>
        <p:spPr/>
        <p:txBody>
          <a:bodyPr/>
          <a:lstStyle/>
          <a:p>
            <a:r>
              <a:rPr lang="en-AU" dirty="0"/>
              <a:t>60 day pre-ballot</a:t>
            </a:r>
            <a:r>
              <a:rPr lang="en-AU" dirty="0" smtClean="0"/>
              <a:t>: </a:t>
            </a:r>
            <a:r>
              <a:rPr lang="en-AU" dirty="0" smtClean="0">
                <a:solidFill>
                  <a:srgbClr val="00B050"/>
                </a:solidFill>
              </a:rPr>
              <a:t>Passed (26 Oct 2014)</a:t>
            </a:r>
            <a:endParaRPr lang="en-AU" dirty="0">
              <a:solidFill>
                <a:srgbClr val="00B050"/>
              </a:solidFill>
            </a:endParaRPr>
          </a:p>
          <a:p>
            <a:pPr lvl="1"/>
            <a:r>
              <a:rPr lang="en-AU" dirty="0" smtClean="0"/>
              <a:t>The submission of IEEE 802-2014 under the PSDO was approved by</a:t>
            </a:r>
            <a:r>
              <a:rPr lang="en-AU" dirty="0" smtClean="0">
                <a:solidFill>
                  <a:srgbClr val="FF0000"/>
                </a:solidFill>
              </a:rPr>
              <a:t> </a:t>
            </a:r>
            <a:r>
              <a:rPr lang="en-AU" dirty="0" smtClean="0"/>
              <a:t>802 EC in July 2014</a:t>
            </a:r>
          </a:p>
          <a:p>
            <a:pPr lvl="1"/>
            <a:r>
              <a:rPr lang="en-AU" dirty="0"/>
              <a:t>The 60 day </a:t>
            </a:r>
            <a:r>
              <a:rPr lang="en-AU" dirty="0" smtClean="0"/>
              <a:t>pre-ballot passed on 26 Oct 014</a:t>
            </a:r>
          </a:p>
          <a:p>
            <a:pPr lvl="2"/>
            <a:r>
              <a:rPr lang="en-AU" dirty="0"/>
              <a:t>Passed </a:t>
            </a:r>
            <a:r>
              <a:rPr lang="en-AU" dirty="0" smtClean="0"/>
              <a:t>11/0/6 </a:t>
            </a:r>
            <a:r>
              <a:rPr lang="en-AU" dirty="0"/>
              <a:t>on need for an ISO standard</a:t>
            </a:r>
          </a:p>
          <a:p>
            <a:pPr lvl="2"/>
            <a:r>
              <a:rPr lang="en-AU" dirty="0"/>
              <a:t>Passed </a:t>
            </a:r>
            <a:r>
              <a:rPr lang="en-AU" dirty="0" smtClean="0"/>
              <a:t>9/1/7 </a:t>
            </a:r>
            <a:r>
              <a:rPr lang="en-AU" dirty="0"/>
              <a:t>on submission to FDIS – China NB voted no</a:t>
            </a:r>
          </a:p>
          <a:p>
            <a:pPr lvl="2"/>
            <a:r>
              <a:rPr lang="en-AU" dirty="0"/>
              <a:t>A comment was received from China NB (see </a:t>
            </a:r>
            <a:r>
              <a:rPr lang="en-AU" dirty="0" err="1" smtClean="0"/>
              <a:t>Nxxxx</a:t>
            </a:r>
            <a:r>
              <a:rPr lang="en-AU" dirty="0" smtClean="0"/>
              <a:t>)</a:t>
            </a:r>
            <a:endParaRPr lang="en-AU" dirty="0"/>
          </a:p>
          <a:p>
            <a:r>
              <a:rPr lang="en-AU" dirty="0" smtClean="0"/>
              <a:t>FDIS ballot: </a:t>
            </a:r>
            <a:r>
              <a:rPr lang="en-AU" dirty="0" smtClean="0">
                <a:solidFill>
                  <a:schemeClr val="accent2"/>
                </a:solidFill>
              </a:rPr>
              <a:t>comment </a:t>
            </a:r>
            <a:r>
              <a:rPr lang="en-AU" dirty="0">
                <a:solidFill>
                  <a:schemeClr val="accent2"/>
                </a:solidFill>
              </a:rPr>
              <a:t>response </a:t>
            </a:r>
            <a:r>
              <a:rPr lang="en-AU" dirty="0" smtClean="0">
                <a:solidFill>
                  <a:schemeClr val="accent2"/>
                </a:solidFill>
              </a:rPr>
              <a:t>approval</a:t>
            </a:r>
          </a:p>
          <a:p>
            <a:pPr lvl="1"/>
            <a:r>
              <a:rPr lang="en-AU" dirty="0" smtClean="0"/>
              <a:t>Approval of the comment responses slipped through the cracks in November – it is likely to be approved via </a:t>
            </a:r>
            <a:r>
              <a:rPr lang="en-AU" dirty="0" smtClean="0"/>
              <a:t>e-mail ballot </a:t>
            </a:r>
            <a:r>
              <a:rPr lang="en-AU" smtClean="0"/>
              <a:t>this week</a:t>
            </a:r>
            <a:endParaRPr lang="en-AU" dirty="0" smtClean="0"/>
          </a:p>
        </p:txBody>
      </p:sp>
    </p:spTree>
    <p:extLst>
      <p:ext uri="{BB962C8B-B14F-4D97-AF65-F5344CB8AC3E}">
        <p14:creationId xmlns:p14="http://schemas.microsoft.com/office/powerpoint/2010/main" val="58974884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dirty="0"/>
              <a:t>IEEE </a:t>
            </a:r>
            <a:r>
              <a:rPr lang="en-AU" dirty="0" smtClean="0"/>
              <a:t>802.3.1-2013 </a:t>
            </a:r>
            <a:r>
              <a:rPr lang="en-GB" dirty="0"/>
              <a:t>passed its pre-ballot and comment </a:t>
            </a:r>
            <a:r>
              <a:rPr lang="en-GB" dirty="0" smtClean="0"/>
              <a:t>has been </a:t>
            </a:r>
            <a:r>
              <a:rPr lang="en-GB" dirty="0"/>
              <a:t>resolved; waiting for start of FDIS</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42</a:t>
            </a:fld>
            <a:endParaRPr lang="en-US"/>
          </a:p>
        </p:txBody>
      </p:sp>
      <p:sp>
        <p:nvSpPr>
          <p:cNvPr id="10" name="Content Placeholder 9"/>
          <p:cNvSpPr>
            <a:spLocks noGrp="1"/>
          </p:cNvSpPr>
          <p:nvPr>
            <p:ph idx="1"/>
          </p:nvPr>
        </p:nvSpPr>
        <p:spPr/>
        <p:txBody>
          <a:bodyPr/>
          <a:lstStyle/>
          <a:p>
            <a:r>
              <a:rPr lang="en-AU" dirty="0" smtClean="0"/>
              <a:t>60 day pre-ballot: </a:t>
            </a:r>
            <a:r>
              <a:rPr lang="en-AU" dirty="0">
                <a:solidFill>
                  <a:srgbClr val="00B050"/>
                </a:solidFill>
              </a:rPr>
              <a:t>passed &amp; comment resolutions liaised</a:t>
            </a:r>
            <a:endParaRPr lang="en-AU" dirty="0" smtClean="0">
              <a:solidFill>
                <a:schemeClr val="accent2"/>
              </a:solidFill>
            </a:endParaRPr>
          </a:p>
          <a:p>
            <a:pPr lvl="1"/>
            <a:r>
              <a:rPr lang="en-AU" dirty="0" smtClean="0"/>
              <a:t>The request to submit IEEE 802.3.1-2013 for approval under the PSDO was liaised in August 2014</a:t>
            </a:r>
          </a:p>
          <a:p>
            <a:pPr lvl="1"/>
            <a:r>
              <a:rPr lang="en-AU" dirty="0" smtClean="0"/>
              <a:t>The </a:t>
            </a:r>
            <a:r>
              <a:rPr lang="en-AU" dirty="0"/>
              <a:t>pre-ballot closed on 6 Oct 2014</a:t>
            </a:r>
            <a:r>
              <a:rPr lang="en-AU" dirty="0" smtClean="0"/>
              <a:t>, </a:t>
            </a:r>
            <a:r>
              <a:rPr lang="en-AU" dirty="0"/>
              <a:t>and passed</a:t>
            </a:r>
          </a:p>
          <a:p>
            <a:pPr lvl="2"/>
            <a:r>
              <a:rPr lang="en-AU" dirty="0" smtClean="0"/>
              <a:t>Passed 11/0/5 on need for an ISO standard</a:t>
            </a:r>
          </a:p>
          <a:p>
            <a:pPr lvl="2"/>
            <a:r>
              <a:rPr lang="en-AU" dirty="0" smtClean="0"/>
              <a:t>Passed 10/1/5 on submission to FDIS – </a:t>
            </a:r>
            <a:r>
              <a:rPr lang="en-AU" dirty="0"/>
              <a:t>China NB voted </a:t>
            </a:r>
            <a:r>
              <a:rPr lang="en-AU" dirty="0" smtClean="0"/>
              <a:t>no</a:t>
            </a:r>
          </a:p>
          <a:p>
            <a:pPr lvl="2"/>
            <a:r>
              <a:rPr lang="en-AU" dirty="0" smtClean="0"/>
              <a:t>A comment was </a:t>
            </a:r>
            <a:r>
              <a:rPr lang="en-AU" dirty="0"/>
              <a:t>received from China </a:t>
            </a:r>
            <a:r>
              <a:rPr lang="en-AU" dirty="0" smtClean="0"/>
              <a:t>NB (see N16047)</a:t>
            </a:r>
            <a:endParaRPr lang="en-AU" dirty="0"/>
          </a:p>
          <a:p>
            <a:pPr lvl="1"/>
            <a:r>
              <a:rPr lang="en-AU" dirty="0" smtClean="0"/>
              <a:t>Comment was resolved by 802.3 WG  </a:t>
            </a:r>
            <a:r>
              <a:rPr lang="en-AU" dirty="0"/>
              <a:t>in San Antonio in Nov 2014 and liaised to SC6 as </a:t>
            </a:r>
            <a:r>
              <a:rPr lang="en-AU" dirty="0" smtClean="0"/>
              <a:t>N16086</a:t>
            </a:r>
            <a:endParaRPr lang="en-AU" dirty="0"/>
          </a:p>
          <a:p>
            <a:r>
              <a:rPr lang="en-AU" dirty="0" smtClean="0"/>
              <a:t>FDIS ballot: </a:t>
            </a:r>
            <a:r>
              <a:rPr lang="en-AU" dirty="0">
                <a:solidFill>
                  <a:schemeClr val="accent2"/>
                </a:solidFill>
              </a:rPr>
              <a:t>waiting for FDIS </a:t>
            </a:r>
            <a:r>
              <a:rPr lang="en-AU" dirty="0" smtClean="0">
                <a:solidFill>
                  <a:schemeClr val="accent2"/>
                </a:solidFill>
              </a:rPr>
              <a:t>start</a:t>
            </a:r>
          </a:p>
          <a:p>
            <a:pPr marL="342900" lvl="1" indent="-342900"/>
            <a:r>
              <a:rPr lang="en-AU" dirty="0"/>
              <a:t>The FDIS ballot on 802.3.1 </a:t>
            </a:r>
            <a:r>
              <a:rPr lang="en-AU" dirty="0" smtClean="0"/>
              <a:t>will:</a:t>
            </a:r>
          </a:p>
          <a:p>
            <a:pPr marL="525462" lvl="2" indent="-342900"/>
            <a:r>
              <a:rPr lang="en-AU" dirty="0"/>
              <a:t>O</a:t>
            </a:r>
            <a:r>
              <a:rPr lang="en-AU" dirty="0" smtClean="0"/>
              <a:t>pen </a:t>
            </a:r>
            <a:r>
              <a:rPr lang="en-AU" dirty="0"/>
              <a:t>on 19 </a:t>
            </a:r>
            <a:r>
              <a:rPr lang="en-AU" dirty="0" smtClean="0"/>
              <a:t>January</a:t>
            </a:r>
          </a:p>
          <a:p>
            <a:pPr marL="525462" lvl="2" indent="-342900"/>
            <a:r>
              <a:rPr lang="en-AU" dirty="0" smtClean="0"/>
              <a:t>Close </a:t>
            </a:r>
            <a:r>
              <a:rPr lang="en-AU" dirty="0"/>
              <a:t>on 19 June</a:t>
            </a:r>
            <a:endParaRPr lang="en-AU" dirty="0" smtClean="0">
              <a:solidFill>
                <a:schemeClr val="accent2"/>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1344355629"/>
              </p:ext>
            </p:extLst>
          </p:nvPr>
        </p:nvGraphicFramePr>
        <p:xfrm>
          <a:off x="-11113" y="3505200"/>
          <a:ext cx="914401" cy="771525"/>
        </p:xfrm>
        <a:graphic>
          <a:graphicData uri="http://schemas.openxmlformats.org/presentationml/2006/ole">
            <mc:AlternateContent xmlns:mc="http://schemas.openxmlformats.org/markup-compatibility/2006">
              <mc:Choice xmlns:v="urn:schemas-microsoft-com:vml" Requires="v">
                <p:oleObj spid="_x0000_s202803" name="Acrobat Document" showAsIcon="1" r:id="rId3" imgW="914400" imgH="771480" progId="AcroExch.Document.11">
                  <p:embed/>
                </p:oleObj>
              </mc:Choice>
              <mc:Fallback>
                <p:oleObj name="Acrobat Document" showAsIcon="1" r:id="rId3" imgW="914400" imgH="771480" progId="AcroExch.Document.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13" y="3505200"/>
                        <a:ext cx="914401"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3684745980"/>
              </p:ext>
            </p:extLst>
          </p:nvPr>
        </p:nvGraphicFramePr>
        <p:xfrm>
          <a:off x="0" y="4486275"/>
          <a:ext cx="914400" cy="771525"/>
        </p:xfrm>
        <a:graphic>
          <a:graphicData uri="http://schemas.openxmlformats.org/presentationml/2006/ole">
            <mc:AlternateContent xmlns:mc="http://schemas.openxmlformats.org/markup-compatibility/2006">
              <mc:Choice xmlns:v="urn:schemas-microsoft-com:vml" Requires="v">
                <p:oleObj spid="_x0000_s202804" name="Acrobat Document" showAsIcon="1" r:id="rId5" imgW="914400" imgH="771480" progId="AcroExch.Document.11">
                  <p:embed/>
                </p:oleObj>
              </mc:Choice>
              <mc:Fallback>
                <p:oleObj name="Acrobat Document" showAsIcon="1" r:id="rId5" imgW="914400" imgH="771480" progId="AcroExch.Document.11">
                  <p:embed/>
                  <p:pic>
                    <p:nvPicPr>
                      <p:cNvPr id="0" name=""/>
                      <p:cNvPicPr/>
                      <p:nvPr/>
                    </p:nvPicPr>
                    <p:blipFill>
                      <a:blip r:embed="rId6"/>
                      <a:stretch>
                        <a:fillRect/>
                      </a:stretch>
                    </p:blipFill>
                    <p:spPr>
                      <a:xfrm>
                        <a:off x="0" y="44862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03802242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FDIS ballot on 802.22 is scheduled to close on 15 Feb 2015</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43</a:t>
            </a:fld>
            <a:endParaRPr lang="en-US"/>
          </a:p>
        </p:txBody>
      </p:sp>
      <p:sp>
        <p:nvSpPr>
          <p:cNvPr id="10" name="Content Placeholder 9"/>
          <p:cNvSpPr>
            <a:spLocks noGrp="1"/>
          </p:cNvSpPr>
          <p:nvPr>
            <p:ph idx="1"/>
          </p:nvPr>
        </p:nvSpPr>
        <p:spPr/>
        <p:txBody>
          <a:bodyPr/>
          <a:lstStyle/>
          <a:p>
            <a:r>
              <a:rPr lang="en-AU" dirty="0" smtClean="0"/>
              <a:t>60 day pre-ballot: </a:t>
            </a:r>
            <a:r>
              <a:rPr lang="en-AU" dirty="0">
                <a:solidFill>
                  <a:srgbClr val="00B050"/>
                </a:solidFill>
              </a:rPr>
              <a:t>passed &amp; comment resolutions liaised</a:t>
            </a:r>
            <a:endParaRPr lang="en-AU" dirty="0" smtClean="0"/>
          </a:p>
          <a:p>
            <a:pPr lvl="1"/>
            <a:r>
              <a:rPr lang="en-AU" dirty="0" smtClean="0"/>
              <a:t>Pre-ballot on 802.22 (N15925) passed in May 2014</a:t>
            </a:r>
          </a:p>
          <a:p>
            <a:pPr lvl="2"/>
            <a:r>
              <a:rPr lang="en-AU" dirty="0" smtClean="0"/>
              <a:t>Voting results </a:t>
            </a:r>
            <a:r>
              <a:rPr lang="en-AU" dirty="0"/>
              <a:t>in </a:t>
            </a:r>
            <a:r>
              <a:rPr lang="en-AU" dirty="0" smtClean="0"/>
              <a:t>N15954</a:t>
            </a:r>
          </a:p>
          <a:p>
            <a:pPr lvl="2"/>
            <a:r>
              <a:rPr lang="en-AU" dirty="0" smtClean="0"/>
              <a:t>Passed 8/1/10</a:t>
            </a:r>
            <a:endParaRPr lang="en-AU" dirty="0"/>
          </a:p>
          <a:p>
            <a:pPr lvl="1"/>
            <a:r>
              <a:rPr lang="en-AU" dirty="0"/>
              <a:t>FDIS comment responses were approved by </a:t>
            </a:r>
            <a:r>
              <a:rPr lang="en-AU" dirty="0" smtClean="0"/>
              <a:t>802.22 </a:t>
            </a:r>
            <a:r>
              <a:rPr lang="en-AU" dirty="0"/>
              <a:t>WG in </a:t>
            </a:r>
            <a:r>
              <a:rPr lang="en-AU" dirty="0" smtClean="0"/>
              <a:t>July 2014</a:t>
            </a:r>
            <a:r>
              <a:rPr lang="en-AU" dirty="0"/>
              <a:t>, and were liaised to SC6 as </a:t>
            </a:r>
            <a:r>
              <a:rPr lang="en-AU" dirty="0" smtClean="0"/>
              <a:t>N16001</a:t>
            </a:r>
            <a:endParaRPr lang="en-AU" dirty="0"/>
          </a:p>
          <a:p>
            <a:r>
              <a:rPr lang="en-AU" dirty="0" smtClean="0"/>
              <a:t>FDIS </a:t>
            </a:r>
            <a:r>
              <a:rPr lang="en-AU" dirty="0"/>
              <a:t>ballot: </a:t>
            </a:r>
            <a:r>
              <a:rPr lang="en-AU" dirty="0">
                <a:solidFill>
                  <a:schemeClr val="accent2"/>
                </a:solidFill>
              </a:rPr>
              <a:t>closes </a:t>
            </a:r>
            <a:r>
              <a:rPr lang="en-AU" dirty="0" smtClean="0">
                <a:solidFill>
                  <a:schemeClr val="accent2"/>
                </a:solidFill>
              </a:rPr>
              <a:t>15 Feb 2015</a:t>
            </a:r>
          </a:p>
          <a:p>
            <a:pPr lvl="1"/>
            <a:r>
              <a:rPr lang="en-AU" dirty="0" smtClean="0"/>
              <a:t>Comments will be addressed at March 2015 plenary</a:t>
            </a:r>
            <a:endParaRPr lang="en-AU" dirty="0"/>
          </a:p>
        </p:txBody>
      </p:sp>
      <p:graphicFrame>
        <p:nvGraphicFramePr>
          <p:cNvPr id="3" name="Object 2"/>
          <p:cNvGraphicFramePr>
            <a:graphicFrameLocks noChangeAspect="1"/>
          </p:cNvGraphicFramePr>
          <p:nvPr>
            <p:extLst>
              <p:ext uri="{D42A27DB-BD31-4B8C-83A1-F6EECF244321}">
                <p14:modId xmlns:p14="http://schemas.microsoft.com/office/powerpoint/2010/main" val="1827550404"/>
              </p:ext>
            </p:extLst>
          </p:nvPr>
        </p:nvGraphicFramePr>
        <p:xfrm>
          <a:off x="16625" y="2438400"/>
          <a:ext cx="914400" cy="771525"/>
        </p:xfrm>
        <a:graphic>
          <a:graphicData uri="http://schemas.openxmlformats.org/presentationml/2006/ole">
            <mc:AlternateContent xmlns:mc="http://schemas.openxmlformats.org/markup-compatibility/2006">
              <mc:Choice xmlns:v="urn:schemas-microsoft-com:vml" Requires="v">
                <p:oleObj spid="_x0000_s177500"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16625" y="2438400"/>
                        <a:ext cx="914400" cy="771525"/>
                      </a:xfrm>
                      <a:prstGeom prst="rect">
                        <a:avLst/>
                      </a:prstGeom>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4126406299"/>
              </p:ext>
            </p:extLst>
          </p:nvPr>
        </p:nvGraphicFramePr>
        <p:xfrm>
          <a:off x="-4156" y="3505200"/>
          <a:ext cx="914400" cy="771525"/>
        </p:xfrm>
        <a:graphic>
          <a:graphicData uri="http://schemas.openxmlformats.org/presentationml/2006/ole">
            <mc:AlternateContent xmlns:mc="http://schemas.openxmlformats.org/markup-compatibility/2006">
              <mc:Choice xmlns:v="urn:schemas-microsoft-com:vml" Requires="v">
                <p:oleObj spid="_x0000_s177501" name="Acrobat Document" showAsIcon="1" r:id="rId5" imgW="914400" imgH="771480" progId="AcroExch.Document.11">
                  <p:embed/>
                </p:oleObj>
              </mc:Choice>
              <mc:Fallback>
                <p:oleObj name="Acrobat Document" showAsIcon="1" r:id="rId5" imgW="914400" imgH="771480" progId="AcroExch.Document.11">
                  <p:embed/>
                  <p:pic>
                    <p:nvPicPr>
                      <p:cNvPr id="0" name=""/>
                      <p:cNvPicPr/>
                      <p:nvPr/>
                    </p:nvPicPr>
                    <p:blipFill>
                      <a:blip r:embed="rId6"/>
                      <a:stretch>
                        <a:fillRect/>
                      </a:stretch>
                    </p:blipFill>
                    <p:spPr>
                      <a:xfrm>
                        <a:off x="-4156" y="35052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84233322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802.22a will be sent to PSDO when 802.22 completes the PSDO process</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44</a:t>
            </a:fld>
            <a:endParaRPr lang="en-US"/>
          </a:p>
        </p:txBody>
      </p:sp>
      <p:sp>
        <p:nvSpPr>
          <p:cNvPr id="10" name="Content Placeholder 9"/>
          <p:cNvSpPr>
            <a:spLocks noGrp="1"/>
          </p:cNvSpPr>
          <p:nvPr>
            <p:ph idx="1"/>
          </p:nvPr>
        </p:nvSpPr>
        <p:spPr/>
        <p:txBody>
          <a:bodyPr/>
          <a:lstStyle/>
          <a:p>
            <a:r>
              <a:rPr lang="en-AU" dirty="0" smtClean="0"/>
              <a:t>60 day pre-ballot: </a:t>
            </a:r>
            <a:r>
              <a:rPr lang="en-AU" dirty="0" smtClean="0">
                <a:solidFill>
                  <a:schemeClr val="accent2"/>
                </a:solidFill>
              </a:rPr>
              <a:t>not submitted yet</a:t>
            </a:r>
          </a:p>
          <a:p>
            <a:pPr lvl="1"/>
            <a:r>
              <a:rPr lang="en-AU" dirty="0" smtClean="0"/>
              <a:t>It was agreed by consensus in San Diego in July 2014 that submission of 802.22a should wait until 802.22 is ratified by ISO/IEC</a:t>
            </a:r>
          </a:p>
          <a:p>
            <a:pPr lvl="1"/>
            <a:r>
              <a:rPr lang="en-AU" dirty="0" smtClean="0"/>
              <a:t>The FDIS ballot of 802.22 closes on 15 Feb 2015</a:t>
            </a:r>
            <a:endParaRPr lang="en-AU" dirty="0"/>
          </a:p>
          <a:p>
            <a:r>
              <a:rPr lang="en-AU" dirty="0" smtClean="0"/>
              <a:t>FDIS </a:t>
            </a:r>
            <a:r>
              <a:rPr lang="en-AU" dirty="0"/>
              <a:t>ballot</a:t>
            </a:r>
            <a:r>
              <a:rPr lang="en-AU" dirty="0" smtClean="0"/>
              <a:t>:</a:t>
            </a:r>
            <a:endParaRPr lang="en-AU" dirty="0">
              <a:solidFill>
                <a:schemeClr val="accent2"/>
              </a:solidFill>
            </a:endParaRPr>
          </a:p>
        </p:txBody>
      </p:sp>
    </p:spTree>
    <p:extLst>
      <p:ext uri="{BB962C8B-B14F-4D97-AF65-F5344CB8AC3E}">
        <p14:creationId xmlns:p14="http://schemas.microsoft.com/office/powerpoint/2010/main" val="13378342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All the security proposal based on </a:t>
            </a:r>
            <a:r>
              <a:rPr lang="en-AU" dirty="0" err="1" smtClean="0"/>
              <a:t>TePA</a:t>
            </a:r>
            <a:r>
              <a:rPr lang="en-AU" dirty="0" smtClean="0"/>
              <a:t>  in SC6 appear to be on hold or abandoned</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55071097"/>
              </p:ext>
            </p:extLst>
          </p:nvPr>
        </p:nvGraphicFramePr>
        <p:xfrm>
          <a:off x="685800" y="1981200"/>
          <a:ext cx="7772400" cy="3962400"/>
        </p:xfrm>
        <a:graphic>
          <a:graphicData uri="http://schemas.openxmlformats.org/drawingml/2006/table">
            <a:tbl>
              <a:tblPr firstRow="1" bandRow="1">
                <a:tableStyleId>{21E4AEA4-8DFA-4A89-87EB-49C32662AFE0}</a:tableStyleId>
              </a:tblPr>
              <a:tblGrid>
                <a:gridCol w="1143000"/>
                <a:gridCol w="1524000"/>
                <a:gridCol w="1676400"/>
                <a:gridCol w="1447800"/>
                <a:gridCol w="1981200"/>
              </a:tblGrid>
              <a:tr h="370840">
                <a:tc>
                  <a:txBody>
                    <a:bodyPr/>
                    <a:lstStyle/>
                    <a:p>
                      <a:r>
                        <a:rPr lang="en-AU" sz="1600" dirty="0" smtClean="0"/>
                        <a:t>Proposal</a:t>
                      </a:r>
                      <a:endParaRPr lang="en-AU" sz="1600" dirty="0"/>
                    </a:p>
                  </a:txBody>
                  <a:tcPr/>
                </a:tc>
                <a:tc>
                  <a:txBody>
                    <a:bodyPr/>
                    <a:lstStyle/>
                    <a:p>
                      <a:r>
                        <a:rPr lang="en-AU" sz="1600" dirty="0" smtClean="0"/>
                        <a:t>Equivalent</a:t>
                      </a:r>
                      <a:endParaRPr lang="en-AU" sz="1600" dirty="0"/>
                    </a:p>
                  </a:txBody>
                  <a:tcPr/>
                </a:tc>
                <a:tc>
                  <a:txBody>
                    <a:bodyPr/>
                    <a:lstStyle/>
                    <a:p>
                      <a:r>
                        <a:rPr lang="en-AU" sz="1600" dirty="0" smtClean="0"/>
                        <a:t>Chinese standard?</a:t>
                      </a:r>
                      <a:endParaRPr lang="en-AU" sz="1600" dirty="0" smtClean="0">
                        <a:solidFill>
                          <a:srgbClr val="FF0000"/>
                        </a:solidFill>
                      </a:endParaRPr>
                    </a:p>
                  </a:txBody>
                  <a:tcPr/>
                </a:tc>
                <a:tc>
                  <a:txBody>
                    <a:bodyPr/>
                    <a:lstStyle/>
                    <a:p>
                      <a:r>
                        <a:rPr lang="en-AU" sz="1600" dirty="0" smtClean="0"/>
                        <a:t>NP proposal in WG1?</a:t>
                      </a:r>
                      <a:endParaRPr lang="en-AU" sz="1600" dirty="0"/>
                    </a:p>
                  </a:txBody>
                  <a:tcPr/>
                </a:tc>
                <a:tc>
                  <a:txBody>
                    <a:bodyPr/>
                    <a:lstStyle/>
                    <a:p>
                      <a:r>
                        <a:rPr lang="en-AU" sz="1600" dirty="0" smtClean="0"/>
                        <a:t>Implemented?</a:t>
                      </a:r>
                      <a:endParaRPr lang="en-AU" sz="1600" dirty="0"/>
                    </a:p>
                  </a:txBody>
                  <a:tcPr/>
                </a:tc>
              </a:tr>
              <a:tr h="370840">
                <a:tc>
                  <a:txBody>
                    <a:bodyPr/>
                    <a:lstStyle/>
                    <a:p>
                      <a:r>
                        <a:rPr lang="en-AU" sz="1600" dirty="0" smtClean="0"/>
                        <a:t>TEPA-AC</a:t>
                      </a:r>
                      <a:endParaRPr lang="en-AU" sz="1600" dirty="0"/>
                    </a:p>
                  </a:txBody>
                  <a:tcPr/>
                </a:tc>
                <a:tc>
                  <a:txBody>
                    <a:bodyPr/>
                    <a:lstStyle/>
                    <a:p>
                      <a:r>
                        <a:rPr lang="en-AU" sz="1600" dirty="0" smtClean="0"/>
                        <a:t>Subset</a:t>
                      </a:r>
                      <a:r>
                        <a:rPr lang="en-AU" sz="1600" baseline="0" dirty="0" smtClean="0"/>
                        <a:t> of </a:t>
                      </a:r>
                      <a:r>
                        <a:rPr lang="en-AU" sz="1600" dirty="0" smtClean="0"/>
                        <a:t> 802.1X</a:t>
                      </a:r>
                      <a:endParaRPr lang="en-AU" sz="1600" dirty="0"/>
                    </a:p>
                  </a:txBody>
                  <a:tcPr/>
                </a:tc>
                <a:tc>
                  <a:txBody>
                    <a:bodyPr/>
                    <a:lstStyle/>
                    <a:p>
                      <a:r>
                        <a:rPr lang="en-AU" sz="1600" dirty="0" smtClean="0"/>
                        <a:t>Yes</a:t>
                      </a:r>
                      <a:endParaRPr lang="en-AU" sz="1600" dirty="0"/>
                    </a:p>
                  </a:txBody>
                  <a:tcPr/>
                </a:tc>
                <a:tc>
                  <a:txBody>
                    <a:bodyPr/>
                    <a:lstStyle/>
                    <a:p>
                      <a:r>
                        <a:rPr lang="en-AU" sz="1600" dirty="0" smtClean="0"/>
                        <a:t>Not yet</a:t>
                      </a:r>
                      <a:endParaRPr lang="en-AU" sz="1600" dirty="0"/>
                    </a:p>
                  </a:txBody>
                  <a:tcPr/>
                </a:tc>
                <a:tc>
                  <a:txBody>
                    <a:bodyPr/>
                    <a:lstStyle/>
                    <a:p>
                      <a:r>
                        <a:rPr lang="en-AU" sz="1600" dirty="0" smtClean="0"/>
                        <a:t>Not known</a:t>
                      </a:r>
                      <a:r>
                        <a:rPr lang="en-AU" sz="1600" baseline="0" dirty="0" smtClean="0"/>
                        <a:t> </a:t>
                      </a:r>
                      <a:endParaRPr lang="en-AU" sz="1600" dirty="0"/>
                    </a:p>
                  </a:txBody>
                  <a:tcPr/>
                </a:tc>
              </a:tr>
              <a:tr h="370840">
                <a:tc>
                  <a:txBody>
                    <a:bodyPr/>
                    <a:lstStyle/>
                    <a:p>
                      <a:r>
                        <a:rPr lang="en-AU" sz="1600" dirty="0" err="1" smtClean="0"/>
                        <a:t>TLSec</a:t>
                      </a:r>
                      <a:endParaRPr lang="en-AU" sz="1600" dirty="0"/>
                    </a:p>
                  </a:txBody>
                  <a:tcPr/>
                </a:tc>
                <a:tc>
                  <a:txBody>
                    <a:bodyPr/>
                    <a:lstStyle/>
                    <a:p>
                      <a:r>
                        <a:rPr lang="en-AU" sz="1600" dirty="0" smtClean="0"/>
                        <a:t>Subset</a:t>
                      </a:r>
                      <a:r>
                        <a:rPr lang="en-AU" sz="1600" baseline="0" dirty="0" smtClean="0"/>
                        <a:t> of </a:t>
                      </a:r>
                      <a:r>
                        <a:rPr lang="en-AU" sz="1600" dirty="0" smtClean="0"/>
                        <a:t>802.1AE</a:t>
                      </a:r>
                      <a:endParaRPr lang="en-AU" sz="1600" dirty="0"/>
                    </a:p>
                  </a:txBody>
                  <a:tcPr/>
                </a:tc>
                <a:tc>
                  <a:txBody>
                    <a:bodyPr/>
                    <a:lstStyle/>
                    <a:p>
                      <a:r>
                        <a:rPr lang="en-AU" sz="1600" dirty="0" smtClean="0"/>
                        <a:t>Not</a:t>
                      </a:r>
                      <a:r>
                        <a:rPr lang="en-AU" sz="1600" baseline="0" dirty="0" smtClean="0"/>
                        <a:t> yet</a:t>
                      </a:r>
                      <a:r>
                        <a:rPr lang="en-AU" sz="1600" dirty="0" smtClean="0"/>
                        <a:t>;</a:t>
                      </a:r>
                      <a:r>
                        <a:rPr lang="en-AU" sz="1600" baseline="0" dirty="0" smtClean="0"/>
                        <a:t> BWIPS driving</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Not yet</a:t>
                      </a:r>
                    </a:p>
                  </a:txBody>
                  <a:tcPr/>
                </a:tc>
                <a:tc>
                  <a:txBody>
                    <a:bodyPr/>
                    <a:lstStyle/>
                    <a:p>
                      <a:r>
                        <a:rPr lang="en-AU" sz="1600" dirty="0" smtClean="0"/>
                        <a:t>Yes,</a:t>
                      </a:r>
                      <a:r>
                        <a:rPr lang="en-AU" sz="1600" baseline="0" dirty="0" smtClean="0"/>
                        <a:t> in lab</a:t>
                      </a:r>
                      <a:endParaRPr lang="en-AU" sz="1600" dirty="0"/>
                    </a:p>
                  </a:txBody>
                  <a:tcPr/>
                </a:tc>
              </a:tr>
              <a:tr h="370840">
                <a:tc>
                  <a:txBody>
                    <a:bodyPr/>
                    <a:lstStyle/>
                    <a:p>
                      <a:r>
                        <a:rPr lang="en-AU" sz="1600" dirty="0" smtClean="0"/>
                        <a:t>TAAA</a:t>
                      </a:r>
                      <a:endParaRPr lang="en-AU" sz="1600" dirty="0"/>
                    </a:p>
                  </a:txBody>
                  <a:tcPr/>
                </a:tc>
                <a:tc>
                  <a:txBody>
                    <a:bodyPr/>
                    <a:lstStyle/>
                    <a:p>
                      <a:r>
                        <a:rPr lang="en-AU" sz="1600" dirty="0" smtClean="0"/>
                        <a:t>802.16</a:t>
                      </a:r>
                      <a:r>
                        <a:rPr lang="en-AU" sz="1600" baseline="0" dirty="0" smtClean="0"/>
                        <a:t> security</a:t>
                      </a:r>
                      <a:endParaRPr lang="en-AU"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No?</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Not yet</a:t>
                      </a:r>
                    </a:p>
                    <a:p>
                      <a:endParaRPr lang="en-AU" sz="1600" dirty="0"/>
                    </a:p>
                  </a:txBody>
                  <a:tcPr/>
                </a:tc>
                <a:tc>
                  <a:txBody>
                    <a:bodyPr/>
                    <a:lstStyle/>
                    <a:p>
                      <a:r>
                        <a:rPr lang="en-AU" sz="1600" dirty="0" smtClean="0"/>
                        <a:t>Yes, in lab</a:t>
                      </a:r>
                      <a:endParaRPr lang="en-AU" sz="1600" dirty="0"/>
                    </a:p>
                  </a:txBody>
                  <a:tcPr/>
                </a:tc>
              </a:tr>
              <a:tr h="370840">
                <a:tc>
                  <a:txBody>
                    <a:bodyPr/>
                    <a:lstStyle/>
                    <a:p>
                      <a:r>
                        <a:rPr lang="en-AU" sz="1600" dirty="0" smtClean="0"/>
                        <a:t>WAPI</a:t>
                      </a:r>
                      <a:endParaRPr lang="en-AU" sz="1600" dirty="0"/>
                    </a:p>
                  </a:txBody>
                  <a:tcPr/>
                </a:tc>
                <a:tc>
                  <a:txBody>
                    <a:bodyPr/>
                    <a:lstStyle/>
                    <a:p>
                      <a:r>
                        <a:rPr lang="en-AU" sz="1600" dirty="0" smtClean="0"/>
                        <a:t>Subset</a:t>
                      </a:r>
                      <a:r>
                        <a:rPr lang="en-AU" sz="1600" baseline="0" dirty="0" smtClean="0"/>
                        <a:t> of </a:t>
                      </a:r>
                      <a:r>
                        <a:rPr lang="en-AU" sz="1600" dirty="0" smtClean="0"/>
                        <a:t>802.11i based security</a:t>
                      </a:r>
                      <a:endParaRPr lang="en-AU" sz="1600" dirty="0"/>
                    </a:p>
                  </a:txBody>
                  <a:tcPr/>
                </a:tc>
                <a:tc>
                  <a:txBody>
                    <a:bodyPr/>
                    <a:lstStyle/>
                    <a:p>
                      <a:r>
                        <a:rPr lang="en-AU" sz="1600" dirty="0" smtClean="0"/>
                        <a:t>Yes</a:t>
                      </a:r>
                      <a:endParaRPr lang="en-AU" sz="1600" dirty="0"/>
                    </a:p>
                  </a:txBody>
                  <a:tcPr/>
                </a:tc>
                <a:tc>
                  <a:txBody>
                    <a:bodyPr/>
                    <a:lstStyle/>
                    <a:p>
                      <a:r>
                        <a:rPr lang="en-AU" sz="1600" dirty="0" smtClean="0"/>
                        <a:t>Yes, passed,</a:t>
                      </a:r>
                      <a:r>
                        <a:rPr lang="en-AU" sz="1600" baseline="0" dirty="0" smtClean="0"/>
                        <a:t> </a:t>
                      </a:r>
                      <a:r>
                        <a:rPr lang="en-AU" sz="1600" dirty="0" smtClean="0"/>
                        <a:t>but withdrawn</a:t>
                      </a:r>
                      <a:endParaRPr lang="en-AU"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Yes, required in handsets</a:t>
                      </a:r>
                      <a:r>
                        <a:rPr lang="en-AU" sz="1600" baseline="0" dirty="0" smtClean="0"/>
                        <a:t> &amp; by SP APs, </a:t>
                      </a:r>
                      <a:r>
                        <a:rPr lang="en-AU" sz="1600" dirty="0" smtClean="0"/>
                        <a:t>but rarely used</a:t>
                      </a:r>
                    </a:p>
                  </a:txBody>
                  <a:tcPr/>
                </a:tc>
              </a:tr>
              <a:tr h="370840">
                <a:tc>
                  <a:txBody>
                    <a:bodyPr/>
                    <a:lstStyle/>
                    <a:p>
                      <a:r>
                        <a:rPr lang="en-AU" sz="1600" dirty="0" err="1" smtClean="0"/>
                        <a:t>TISec</a:t>
                      </a:r>
                      <a:endParaRPr lang="en-AU" sz="1600" dirty="0"/>
                    </a:p>
                  </a:txBody>
                  <a:tcPr/>
                </a:tc>
                <a:tc>
                  <a:txBody>
                    <a:bodyPr/>
                    <a:lstStyle/>
                    <a:p>
                      <a:r>
                        <a:rPr lang="en-AU" sz="1600" dirty="0" smtClean="0"/>
                        <a:t>Subset/copy of </a:t>
                      </a:r>
                      <a:r>
                        <a:rPr lang="en-AU" sz="1600" dirty="0" err="1" smtClean="0"/>
                        <a:t>IPSec</a:t>
                      </a:r>
                      <a:endParaRPr lang="en-AU"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No?</a:t>
                      </a:r>
                      <a:endParaRPr lang="en-AU" sz="1600" baseline="0" dirty="0" smtClean="0"/>
                    </a:p>
                    <a:p>
                      <a:endParaRPr lang="en-AU" sz="1600" dirty="0"/>
                    </a:p>
                  </a:txBody>
                  <a:tcPr/>
                </a:tc>
                <a:tc>
                  <a:txBody>
                    <a:bodyPr/>
                    <a:lstStyle/>
                    <a:p>
                      <a:r>
                        <a:rPr lang="en-AU" sz="1600" dirty="0" smtClean="0"/>
                        <a:t>Not yet</a:t>
                      </a:r>
                      <a:br>
                        <a:rPr lang="en-AU" sz="1600" dirty="0" smtClean="0"/>
                      </a:br>
                      <a:r>
                        <a:rPr lang="en-AU" sz="1600" dirty="0" smtClean="0"/>
                        <a:t>(in WG7)</a:t>
                      </a:r>
                      <a:endParaRPr lang="en-AU"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Not known</a:t>
                      </a:r>
                      <a:r>
                        <a:rPr lang="en-AU" sz="1600" baseline="0" dirty="0" smtClean="0"/>
                        <a:t> </a:t>
                      </a:r>
                      <a:endParaRPr lang="en-AU" sz="1600" dirty="0" smtClean="0"/>
                    </a:p>
                  </a:txBody>
                  <a:tcPr/>
                </a:tc>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45</a:t>
            </a:fld>
            <a:endParaRPr lang="en-US"/>
          </a:p>
        </p:txBody>
      </p:sp>
    </p:spTree>
    <p:extLst>
      <p:ext uri="{BB962C8B-B14F-4D97-AF65-F5344CB8AC3E}">
        <p14:creationId xmlns:p14="http://schemas.microsoft.com/office/powerpoint/2010/main" val="294630419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All the </a:t>
            </a:r>
            <a:r>
              <a:rPr lang="en-AU" dirty="0" smtClean="0"/>
              <a:t>other proposals </a:t>
            </a:r>
            <a:r>
              <a:rPr lang="en-AU" dirty="0"/>
              <a:t>in SC6 </a:t>
            </a:r>
            <a:r>
              <a:rPr lang="en-AU" dirty="0" smtClean="0"/>
              <a:t>of interest to IEEE 802 appear </a:t>
            </a:r>
            <a:r>
              <a:rPr lang="en-AU" dirty="0"/>
              <a:t>to be on hold or </a:t>
            </a:r>
            <a:r>
              <a:rPr lang="en-AU" dirty="0" smtClean="0"/>
              <a:t>abandoned</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293055665"/>
              </p:ext>
            </p:extLst>
          </p:nvPr>
        </p:nvGraphicFramePr>
        <p:xfrm>
          <a:off x="685800" y="1981200"/>
          <a:ext cx="7772400" cy="3870960"/>
        </p:xfrm>
        <a:graphic>
          <a:graphicData uri="http://schemas.openxmlformats.org/drawingml/2006/table">
            <a:tbl>
              <a:tblPr firstRow="1" bandRow="1">
                <a:tableStyleId>{21E4AEA4-8DFA-4A89-87EB-49C32662AFE0}</a:tableStyleId>
              </a:tblPr>
              <a:tblGrid>
                <a:gridCol w="1371600"/>
                <a:gridCol w="2057400"/>
                <a:gridCol w="1219200"/>
                <a:gridCol w="1524000"/>
                <a:gridCol w="1600200"/>
              </a:tblGrid>
              <a:tr h="370840">
                <a:tc>
                  <a:txBody>
                    <a:bodyPr/>
                    <a:lstStyle/>
                    <a:p>
                      <a:r>
                        <a:rPr lang="en-AU" sz="1600" dirty="0" smtClean="0"/>
                        <a:t>Proposal</a:t>
                      </a:r>
                      <a:endParaRPr lang="en-AU" sz="1600" dirty="0"/>
                    </a:p>
                  </a:txBody>
                  <a:tcPr/>
                </a:tc>
                <a:tc>
                  <a:txBody>
                    <a:bodyPr/>
                    <a:lstStyle/>
                    <a:p>
                      <a:r>
                        <a:rPr lang="en-AU" sz="1600" dirty="0" smtClean="0"/>
                        <a:t>Equivalent</a:t>
                      </a:r>
                      <a:endParaRPr lang="en-AU" sz="1600" dirty="0"/>
                    </a:p>
                  </a:txBody>
                  <a:tcPr/>
                </a:tc>
                <a:tc>
                  <a:txBody>
                    <a:bodyPr/>
                    <a:lstStyle/>
                    <a:p>
                      <a:r>
                        <a:rPr lang="en-AU" sz="1600" dirty="0" smtClean="0"/>
                        <a:t>Chinese standard?</a:t>
                      </a:r>
                      <a:endParaRPr lang="en-AU" sz="1600" dirty="0"/>
                    </a:p>
                  </a:txBody>
                  <a:tcPr/>
                </a:tc>
                <a:tc>
                  <a:txBody>
                    <a:bodyPr/>
                    <a:lstStyle/>
                    <a:p>
                      <a:r>
                        <a:rPr lang="en-AU" sz="1600" dirty="0" smtClean="0"/>
                        <a:t>NP proposal in WG1?</a:t>
                      </a:r>
                      <a:endParaRPr lang="en-AU" sz="1600" dirty="0"/>
                    </a:p>
                  </a:txBody>
                  <a:tcPr/>
                </a:tc>
                <a:tc>
                  <a:txBody>
                    <a:bodyPr/>
                    <a:lstStyle/>
                    <a:p>
                      <a:r>
                        <a:rPr lang="en-AU" sz="1600" dirty="0" smtClean="0"/>
                        <a:t>Implemented?</a:t>
                      </a:r>
                      <a:endParaRPr lang="en-AU" sz="1600" dirty="0"/>
                    </a:p>
                  </a:txBody>
                  <a:tcPr/>
                </a:tc>
              </a:tr>
              <a:tr h="370840">
                <a:tc>
                  <a:txBody>
                    <a:bodyPr/>
                    <a:lstStyle/>
                    <a:p>
                      <a:r>
                        <a:rPr lang="en-AU" sz="1600" dirty="0" smtClean="0"/>
                        <a:t>UHT</a:t>
                      </a:r>
                      <a:endParaRPr lang="en-AU" sz="1600" b="0" dirty="0"/>
                    </a:p>
                  </a:txBody>
                  <a:tcPr/>
                </a:tc>
                <a:tc>
                  <a:txBody>
                    <a:bodyPr/>
                    <a:lstStyle/>
                    <a:p>
                      <a:r>
                        <a:rPr lang="en-AU" sz="1600" dirty="0" smtClean="0"/>
                        <a:t>802.11n</a:t>
                      </a:r>
                      <a:r>
                        <a:rPr lang="en-AU" sz="1600" baseline="0" dirty="0" smtClean="0"/>
                        <a:t> </a:t>
                      </a:r>
                      <a:r>
                        <a:rPr lang="en-AU" sz="1600" dirty="0" smtClean="0"/>
                        <a:t>extension</a:t>
                      </a:r>
                      <a:endParaRPr lang="en-AU" sz="1600" dirty="0"/>
                    </a:p>
                  </a:txBody>
                  <a:tcPr/>
                </a:tc>
                <a:tc>
                  <a:txBody>
                    <a:bodyPr/>
                    <a:lstStyle/>
                    <a:p>
                      <a:r>
                        <a:rPr lang="en-AU" sz="1600" dirty="0" smtClean="0"/>
                        <a:t>Yes</a:t>
                      </a:r>
                      <a:endParaRPr lang="en-AU" sz="1600" dirty="0"/>
                    </a:p>
                  </a:txBody>
                  <a:tcPr/>
                </a:tc>
                <a:tc>
                  <a:txBody>
                    <a:bodyPr/>
                    <a:lstStyle/>
                    <a:p>
                      <a:r>
                        <a:rPr lang="en-AU" sz="1600" dirty="0" smtClean="0"/>
                        <a:t>No; abandoned?</a:t>
                      </a:r>
                      <a:endParaRPr lang="en-AU" sz="1600" dirty="0"/>
                    </a:p>
                  </a:txBody>
                  <a:tcPr/>
                </a:tc>
                <a:tc>
                  <a:txBody>
                    <a:bodyPr/>
                    <a:lstStyle/>
                    <a:p>
                      <a:r>
                        <a:rPr lang="en-AU" sz="1600" dirty="0" smtClean="0"/>
                        <a:t>Not known</a:t>
                      </a:r>
                      <a:endParaRPr lang="en-AU" sz="1600" dirty="0"/>
                    </a:p>
                  </a:txBody>
                  <a:tcPr/>
                </a:tc>
              </a:tr>
              <a:tr h="370840">
                <a:tc>
                  <a:txBody>
                    <a:bodyPr/>
                    <a:lstStyle/>
                    <a:p>
                      <a:r>
                        <a:rPr lang="en-AU" sz="1600" dirty="0" smtClean="0"/>
                        <a:t>EUHT</a:t>
                      </a:r>
                      <a:endParaRPr lang="en-AU" sz="1600" dirty="0"/>
                    </a:p>
                  </a:txBody>
                  <a:tcPr/>
                </a:tc>
                <a:tc>
                  <a:txBody>
                    <a:bodyPr/>
                    <a:lstStyle/>
                    <a:p>
                      <a:r>
                        <a:rPr lang="en-AU" sz="1600" dirty="0" smtClean="0"/>
                        <a:t>802.11ac competitor – really</a:t>
                      </a:r>
                      <a:r>
                        <a:rPr lang="en-AU" sz="1600" baseline="0" dirty="0" smtClean="0"/>
                        <a:t> a LTE </a:t>
                      </a:r>
                      <a:r>
                        <a:rPr lang="en-AU" sz="1600" baseline="0" dirty="0" err="1" smtClean="0"/>
                        <a:t>lite</a:t>
                      </a:r>
                      <a:r>
                        <a:rPr lang="en-AU" sz="1600" baseline="0" dirty="0" smtClean="0"/>
                        <a:t> in unlicensed spectrum solution</a:t>
                      </a:r>
                      <a:endParaRPr lang="en-AU" sz="1600" dirty="0"/>
                    </a:p>
                  </a:txBody>
                  <a:tcPr/>
                </a:tc>
                <a:tc>
                  <a:txBody>
                    <a:bodyPr/>
                    <a:lstStyle/>
                    <a:p>
                      <a:r>
                        <a:rPr lang="en-AU" sz="1600" dirty="0" smtClean="0"/>
                        <a:t>Yes</a:t>
                      </a:r>
                      <a:endParaRPr lang="en-AU"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No; abandoned?</a:t>
                      </a:r>
                    </a:p>
                  </a:txBody>
                  <a:tcPr/>
                </a:tc>
                <a:tc>
                  <a:txBody>
                    <a:bodyPr/>
                    <a:lstStyle/>
                    <a:p>
                      <a:r>
                        <a:rPr lang="en-AU" sz="1600" dirty="0" smtClean="0"/>
                        <a:t>Prototype</a:t>
                      </a:r>
                      <a:endParaRPr lang="en-AU" sz="1600" dirty="0"/>
                    </a:p>
                  </a:txBody>
                  <a:tcPr/>
                </a:tc>
              </a:tr>
              <a:tr h="370840">
                <a:tc>
                  <a:txBody>
                    <a:bodyPr/>
                    <a:lstStyle/>
                    <a:p>
                      <a:r>
                        <a:rPr lang="en-AU" sz="1600" dirty="0" smtClean="0"/>
                        <a:t>WLAN Cloud</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Similar to existing functionality in APs or</a:t>
                      </a:r>
                      <a:r>
                        <a:rPr lang="en-AU" sz="1600" baseline="0" dirty="0" smtClean="0"/>
                        <a:t> using HS2.0</a:t>
                      </a:r>
                      <a:endParaRPr lang="en-AU" sz="16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No</a:t>
                      </a:r>
                    </a:p>
                  </a:txBody>
                  <a:tcPr/>
                </a:tc>
                <a:tc>
                  <a:txBody>
                    <a:bodyPr/>
                    <a:lstStyle/>
                    <a:p>
                      <a:r>
                        <a:rPr lang="en-AU" sz="1600" dirty="0" smtClean="0"/>
                        <a:t>Planned teleconference not scheduled</a:t>
                      </a:r>
                      <a:endParaRPr lang="en-AU" sz="1600" dirty="0"/>
                    </a:p>
                  </a:txBody>
                  <a:tcPr/>
                </a:tc>
                <a:tc>
                  <a:txBody>
                    <a:bodyPr/>
                    <a:lstStyle/>
                    <a:p>
                      <a:r>
                        <a:rPr lang="en-AU" sz="1600" dirty="0" smtClean="0"/>
                        <a:t>Not known</a:t>
                      </a:r>
                      <a:endParaRPr lang="en-AU" sz="16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Optimization technology in WLAN</a:t>
                      </a:r>
                    </a:p>
                  </a:txBody>
                  <a:tcPr/>
                </a:tc>
                <a:tc>
                  <a:txBody>
                    <a:bodyPr/>
                    <a:lstStyle/>
                    <a:p>
                      <a:r>
                        <a:rPr lang="en-AU" sz="1600" dirty="0" smtClean="0"/>
                        <a:t>Number</a:t>
                      </a:r>
                      <a:r>
                        <a:rPr lang="en-AU" sz="1600" baseline="0" dirty="0" smtClean="0"/>
                        <a:t> of proprietary sniffer systems</a:t>
                      </a:r>
                      <a:endParaRPr lang="en-AU" sz="1600" dirty="0"/>
                    </a:p>
                  </a:txBody>
                  <a:tcPr/>
                </a:tc>
                <a:tc>
                  <a:txBody>
                    <a:bodyPr/>
                    <a:lstStyle/>
                    <a:p>
                      <a:r>
                        <a:rPr lang="en-AU" sz="1600" dirty="0" smtClean="0"/>
                        <a:t>No</a:t>
                      </a:r>
                      <a:endParaRPr lang="en-AU" sz="1600" dirty="0"/>
                    </a:p>
                  </a:txBody>
                  <a:tcPr/>
                </a:tc>
                <a:tc>
                  <a:txBody>
                    <a:bodyPr/>
                    <a:lstStyle/>
                    <a:p>
                      <a:r>
                        <a:rPr lang="en-AU" sz="1600" dirty="0" smtClean="0"/>
                        <a:t>Planned teleconference not scheduled</a:t>
                      </a:r>
                      <a:endParaRPr lang="en-AU"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Not known</a:t>
                      </a:r>
                    </a:p>
                    <a:p>
                      <a:pPr marL="0" marR="0" indent="0" algn="l" defTabSz="914400" rtl="0" eaLnBrk="1" fontAlgn="auto" latinLnBrk="0" hangingPunct="1">
                        <a:lnSpc>
                          <a:spcPct val="100000"/>
                        </a:lnSpc>
                        <a:spcBef>
                          <a:spcPts val="0"/>
                        </a:spcBef>
                        <a:spcAft>
                          <a:spcPts val="0"/>
                        </a:spcAft>
                        <a:buClrTx/>
                        <a:buSzTx/>
                        <a:buFontTx/>
                        <a:buNone/>
                        <a:tabLst/>
                        <a:defRPr/>
                      </a:pPr>
                      <a:endParaRPr lang="en-AU" sz="1600" dirty="0" smtClean="0"/>
                    </a:p>
                  </a:txBody>
                  <a:tcPr/>
                </a:tc>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46</a:t>
            </a:fld>
            <a:endParaRPr lang="en-US"/>
          </a:p>
        </p:txBody>
      </p:sp>
    </p:spTree>
    <p:extLst>
      <p:ext uri="{BB962C8B-B14F-4D97-AF65-F5344CB8AC3E}">
        <p14:creationId xmlns:p14="http://schemas.microsoft.com/office/powerpoint/2010/main" val="84086372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planned </a:t>
            </a:r>
            <a:r>
              <a:rPr lang="en-AU" dirty="0"/>
              <a:t>teleconference on “</a:t>
            </a:r>
            <a:r>
              <a:rPr lang="en-AU" i="1" dirty="0"/>
              <a:t>WLAN Cloud”</a:t>
            </a:r>
            <a:r>
              <a:rPr lang="en-AU" dirty="0"/>
              <a:t> has </a:t>
            </a:r>
            <a:r>
              <a:rPr lang="en-AU" dirty="0" smtClean="0"/>
              <a:t>not yet been scheduled by SC6/WG7</a:t>
            </a:r>
            <a:br>
              <a:rPr lang="en-AU" dirty="0" smtClean="0"/>
            </a:br>
            <a:endParaRPr lang="en-AU" dirty="0"/>
          </a:p>
        </p:txBody>
      </p:sp>
      <p:sp>
        <p:nvSpPr>
          <p:cNvPr id="3" name="Content Placeholder 2"/>
          <p:cNvSpPr>
            <a:spLocks noGrp="1"/>
          </p:cNvSpPr>
          <p:nvPr>
            <p:ph idx="1"/>
          </p:nvPr>
        </p:nvSpPr>
        <p:spPr/>
        <p:txBody>
          <a:bodyPr/>
          <a:lstStyle/>
          <a:p>
            <a:pPr lvl="1"/>
            <a:r>
              <a:rPr lang="en-AU" dirty="0" smtClean="0"/>
              <a:t>The London meeting of SC6/WG7  did not progress the “</a:t>
            </a:r>
            <a:r>
              <a:rPr lang="en-AU" i="1" dirty="0" smtClean="0"/>
              <a:t>WLAN Cloud”</a:t>
            </a:r>
            <a:r>
              <a:rPr lang="en-AU" dirty="0" smtClean="0"/>
              <a:t> topic because of a lack of new submissions</a:t>
            </a:r>
          </a:p>
          <a:p>
            <a:pPr lvl="2"/>
            <a:r>
              <a:rPr lang="en-AU" dirty="0" smtClean="0"/>
              <a:t>The latest submission is N15966</a:t>
            </a:r>
          </a:p>
          <a:p>
            <a:pPr lvl="1"/>
            <a:r>
              <a:rPr lang="en-AU" dirty="0" smtClean="0"/>
              <a:t>A China NB rep claimed that no submissions were made (and the experts did not attend) because the China NB believed the rules did not allow further discussion without an NP proposal </a:t>
            </a:r>
          </a:p>
          <a:p>
            <a:pPr lvl="1"/>
            <a:r>
              <a:rPr lang="en-AU" dirty="0" smtClean="0"/>
              <a:t>Limited discussion indicate that the China NB experts believe the proposal is valuable because it is at the “IP level” and allows existing devices to be upgraded in software</a:t>
            </a:r>
          </a:p>
          <a:p>
            <a:pPr lvl="2"/>
            <a:r>
              <a:rPr lang="en-AU" dirty="0" smtClean="0"/>
              <a:t>It appears they want to standardise connection managers</a:t>
            </a:r>
          </a:p>
          <a:p>
            <a:pPr lvl="2"/>
            <a:r>
              <a:rPr lang="en-AU" dirty="0" smtClean="0"/>
              <a:t>Of course, there is no reason in principle why most devices cannot be upgraded to HS2.0</a:t>
            </a:r>
          </a:p>
          <a:p>
            <a:pPr lvl="1"/>
            <a:r>
              <a:rPr lang="en-AU" dirty="0" smtClean="0"/>
              <a:t>WG7 agreed to set up a teleconference to discuss this </a:t>
            </a:r>
            <a:r>
              <a:rPr lang="en-AU" dirty="0"/>
              <a:t>proposal further</a:t>
            </a:r>
            <a:endParaRPr lang="en-AU" dirty="0" smtClean="0"/>
          </a:p>
          <a:p>
            <a:pPr lvl="2"/>
            <a:r>
              <a:rPr lang="en-AU" dirty="0" smtClean="0"/>
              <a:t>But there has been no further action</a:t>
            </a:r>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47</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1990650571"/>
              </p:ext>
            </p:extLst>
          </p:nvPr>
        </p:nvGraphicFramePr>
        <p:xfrm>
          <a:off x="0" y="2514600"/>
          <a:ext cx="914400" cy="771525"/>
        </p:xfrm>
        <a:graphic>
          <a:graphicData uri="http://schemas.openxmlformats.org/presentationml/2006/ole">
            <mc:AlternateContent xmlns:mc="http://schemas.openxmlformats.org/markup-compatibility/2006">
              <mc:Choice xmlns:v="urn:schemas-microsoft-com:vml" Requires="v">
                <p:oleObj spid="_x0000_s203792" name="Acrobat Document" showAsIcon="1" r:id="rId3" imgW="914400" imgH="771480" progId="AcroExch.Document.11">
                  <p:embed/>
                </p:oleObj>
              </mc:Choice>
              <mc:Fallback>
                <p:oleObj name="Acrobat Document" showAsIcon="1" r:id="rId3" imgW="914400" imgH="771480" progId="AcroExch.Document.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514600"/>
                        <a:ext cx="9144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73338858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458200" cy="1066800"/>
          </a:xfrm>
        </p:spPr>
        <p:txBody>
          <a:bodyPr/>
          <a:lstStyle/>
          <a:p>
            <a:r>
              <a:rPr lang="en-AU" dirty="0"/>
              <a:t>The planned teleconference </a:t>
            </a:r>
            <a:r>
              <a:rPr lang="en-AU" dirty="0" smtClean="0"/>
              <a:t>on </a:t>
            </a:r>
            <a:r>
              <a:rPr lang="en-AU" dirty="0"/>
              <a:t>“</a:t>
            </a:r>
            <a:r>
              <a:rPr lang="en-GB" i="1" dirty="0"/>
              <a:t>Optimization technology in WLAN</a:t>
            </a:r>
            <a:r>
              <a:rPr lang="en-GB" dirty="0"/>
              <a:t>”</a:t>
            </a:r>
            <a:r>
              <a:rPr lang="en-AU" dirty="0" smtClean="0"/>
              <a:t> </a:t>
            </a:r>
            <a:r>
              <a:rPr lang="en-AU" dirty="0"/>
              <a:t>has not yet been scheduled by SC6/WG7</a:t>
            </a:r>
          </a:p>
        </p:txBody>
      </p:sp>
      <p:sp>
        <p:nvSpPr>
          <p:cNvPr id="3" name="Content Placeholder 2"/>
          <p:cNvSpPr>
            <a:spLocks noGrp="1"/>
          </p:cNvSpPr>
          <p:nvPr>
            <p:ph idx="1"/>
          </p:nvPr>
        </p:nvSpPr>
        <p:spPr/>
        <p:txBody>
          <a:bodyPr/>
          <a:lstStyle/>
          <a:p>
            <a:pPr lvl="1"/>
            <a:r>
              <a:rPr lang="en-AU" dirty="0" smtClean="0"/>
              <a:t>The </a:t>
            </a:r>
            <a:r>
              <a:rPr lang="en-AU" dirty="0"/>
              <a:t>London meeting of </a:t>
            </a:r>
            <a:r>
              <a:rPr lang="en-AU" dirty="0" smtClean="0"/>
              <a:t>SC6/WG7  </a:t>
            </a:r>
            <a:r>
              <a:rPr lang="en-AU" dirty="0"/>
              <a:t>did not progress the </a:t>
            </a:r>
            <a:r>
              <a:rPr lang="en-AU" dirty="0" smtClean="0"/>
              <a:t>“</a:t>
            </a:r>
            <a:r>
              <a:rPr lang="en-GB" i="1" dirty="0" smtClean="0"/>
              <a:t>Optimization </a:t>
            </a:r>
            <a:r>
              <a:rPr lang="en-GB" i="1" dirty="0"/>
              <a:t>technology in WLAN</a:t>
            </a:r>
            <a:r>
              <a:rPr lang="en-GB" dirty="0"/>
              <a:t>”</a:t>
            </a:r>
            <a:r>
              <a:rPr lang="en-AU" dirty="0" smtClean="0"/>
              <a:t> </a:t>
            </a:r>
            <a:r>
              <a:rPr lang="en-AU" dirty="0"/>
              <a:t>topic because of a lack of new </a:t>
            </a:r>
            <a:r>
              <a:rPr lang="en-AU" dirty="0" smtClean="0"/>
              <a:t>submissions</a:t>
            </a:r>
          </a:p>
          <a:p>
            <a:pPr lvl="2"/>
            <a:r>
              <a:rPr lang="en-AU" dirty="0"/>
              <a:t>The latest submission is </a:t>
            </a:r>
            <a:r>
              <a:rPr lang="en-AU" dirty="0" smtClean="0"/>
              <a:t>N15966</a:t>
            </a:r>
            <a:endParaRPr lang="en-AU" dirty="0"/>
          </a:p>
          <a:p>
            <a:pPr lvl="1"/>
            <a:r>
              <a:rPr lang="en-AU" dirty="0"/>
              <a:t>A China NB rep claimed that no submissions were made (and the experts did not attend) because the China NB believed the rules did </a:t>
            </a:r>
            <a:r>
              <a:rPr lang="en-AU" dirty="0" smtClean="0"/>
              <a:t>not </a:t>
            </a:r>
            <a:r>
              <a:rPr lang="en-AU" dirty="0"/>
              <a:t>allow further discussion without an NP proposal </a:t>
            </a:r>
          </a:p>
          <a:p>
            <a:pPr lvl="1"/>
            <a:r>
              <a:rPr lang="en-AU" dirty="0" smtClean="0"/>
              <a:t>No technical discussion occurred in London but the US NB did comment that none of the stakeholders identified by the China NB were participating in WG7  </a:t>
            </a:r>
          </a:p>
          <a:p>
            <a:pPr lvl="2"/>
            <a:r>
              <a:rPr lang="en-AU" b="0" dirty="0" smtClean="0"/>
              <a:t>Fluke’s </a:t>
            </a:r>
            <a:r>
              <a:rPr lang="en-AU" b="0" dirty="0" err="1"/>
              <a:t>AirMagnet</a:t>
            </a:r>
            <a:r>
              <a:rPr lang="en-AU" b="0" dirty="0"/>
              <a:t>, </a:t>
            </a:r>
            <a:r>
              <a:rPr lang="en-AU" b="0" dirty="0" smtClean="0"/>
              <a:t>Motorola’s </a:t>
            </a:r>
            <a:r>
              <a:rPr lang="en-AU" b="0" dirty="0" err="1" smtClean="0"/>
              <a:t>AirDefense</a:t>
            </a:r>
            <a:r>
              <a:rPr lang="en-AU" b="0" dirty="0"/>
              <a:t>, 7Signal’s Sapphire, etc.</a:t>
            </a:r>
            <a:endParaRPr lang="en-AU" dirty="0" smtClean="0"/>
          </a:p>
          <a:p>
            <a:pPr lvl="1"/>
            <a:r>
              <a:rPr lang="en-AU" dirty="0" smtClean="0"/>
              <a:t>WG7 </a:t>
            </a:r>
            <a:r>
              <a:rPr lang="en-AU" dirty="0"/>
              <a:t>agreed to set up a teleconference to discuss this </a:t>
            </a:r>
            <a:r>
              <a:rPr lang="en-AU" dirty="0" smtClean="0"/>
              <a:t>proposal further</a:t>
            </a:r>
          </a:p>
          <a:p>
            <a:pPr lvl="2"/>
            <a:r>
              <a:rPr lang="en-AU" dirty="0"/>
              <a:t>But there has been no further </a:t>
            </a:r>
            <a:r>
              <a:rPr lang="en-AU" dirty="0" smtClean="0"/>
              <a:t>action</a:t>
            </a:r>
            <a:endParaRPr lang="en-AU" dirty="0"/>
          </a:p>
          <a:p>
            <a:pPr lvl="2"/>
            <a:endParaRPr lang="en-AU" dirty="0"/>
          </a:p>
          <a:p>
            <a:pPr lvl="1"/>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48</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2862509108"/>
              </p:ext>
            </p:extLst>
          </p:nvPr>
        </p:nvGraphicFramePr>
        <p:xfrm>
          <a:off x="0" y="2505075"/>
          <a:ext cx="914400" cy="771525"/>
        </p:xfrm>
        <a:graphic>
          <a:graphicData uri="http://schemas.openxmlformats.org/presentationml/2006/ole">
            <mc:AlternateContent xmlns:mc="http://schemas.openxmlformats.org/markup-compatibility/2006">
              <mc:Choice xmlns:v="urn:schemas-microsoft-com:vml" Requires="v">
                <p:oleObj spid="_x0000_s204815" name="Acrobat Document" showAsIcon="1" r:id="rId3" imgW="914400" imgH="771480" progId="AcroExch.Document.11">
                  <p:embed/>
                </p:oleObj>
              </mc:Choice>
              <mc:Fallback>
                <p:oleObj name="Acrobat Document" showAsIcon="1" r:id="rId3" imgW="914400" imgH="771480" progId="AcroExch.Document.11">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505075"/>
                        <a:ext cx="9144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35260350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smtClean="0"/>
              <a:t>The current expired PSDO agreement remains in force while it is being revised</a:t>
            </a:r>
            <a:endParaRPr lang="en-AU" dirty="0"/>
          </a:p>
        </p:txBody>
      </p:sp>
      <p:sp>
        <p:nvSpPr>
          <p:cNvPr id="3" name="Content Placeholder 2"/>
          <p:cNvSpPr>
            <a:spLocks noGrp="1"/>
          </p:cNvSpPr>
          <p:nvPr>
            <p:ph idx="1"/>
          </p:nvPr>
        </p:nvSpPr>
        <p:spPr/>
        <p:txBody>
          <a:bodyPr/>
          <a:lstStyle/>
          <a:p>
            <a:pPr lvl="1"/>
            <a:r>
              <a:rPr lang="en-AU" dirty="0" smtClean="0"/>
              <a:t>The current PSDO agreement between IEEE and ISO has technically expired</a:t>
            </a:r>
          </a:p>
          <a:p>
            <a:pPr lvl="1"/>
            <a:r>
              <a:rPr lang="en-AU" dirty="0" smtClean="0"/>
              <a:t>The IEEE 802 Chair has asked IEEE staff a variety of questions related to this situation</a:t>
            </a:r>
          </a:p>
          <a:p>
            <a:pPr lvl="2"/>
            <a:r>
              <a:rPr lang="en-AU" dirty="0" smtClean="0"/>
              <a:t>The questions and answers are on the following pages</a:t>
            </a:r>
          </a:p>
          <a:p>
            <a:pPr lvl="1"/>
            <a:r>
              <a:rPr lang="en-AU" dirty="0" smtClean="0"/>
              <a:t>The bottom line is that the expired PSDO agreement remains in force while it is being revised</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49</a:t>
            </a:fld>
            <a:endParaRPr lang="en-US"/>
          </a:p>
        </p:txBody>
      </p:sp>
    </p:spTree>
    <p:extLst>
      <p:ext uri="{BB962C8B-B14F-4D97-AF65-F5344CB8AC3E}">
        <p14:creationId xmlns:p14="http://schemas.microsoft.com/office/powerpoint/2010/main" val="3978297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37B97089-911D-4B51-9A41-20DA9337DAE6}" type="slidenum">
              <a:rPr lang="en-US" smtClean="0"/>
              <a:pPr>
                <a:defRPr/>
              </a:pPr>
              <a:t>5</a:t>
            </a:fld>
            <a:endParaRPr lang="en-US"/>
          </a:p>
        </p:txBody>
      </p:sp>
      <p:sp>
        <p:nvSpPr>
          <p:cNvPr id="8196" name="Rectangle 6"/>
          <p:cNvSpPr>
            <a:spLocks noGrp="1" noChangeArrowheads="1"/>
          </p:cNvSpPr>
          <p:nvPr>
            <p:ph type="title"/>
          </p:nvPr>
        </p:nvSpPr>
        <p:spPr/>
        <p:txBody>
          <a:bodyPr/>
          <a:lstStyle/>
          <a:p>
            <a:r>
              <a:rPr lang="en-US" smtClean="0"/>
              <a:t>Links are available to a variety of other useful resources</a:t>
            </a:r>
          </a:p>
        </p:txBody>
      </p:sp>
      <p:sp>
        <p:nvSpPr>
          <p:cNvPr id="8197" name="Rectangle 7"/>
          <p:cNvSpPr>
            <a:spLocks noGrp="1" noChangeArrowheads="1"/>
          </p:cNvSpPr>
          <p:nvPr>
            <p:ph type="body" idx="1"/>
          </p:nvPr>
        </p:nvSpPr>
        <p:spPr/>
        <p:txBody>
          <a:bodyPr/>
          <a:lstStyle/>
          <a:p>
            <a:pPr lvl="1"/>
            <a:r>
              <a:rPr lang="en-US" smtClean="0"/>
              <a:t>Link to IEEE Disclosure of Affiliation </a:t>
            </a:r>
          </a:p>
          <a:p>
            <a:pPr lvl="2"/>
            <a:r>
              <a:rPr lang="en-US" smtClean="0">
                <a:hlinkClick r:id="rId3"/>
              </a:rPr>
              <a:t>http://standards.ieee.org/faqs/affiliationFAQ.html</a:t>
            </a:r>
            <a:endParaRPr lang="en-US" smtClean="0"/>
          </a:p>
          <a:p>
            <a:pPr lvl="1"/>
            <a:r>
              <a:rPr lang="en-US" smtClean="0"/>
              <a:t>Links to IEEE Antitrust Guidelines</a:t>
            </a:r>
          </a:p>
          <a:p>
            <a:pPr lvl="2"/>
            <a:r>
              <a:rPr lang="en-US" smtClean="0">
                <a:hlinkClick r:id="rId4"/>
              </a:rPr>
              <a:t>http://standards.ieee.org/resources/antitrust-guidelines.pdf</a:t>
            </a:r>
            <a:endParaRPr lang="en-US" smtClean="0"/>
          </a:p>
          <a:p>
            <a:pPr lvl="1"/>
            <a:r>
              <a:rPr lang="en-US" smtClean="0"/>
              <a:t>Link to IEEE Code of Ethics</a:t>
            </a:r>
          </a:p>
          <a:p>
            <a:pPr lvl="2"/>
            <a:r>
              <a:rPr lang="en-US" smtClean="0">
                <a:hlinkClick r:id="rId5"/>
              </a:rPr>
              <a:t>http://www.ieee.org/web/membership/ethics/code_ethics.html</a:t>
            </a:r>
            <a:endParaRPr lang="en-US" smtClean="0"/>
          </a:p>
          <a:p>
            <a:pPr lvl="1"/>
            <a:r>
              <a:rPr lang="en-US" smtClean="0"/>
              <a:t>Link to IEEE Patent Policy</a:t>
            </a:r>
          </a:p>
          <a:p>
            <a:pPr lvl="2"/>
            <a:r>
              <a:rPr lang="en-US" smtClean="0">
                <a:hlinkClick r:id="rId6"/>
              </a:rPr>
              <a:t>http://standards.ieee.org/board/pat/pat-slideset.ppt</a:t>
            </a:r>
            <a:endParaRPr lang="en-US"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smtClean="0"/>
              <a:t>The current expired PSDO agreement remains in force while it is being revised</a:t>
            </a:r>
            <a:endParaRPr lang="en-AU" dirty="0"/>
          </a:p>
        </p:txBody>
      </p:sp>
      <p:sp>
        <p:nvSpPr>
          <p:cNvPr id="3" name="Content Placeholder 2"/>
          <p:cNvSpPr>
            <a:spLocks noGrp="1"/>
          </p:cNvSpPr>
          <p:nvPr>
            <p:ph idx="1"/>
          </p:nvPr>
        </p:nvSpPr>
        <p:spPr/>
        <p:txBody>
          <a:bodyPr/>
          <a:lstStyle/>
          <a:p>
            <a:r>
              <a:rPr lang="en-AU" dirty="0" smtClean="0"/>
              <a:t>Q &amp; A related to PSDO</a:t>
            </a:r>
          </a:p>
          <a:p>
            <a:pPr lvl="1"/>
            <a:r>
              <a:rPr lang="en-AU" dirty="0" smtClean="0"/>
              <a:t>What is the status of all the current activities under the expired PSDO?</a:t>
            </a:r>
          </a:p>
          <a:p>
            <a:pPr lvl="2"/>
            <a:r>
              <a:rPr lang="en-AU" dirty="0" smtClean="0"/>
              <a:t>In consultation and in agreement with ISO CS, current and new activities are still taking place under the current PSDO (as has been experienced with the recent submittal of IEEE 802 documents for adoption).</a:t>
            </a:r>
          </a:p>
          <a:p>
            <a:pPr lvl="1"/>
            <a:r>
              <a:rPr lang="en-AU" dirty="0" smtClean="0"/>
              <a:t>What are the risks of continuing to use the expired agreement?</a:t>
            </a:r>
          </a:p>
          <a:p>
            <a:pPr lvl="2"/>
            <a:r>
              <a:rPr lang="en-AU" dirty="0" smtClean="0"/>
              <a:t>There are no risks in continuing to use the expired agreement as ISO and IEEE have informally agreed to keep the current agreement in place until the revised version is agreed upon.</a:t>
            </a:r>
          </a:p>
          <a:p>
            <a:pPr lvl="1"/>
            <a:r>
              <a:rPr lang="en-AU" dirty="0" smtClean="0"/>
              <a:t> When will a new PSDO will be agreed?</a:t>
            </a:r>
          </a:p>
          <a:p>
            <a:pPr lvl="2"/>
            <a:r>
              <a:rPr lang="en-AU" dirty="0" smtClean="0"/>
              <a:t> The revised agreement is likely to </a:t>
            </a:r>
            <a:r>
              <a:rPr lang="en-AU" dirty="0" err="1" smtClean="0"/>
              <a:t>to</a:t>
            </a:r>
            <a:r>
              <a:rPr lang="en-AU" dirty="0" smtClean="0"/>
              <a:t> be approved in 2015</a:t>
            </a:r>
          </a:p>
          <a:p>
            <a:pPr lvl="1"/>
            <a:r>
              <a:rPr lang="en-AU" dirty="0" smtClean="0"/>
              <a:t>…</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50</a:t>
            </a:fld>
            <a:endParaRPr lang="en-US"/>
          </a:p>
        </p:txBody>
      </p:sp>
    </p:spTree>
    <p:extLst>
      <p:ext uri="{BB962C8B-B14F-4D97-AF65-F5344CB8AC3E}">
        <p14:creationId xmlns:p14="http://schemas.microsoft.com/office/powerpoint/2010/main" val="391360493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smtClean="0"/>
              <a:t>The current expired PSDO agreement remains in force while it is being revised</a:t>
            </a:r>
            <a:endParaRPr lang="en-AU" dirty="0"/>
          </a:p>
        </p:txBody>
      </p:sp>
      <p:sp>
        <p:nvSpPr>
          <p:cNvPr id="3" name="Content Placeholder 2"/>
          <p:cNvSpPr>
            <a:spLocks noGrp="1"/>
          </p:cNvSpPr>
          <p:nvPr>
            <p:ph idx="1"/>
          </p:nvPr>
        </p:nvSpPr>
        <p:spPr/>
        <p:txBody>
          <a:bodyPr/>
          <a:lstStyle/>
          <a:p>
            <a:r>
              <a:rPr lang="en-AU" dirty="0" smtClean="0"/>
              <a:t>Q &amp; A related to PSDO</a:t>
            </a:r>
          </a:p>
          <a:p>
            <a:pPr lvl="1"/>
            <a:r>
              <a:rPr lang="en-AU" dirty="0" smtClean="0"/>
              <a:t>…</a:t>
            </a:r>
          </a:p>
          <a:p>
            <a:pPr lvl="1"/>
            <a:r>
              <a:rPr lang="en-AU" dirty="0" smtClean="0"/>
              <a:t>What is the likely content of new PSDO agreement, and what are the likely changes?</a:t>
            </a:r>
          </a:p>
          <a:p>
            <a:pPr lvl="2"/>
            <a:r>
              <a:rPr lang="en-AU" dirty="0" smtClean="0"/>
              <a:t>The only changes to the agreement are the removal of procedural items from the agreement.  These procedural items will be maintained separately from the agreement, but will be incorporated into the agreement by reference.  The terms of the actual agreement will remain intact. </a:t>
            </a:r>
          </a:p>
          <a:p>
            <a:pPr lvl="1"/>
            <a:r>
              <a:rPr lang="en-AU" dirty="0" smtClean="0"/>
              <a:t>Will IEEE staff be consulting with IEEE 802 as a stakeholder in the contents of any new agreement?</a:t>
            </a:r>
          </a:p>
          <a:p>
            <a:pPr lvl="2"/>
            <a:r>
              <a:rPr lang="en-AU" dirty="0" smtClean="0"/>
              <a:t>The agreement will be reviewed by the appropriate IEEE-SA governing bodies in which members of IEEE 802 participate.</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51</a:t>
            </a:fld>
            <a:endParaRPr lang="en-US"/>
          </a:p>
        </p:txBody>
      </p:sp>
    </p:spTree>
    <p:extLst>
      <p:ext uri="{BB962C8B-B14F-4D97-AF65-F5344CB8AC3E}">
        <p14:creationId xmlns:p14="http://schemas.microsoft.com/office/powerpoint/2010/main" val="50555317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date and location of the next SC6 meeting has now been decided – it will be in May in Belgium</a:t>
            </a:r>
            <a:endParaRPr lang="en-AU" dirty="0"/>
          </a:p>
        </p:txBody>
      </p:sp>
      <p:sp>
        <p:nvSpPr>
          <p:cNvPr id="3" name="Content Placeholder 2"/>
          <p:cNvSpPr>
            <a:spLocks noGrp="1"/>
          </p:cNvSpPr>
          <p:nvPr>
            <p:ph idx="1"/>
          </p:nvPr>
        </p:nvSpPr>
        <p:spPr/>
        <p:txBody>
          <a:bodyPr/>
          <a:lstStyle/>
          <a:p>
            <a:r>
              <a:rPr lang="en-AU" dirty="0" smtClean="0"/>
              <a:t>Meeting</a:t>
            </a:r>
          </a:p>
          <a:p>
            <a:pPr lvl="1"/>
            <a:r>
              <a:rPr lang="en-AU" dirty="0" smtClean="0"/>
              <a:t>ISO/IEC JTC1/SC6</a:t>
            </a:r>
          </a:p>
          <a:p>
            <a:r>
              <a:rPr lang="en-AU" dirty="0" smtClean="0"/>
              <a:t>Host</a:t>
            </a:r>
          </a:p>
          <a:p>
            <a:pPr lvl="1"/>
            <a:r>
              <a:rPr lang="en-US" dirty="0" err="1" smtClean="0"/>
              <a:t>iMinds</a:t>
            </a:r>
            <a:r>
              <a:rPr lang="en-US" dirty="0" smtClean="0"/>
              <a:t>/IBCN</a:t>
            </a:r>
          </a:p>
          <a:p>
            <a:r>
              <a:rPr lang="en-AU" dirty="0" smtClean="0"/>
              <a:t>Date</a:t>
            </a:r>
          </a:p>
          <a:p>
            <a:pPr lvl="1"/>
            <a:r>
              <a:rPr lang="en-US" dirty="0" smtClean="0"/>
              <a:t>25 – 29 May 2015</a:t>
            </a:r>
            <a:endParaRPr lang="en-AU" dirty="0" smtClean="0"/>
          </a:p>
          <a:p>
            <a:r>
              <a:rPr lang="en-AU" dirty="0" smtClean="0"/>
              <a:t>Location</a:t>
            </a:r>
          </a:p>
          <a:p>
            <a:pPr lvl="1"/>
            <a:r>
              <a:rPr lang="en-US" dirty="0"/>
              <a:t>Ghent, </a:t>
            </a:r>
            <a:r>
              <a:rPr lang="en-US" dirty="0" smtClean="0"/>
              <a:t>Belgium</a:t>
            </a:r>
            <a:endParaRPr lang="en-AU" dirty="0" smtClean="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52</a:t>
            </a:fld>
            <a:endParaRPr lang="en-US"/>
          </a:p>
        </p:txBody>
      </p:sp>
    </p:spTree>
    <p:extLst>
      <p:ext uri="{BB962C8B-B14F-4D97-AF65-F5344CB8AC3E}">
        <p14:creationId xmlns:p14="http://schemas.microsoft.com/office/powerpoint/2010/main" val="38138451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685800" y="685800"/>
            <a:ext cx="8305800" cy="1066800"/>
          </a:xfrm>
        </p:spPr>
        <p:txBody>
          <a:bodyPr/>
          <a:lstStyle/>
          <a:p>
            <a:r>
              <a:rPr lang="en-AU" dirty="0" smtClean="0"/>
              <a:t>The deadlines for the next SC6 meeting mean substantive preparation will occur at the March plenary</a:t>
            </a:r>
            <a:endParaRPr lang="en-AU" dirty="0"/>
          </a:p>
        </p:txBody>
      </p:sp>
      <p:sp>
        <p:nvSpPr>
          <p:cNvPr id="3" name="Content Placeholder 2"/>
          <p:cNvSpPr>
            <a:spLocks noGrp="1"/>
          </p:cNvSpPr>
          <p:nvPr>
            <p:ph idx="1"/>
          </p:nvPr>
        </p:nvSpPr>
        <p:spPr/>
        <p:txBody>
          <a:bodyPr/>
          <a:lstStyle/>
          <a:p>
            <a:pPr lvl="1"/>
            <a:r>
              <a:rPr lang="en-US" dirty="0" smtClean="0"/>
              <a:t>The first draft WG1 and WG7 agendas will become available soon after 15 January  2015</a:t>
            </a:r>
          </a:p>
          <a:p>
            <a:pPr lvl="2"/>
            <a:r>
              <a:rPr lang="en-US" dirty="0" smtClean="0"/>
              <a:t>Too late for consideration this week</a:t>
            </a:r>
            <a:endParaRPr lang="en-AU" dirty="0" smtClean="0"/>
          </a:p>
          <a:p>
            <a:pPr lvl="1"/>
            <a:r>
              <a:rPr lang="en-US" dirty="0" smtClean="0"/>
              <a:t>Documents for “decision” at the SC6 meeting must be submitted by 15 April 2015</a:t>
            </a:r>
          </a:p>
          <a:p>
            <a:pPr lvl="2"/>
            <a:r>
              <a:rPr lang="en-US" dirty="0" smtClean="0"/>
              <a:t>After IEEE 802 plenary on 8-13 March (in Berlin)</a:t>
            </a:r>
          </a:p>
          <a:p>
            <a:pPr lvl="1"/>
            <a:r>
              <a:rPr lang="en-US" dirty="0" smtClean="0"/>
              <a:t>Documents received after </a:t>
            </a:r>
            <a:r>
              <a:rPr lang="en-US" dirty="0"/>
              <a:t>15 April </a:t>
            </a:r>
            <a:r>
              <a:rPr lang="en-US" dirty="0" smtClean="0"/>
              <a:t>2015 will be circulated for information only, unless they are specified as exceptions under JTC1 Directives, in which case they  </a:t>
            </a:r>
            <a:r>
              <a:rPr lang="en-US" dirty="0"/>
              <a:t>must be submitted by </a:t>
            </a:r>
            <a:r>
              <a:rPr lang="en-US" dirty="0" smtClean="0"/>
              <a:t>1 May 2015</a:t>
            </a:r>
          </a:p>
          <a:p>
            <a:pPr lvl="2"/>
            <a:r>
              <a:rPr lang="en-US" dirty="0" smtClean="0"/>
              <a:t>Before IEEE 802.11 interim on 10-15 May (in Vancouver)</a:t>
            </a:r>
          </a:p>
          <a:p>
            <a:pPr lvl="1"/>
            <a:r>
              <a:rPr lang="en-US" dirty="0" smtClean="0"/>
              <a:t>These dates mean that IEEE 802 will need to prepare any substantive inputs at the March plenary before all submissions are available</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53</a:t>
            </a:fld>
            <a:endParaRPr lang="en-US"/>
          </a:p>
        </p:txBody>
      </p:sp>
    </p:spTree>
    <p:extLst>
      <p:ext uri="{BB962C8B-B14F-4D97-AF65-F5344CB8AC3E}">
        <p14:creationId xmlns:p14="http://schemas.microsoft.com/office/powerpoint/2010/main" val="219951783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Volunteers are sought for the IEEE 802 delegation to SC6 in May</a:t>
            </a:r>
            <a:endParaRPr lang="en-AU" dirty="0"/>
          </a:p>
        </p:txBody>
      </p:sp>
      <p:sp>
        <p:nvSpPr>
          <p:cNvPr id="3" name="Content Placeholder 2"/>
          <p:cNvSpPr>
            <a:spLocks noGrp="1"/>
          </p:cNvSpPr>
          <p:nvPr>
            <p:ph idx="1"/>
          </p:nvPr>
        </p:nvSpPr>
        <p:spPr/>
        <p:txBody>
          <a:bodyPr/>
          <a:lstStyle/>
          <a:p>
            <a:pPr lvl="1"/>
            <a:r>
              <a:rPr lang="en-AU" dirty="0" smtClean="0"/>
              <a:t>Volunteers so far</a:t>
            </a:r>
          </a:p>
          <a:p>
            <a:pPr lvl="2"/>
            <a:r>
              <a:rPr lang="en-AU" dirty="0" smtClean="0"/>
              <a:t>Adrian Stephens (</a:t>
            </a:r>
            <a:r>
              <a:rPr lang="en-AU" dirty="0" err="1" smtClean="0"/>
              <a:t>HoD</a:t>
            </a:r>
            <a:r>
              <a:rPr lang="en-AU" dirty="0" smtClean="0"/>
              <a:t>)</a:t>
            </a:r>
          </a:p>
          <a:p>
            <a:pPr lvl="2"/>
            <a:r>
              <a:rPr lang="en-AU" dirty="0" smtClean="0"/>
              <a:t>Jodi </a:t>
            </a:r>
            <a:r>
              <a:rPr lang="en-AU" dirty="0" err="1" smtClean="0"/>
              <a:t>Haasz</a:t>
            </a:r>
            <a:r>
              <a:rPr lang="en-AU" dirty="0" smtClean="0"/>
              <a:t> (IEEE staff)</a:t>
            </a:r>
          </a:p>
          <a:p>
            <a:pPr lvl="2"/>
            <a:r>
              <a:rPr lang="en-AU" dirty="0" smtClean="0"/>
              <a:t>…</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54</a:t>
            </a:fld>
            <a:endParaRPr lang="en-US"/>
          </a:p>
        </p:txBody>
      </p:sp>
    </p:spTree>
    <p:extLst>
      <p:ext uri="{BB962C8B-B14F-4D97-AF65-F5344CB8AC3E}">
        <p14:creationId xmlns:p14="http://schemas.microsoft.com/office/powerpoint/2010/main" val="232990036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IEEE 802 WG Chairs will be requested to provide the usual updates</a:t>
            </a:r>
            <a:endParaRPr lang="en-AU" dirty="0"/>
          </a:p>
        </p:txBody>
      </p:sp>
      <p:sp>
        <p:nvSpPr>
          <p:cNvPr id="3" name="Content Placeholder 2"/>
          <p:cNvSpPr>
            <a:spLocks noGrp="1"/>
          </p:cNvSpPr>
          <p:nvPr>
            <p:ph idx="1"/>
          </p:nvPr>
        </p:nvSpPr>
        <p:spPr/>
        <p:txBody>
          <a:bodyPr/>
          <a:lstStyle/>
          <a:p>
            <a:pPr lvl="1"/>
            <a:r>
              <a:rPr lang="en-AU" smtClean="0"/>
              <a:t>At each SC6 meeting IEEE 802 provides an update</a:t>
            </a:r>
          </a:p>
          <a:p>
            <a:pPr lvl="1"/>
            <a:r>
              <a:rPr lang="en-AU" smtClean="0"/>
              <a:t>Typical documents include</a:t>
            </a:r>
          </a:p>
          <a:p>
            <a:pPr lvl="2"/>
            <a:r>
              <a:rPr lang="en-GB" smtClean="0"/>
              <a:t>IEEE 802 Overview</a:t>
            </a:r>
          </a:p>
          <a:p>
            <a:pPr lvl="2"/>
            <a:r>
              <a:rPr lang="en-GB" smtClean="0"/>
              <a:t>IEEE 802.1 Update</a:t>
            </a:r>
          </a:p>
          <a:p>
            <a:pPr lvl="2"/>
            <a:r>
              <a:rPr lang="en-GB" smtClean="0"/>
              <a:t>IEEE 802.3 Update</a:t>
            </a:r>
          </a:p>
          <a:p>
            <a:pPr lvl="2"/>
            <a:r>
              <a:rPr lang="en-GB" smtClean="0"/>
              <a:t>IEEE 802.11 Update </a:t>
            </a:r>
          </a:p>
          <a:p>
            <a:pPr lvl="2"/>
            <a:r>
              <a:rPr lang="en-GB" smtClean="0"/>
              <a:t>IEEE 802.15 Update</a:t>
            </a:r>
            <a:endParaRPr lang="en-AU" smtClean="0"/>
          </a:p>
          <a:p>
            <a:pPr lvl="2"/>
            <a:r>
              <a:rPr lang="en-GB" smtClean="0"/>
              <a:t>IEEE 802.22 Update</a:t>
            </a:r>
          </a:p>
          <a:p>
            <a:pPr lvl="1"/>
            <a:r>
              <a:rPr lang="en-GB" smtClean="0"/>
              <a:t>The various WG chairs will be asked to provide these updates at the March plenary</a:t>
            </a:r>
          </a:p>
          <a:p>
            <a:pPr lvl="1"/>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55</a:t>
            </a:fld>
            <a:endParaRPr lang="en-US"/>
          </a:p>
        </p:txBody>
      </p:sp>
    </p:spTree>
    <p:extLst>
      <p:ext uri="{BB962C8B-B14F-4D97-AF65-F5344CB8AC3E}">
        <p14:creationId xmlns:p14="http://schemas.microsoft.com/office/powerpoint/2010/main" val="27478300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ISO/IEC JTC1 has changed the rules so that “experts” rather than “NBs” participate in WGs</a:t>
            </a:r>
            <a:endParaRPr lang="en-AU" dirty="0"/>
          </a:p>
        </p:txBody>
      </p:sp>
      <p:sp>
        <p:nvSpPr>
          <p:cNvPr id="3" name="Content Placeholder 2"/>
          <p:cNvSpPr>
            <a:spLocks noGrp="1"/>
          </p:cNvSpPr>
          <p:nvPr>
            <p:ph idx="1"/>
          </p:nvPr>
        </p:nvSpPr>
        <p:spPr/>
        <p:txBody>
          <a:bodyPr/>
          <a:lstStyle/>
          <a:p>
            <a:pPr lvl="1"/>
            <a:r>
              <a:rPr lang="en-AU" dirty="0" smtClean="0"/>
              <a:t>The organisational structure in ISO/IEC JTC1 is changing to align its operation with ISO</a:t>
            </a:r>
          </a:p>
          <a:p>
            <a:pPr lvl="1"/>
            <a:r>
              <a:rPr lang="en-AU" dirty="0" smtClean="0"/>
              <a:t>A recent communication from JTC1 states</a:t>
            </a:r>
          </a:p>
          <a:p>
            <a:pPr lvl="2"/>
            <a:r>
              <a:rPr lang="en-AU" i="1" dirty="0" smtClean="0"/>
              <a:t>Working Groups are comprised of INDIVIDUAL EXPERTS appointed by National Bodies and Liaison Organizations</a:t>
            </a:r>
          </a:p>
          <a:p>
            <a:pPr lvl="2"/>
            <a:r>
              <a:rPr lang="en-AU" i="1" dirty="0" smtClean="0"/>
              <a:t>These experts MUST be entered into Global Directory to be considered a member of the WG and to receive documents</a:t>
            </a:r>
          </a:p>
          <a:p>
            <a:pPr lvl="2"/>
            <a:r>
              <a:rPr lang="en-AU" i="1" dirty="0" smtClean="0"/>
              <a:t>National Bodies are responsible for ensuring that their expert appointments are up to date</a:t>
            </a:r>
          </a:p>
          <a:p>
            <a:pPr lvl="2"/>
            <a:r>
              <a:rPr lang="en-AU" i="1" dirty="0" smtClean="0"/>
              <a:t>Liaison Organizations work via ITTF to maintain their expert members</a:t>
            </a:r>
          </a:p>
          <a:p>
            <a:pPr lvl="2"/>
            <a:r>
              <a:rPr lang="en-AU" i="1" dirty="0" smtClean="0"/>
              <a:t>If the expert is NOT in Global Directory, he/she will not receive documents and will NOT be considered a member of the WG.</a:t>
            </a:r>
          </a:p>
          <a:p>
            <a:pPr lvl="1"/>
            <a:r>
              <a:rPr lang="en-AU" dirty="0" smtClean="0"/>
              <a:t>Technically this means someone not in the Global Directory could not speak at the London meeting but no one raised this an issue</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56</a:t>
            </a:fld>
            <a:endParaRPr lang="en-US"/>
          </a:p>
        </p:txBody>
      </p:sp>
    </p:spTree>
    <p:extLst>
      <p:ext uri="{BB962C8B-B14F-4D97-AF65-F5344CB8AC3E}">
        <p14:creationId xmlns:p14="http://schemas.microsoft.com/office/powerpoint/2010/main" val="228502126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SC Chair has been empowered to appoint experts to the </a:t>
            </a:r>
            <a:r>
              <a:rPr lang="en-AU" dirty="0"/>
              <a:t>SC6 document access lists </a:t>
            </a:r>
          </a:p>
        </p:txBody>
      </p:sp>
      <p:sp>
        <p:nvSpPr>
          <p:cNvPr id="3" name="Content Placeholder 2"/>
          <p:cNvSpPr>
            <a:spLocks noGrp="1"/>
          </p:cNvSpPr>
          <p:nvPr>
            <p:ph idx="1"/>
          </p:nvPr>
        </p:nvSpPr>
        <p:spPr/>
        <p:txBody>
          <a:bodyPr/>
          <a:lstStyle/>
          <a:p>
            <a:pPr lvl="1"/>
            <a:r>
              <a:rPr lang="en-AU" dirty="0" smtClean="0"/>
              <a:t>One way of dealing with this change is to empower the SC Chair to appoint experts to WG1 and WG7, with the understanding that anyone who volunteers will be appointed</a:t>
            </a:r>
          </a:p>
          <a:p>
            <a:pPr lvl="1"/>
            <a:r>
              <a:rPr lang="en-AU" dirty="0" smtClean="0"/>
              <a:t>Motion (ratified in May 2014 by IEEE 802 EC)</a:t>
            </a:r>
          </a:p>
          <a:p>
            <a:pPr lvl="2"/>
            <a:r>
              <a:rPr lang="en-AU" i="1" dirty="0" smtClean="0"/>
              <a:t>The IEEE 802 JTC1 SC recommends to the IEEE 802 EC that the Chair of the IEEE 802 JTC1 SC be empowered to submit  the names to ITTF of any  IEEE 802 members who volunteer  as “experts” to the appropriate Working Group lists in ISO/IEC JTC1</a:t>
            </a:r>
          </a:p>
          <a:p>
            <a:pPr lvl="2"/>
            <a:r>
              <a:rPr lang="en-AU" dirty="0" smtClean="0"/>
              <a:t>Moved</a:t>
            </a:r>
          </a:p>
          <a:p>
            <a:pPr lvl="2"/>
            <a:r>
              <a:rPr lang="en-AU" dirty="0" smtClean="0"/>
              <a:t>Seconded</a:t>
            </a:r>
          </a:p>
          <a:p>
            <a:pPr lvl="2"/>
            <a:r>
              <a:rPr lang="en-AU" dirty="0" smtClean="0"/>
              <a:t>Result 9/0/0</a:t>
            </a:r>
          </a:p>
          <a:p>
            <a:pPr lvl="1"/>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57</a:t>
            </a:fld>
            <a:endParaRPr lang="en-US"/>
          </a:p>
        </p:txBody>
      </p:sp>
    </p:spTree>
    <p:extLst>
      <p:ext uri="{BB962C8B-B14F-4D97-AF65-F5344CB8AC3E}">
        <p14:creationId xmlns:p14="http://schemas.microsoft.com/office/powerpoint/2010/main" val="93124392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Various names have been added to the SC6 document access lists at this time</a:t>
            </a:r>
            <a:endParaRPr lang="en-AU" dirty="0"/>
          </a:p>
        </p:txBody>
      </p:sp>
      <p:sp>
        <p:nvSpPr>
          <p:cNvPr id="3" name="Content Placeholder 2"/>
          <p:cNvSpPr>
            <a:spLocks noGrp="1"/>
          </p:cNvSpPr>
          <p:nvPr>
            <p:ph idx="1"/>
          </p:nvPr>
        </p:nvSpPr>
        <p:spPr/>
        <p:txBody>
          <a:bodyPr/>
          <a:lstStyle/>
          <a:p>
            <a:pPr lvl="1"/>
            <a:r>
              <a:rPr lang="en-AU" dirty="0" smtClean="0"/>
              <a:t>The small number of people who asked to be added to the SC6 reflectors have been added:</a:t>
            </a:r>
          </a:p>
          <a:p>
            <a:pPr lvl="2"/>
            <a:r>
              <a:rPr lang="en-AU" dirty="0" smtClean="0"/>
              <a:t>Ian </a:t>
            </a:r>
            <a:r>
              <a:rPr lang="en-AU" dirty="0"/>
              <a:t>Sherlock - </a:t>
            </a:r>
            <a:r>
              <a:rPr lang="en-AU" dirty="0" smtClean="0"/>
              <a:t>isherlock@ti.com</a:t>
            </a:r>
          </a:p>
          <a:p>
            <a:pPr lvl="2"/>
            <a:r>
              <a:rPr lang="en-AU" dirty="0" smtClean="0"/>
              <a:t>Al </a:t>
            </a:r>
            <a:r>
              <a:rPr lang="en-AU" dirty="0" err="1" smtClean="0"/>
              <a:t>Petrick</a:t>
            </a:r>
            <a:r>
              <a:rPr lang="en-AU" dirty="0"/>
              <a:t> - </a:t>
            </a:r>
            <a:r>
              <a:rPr lang="en-AU" dirty="0" smtClean="0"/>
              <a:t>al@jpasoc.com</a:t>
            </a:r>
          </a:p>
          <a:p>
            <a:pPr lvl="2"/>
            <a:r>
              <a:rPr lang="en-AU" dirty="0" smtClean="0"/>
              <a:t>Dan </a:t>
            </a:r>
            <a:r>
              <a:rPr lang="en-AU" dirty="0"/>
              <a:t>Harkins - </a:t>
            </a:r>
            <a:r>
              <a:rPr lang="en-AU" dirty="0" smtClean="0"/>
              <a:t>dharkins@arubanetworks.com</a:t>
            </a:r>
          </a:p>
          <a:p>
            <a:pPr lvl="2"/>
            <a:r>
              <a:rPr lang="en-AU" dirty="0" smtClean="0"/>
              <a:t>Brian </a:t>
            </a:r>
            <a:r>
              <a:rPr lang="en-AU" dirty="0"/>
              <a:t>Weis - </a:t>
            </a:r>
            <a:r>
              <a:rPr lang="en-AU" dirty="0" smtClean="0"/>
              <a:t>bew@cisco.com</a:t>
            </a:r>
          </a:p>
          <a:p>
            <a:pPr lvl="2"/>
            <a:r>
              <a:rPr lang="en-AU" dirty="0" smtClean="0"/>
              <a:t>Mick </a:t>
            </a:r>
            <a:r>
              <a:rPr lang="en-AU" dirty="0"/>
              <a:t>Seaman - </a:t>
            </a:r>
            <a:r>
              <a:rPr lang="en-AU" dirty="0" smtClean="0"/>
              <a:t>mickseaman@gmail.com</a:t>
            </a:r>
          </a:p>
          <a:p>
            <a:pPr lvl="2"/>
            <a:r>
              <a:rPr lang="en-AU" dirty="0"/>
              <a:t>Stephen McCann  - </a:t>
            </a:r>
            <a:r>
              <a:rPr lang="en-AU" dirty="0" smtClean="0"/>
              <a:t>mccann.stephen@gmail.com</a:t>
            </a:r>
          </a:p>
          <a:p>
            <a:pPr lvl="2"/>
            <a:r>
              <a:rPr lang="en-AU" dirty="0"/>
              <a:t>Adrian Stephens - </a:t>
            </a:r>
            <a:r>
              <a:rPr lang="en-AU" dirty="0" smtClean="0"/>
              <a:t>Adrian.P.Stephens@intel.com</a:t>
            </a:r>
          </a:p>
          <a:p>
            <a:pPr lvl="2"/>
            <a:r>
              <a:rPr lang="en-AU" dirty="0"/>
              <a:t>Bruce Kraemer - </a:t>
            </a:r>
            <a:r>
              <a:rPr lang="en-AU" dirty="0" smtClean="0"/>
              <a:t>bkraemer@marvell.com</a:t>
            </a:r>
          </a:p>
          <a:p>
            <a:pPr lvl="2"/>
            <a:r>
              <a:rPr lang="en-AU" dirty="0" smtClean="0"/>
              <a:t>John </a:t>
            </a:r>
            <a:r>
              <a:rPr lang="en-AU" dirty="0"/>
              <a:t>Messenger - </a:t>
            </a:r>
            <a:r>
              <a:rPr lang="en-AU" dirty="0" smtClean="0"/>
              <a:t>jmessenger@advaoptical.com</a:t>
            </a:r>
          </a:p>
          <a:p>
            <a:pPr lvl="2"/>
            <a:r>
              <a:rPr lang="en-AU" dirty="0" smtClean="0"/>
              <a:t>…</a:t>
            </a:r>
          </a:p>
          <a:p>
            <a:pPr lvl="1"/>
            <a:r>
              <a:rPr lang="en-AU" dirty="0" smtClean="0"/>
              <a:t>Yell if you would like to be added too …</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58</a:t>
            </a:fld>
            <a:endParaRPr lang="en-US"/>
          </a:p>
        </p:txBody>
      </p:sp>
    </p:spTree>
    <p:extLst>
      <p:ext uri="{BB962C8B-B14F-4D97-AF65-F5344CB8AC3E}">
        <p14:creationId xmlns:p14="http://schemas.microsoft.com/office/powerpoint/2010/main" val="159414153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smtClean="0"/>
              <a:t>Are there any other matters for consideration by IEEE 802 JTC1 SC?</a:t>
            </a:r>
            <a:endParaRPr lang="en-US" smtClean="0"/>
          </a:p>
        </p:txBody>
      </p:sp>
      <p:sp>
        <p:nvSpPr>
          <p:cNvPr id="65539" name="Content Placeholder 6"/>
          <p:cNvSpPr>
            <a:spLocks noGrp="1"/>
          </p:cNvSpPr>
          <p:nvPr>
            <p:ph idx="1"/>
          </p:nvPr>
        </p:nvSpPr>
        <p:spPr/>
        <p:txBody>
          <a:bodyPr/>
          <a:lstStyle/>
          <a:p>
            <a:pPr lvl="1"/>
            <a:endParaRPr lang="en-US"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C8EF58FE-2C23-4D70-A5CA-B7C1EDBDBD71}" type="slidenum">
              <a:rPr lang="en-US" smtClean="0"/>
              <a:pPr>
                <a:defRPr/>
              </a:pPr>
              <a:t>59</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CE9E285F-F601-43F1-B60E-9449BADFF5FA}" type="slidenum">
              <a:rPr lang="en-US" smtClean="0"/>
              <a:pPr>
                <a:defRPr/>
              </a:pPr>
              <a:t>6</a:t>
            </a:fld>
            <a:endParaRPr lang="en-US"/>
          </a:p>
        </p:txBody>
      </p:sp>
      <p:sp>
        <p:nvSpPr>
          <p:cNvPr id="9220" name="Rectangle 6"/>
          <p:cNvSpPr>
            <a:spLocks noGrp="1" noChangeArrowheads="1"/>
          </p:cNvSpPr>
          <p:nvPr>
            <p:ph type="title"/>
          </p:nvPr>
        </p:nvSpPr>
        <p:spPr/>
        <p:txBody>
          <a:bodyPr/>
          <a:lstStyle/>
          <a:p>
            <a:r>
              <a:rPr lang="en-US" smtClean="0"/>
              <a:t>The IEEE 802 JTC1 SC will operate using accepted principles of meeting etiquette</a:t>
            </a:r>
          </a:p>
        </p:txBody>
      </p:sp>
      <p:sp>
        <p:nvSpPr>
          <p:cNvPr id="9221" name="Rectangle 7"/>
          <p:cNvSpPr>
            <a:spLocks noGrp="1" noChangeArrowheads="1"/>
          </p:cNvSpPr>
          <p:nvPr>
            <p:ph type="body" idx="1"/>
          </p:nvPr>
        </p:nvSpPr>
        <p:spPr/>
        <p:txBody>
          <a:bodyPr/>
          <a:lstStyle/>
          <a:p>
            <a:pPr lvl="1"/>
            <a:r>
              <a:rPr lang="en-US" dirty="0" smtClean="0"/>
              <a:t>IEEE 802 is a world-wide professional technical organization </a:t>
            </a:r>
          </a:p>
          <a:p>
            <a:pPr lvl="1"/>
            <a:r>
              <a:rPr lang="en-US" dirty="0" smtClean="0"/>
              <a:t>Meetings shall be conducted in an orderly and professional manner in accordance with the policies and procedures governed by the organization</a:t>
            </a:r>
          </a:p>
          <a:p>
            <a:pPr lvl="1"/>
            <a:r>
              <a:rPr lang="en-US" dirty="0" smtClean="0"/>
              <a:t>Individuals shall address the “technical” content of the subject under consideration and refrain from making “personal” comments to or about others</a:t>
            </a: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dirty="0" smtClean="0"/>
              <a:t>The IEEE 802 JTC1 SC </a:t>
            </a:r>
            <a:r>
              <a:rPr lang="en-AU" smtClean="0"/>
              <a:t>will adjourn </a:t>
            </a:r>
            <a:r>
              <a:rPr lang="en-AU" dirty="0" smtClean="0"/>
              <a:t>for the week</a:t>
            </a:r>
            <a:endParaRPr lang="en-US" dirty="0" smtClean="0"/>
          </a:p>
        </p:txBody>
      </p:sp>
      <p:sp>
        <p:nvSpPr>
          <p:cNvPr id="66563" name="Content Placeholder 6"/>
          <p:cNvSpPr>
            <a:spLocks noGrp="1"/>
          </p:cNvSpPr>
          <p:nvPr>
            <p:ph idx="1"/>
          </p:nvPr>
        </p:nvSpPr>
        <p:spPr/>
        <p:txBody>
          <a:bodyPr/>
          <a:lstStyle/>
          <a:p>
            <a:r>
              <a:rPr lang="en-AU" dirty="0" smtClean="0"/>
              <a:t>Motion:</a:t>
            </a:r>
          </a:p>
          <a:p>
            <a:pPr lvl="1"/>
            <a:r>
              <a:rPr lang="en-AU" i="1" dirty="0" smtClean="0"/>
              <a:t>The IEEE 802 JTC1 SC, having completed its business in Atlanta in Jan 2015, adjourns</a:t>
            </a:r>
          </a:p>
          <a:p>
            <a:pPr lvl="1"/>
            <a:r>
              <a:rPr lang="en-AU" dirty="0" smtClean="0"/>
              <a:t>Moved:</a:t>
            </a:r>
          </a:p>
          <a:p>
            <a:pPr lvl="1"/>
            <a:r>
              <a:rPr lang="en-AU" dirty="0" smtClean="0"/>
              <a:t>Seconded:</a:t>
            </a:r>
          </a:p>
          <a:p>
            <a:pPr lvl="1"/>
            <a:r>
              <a:rPr lang="en-AU" dirty="0" smtClean="0"/>
              <a:t>Result:</a:t>
            </a:r>
            <a:endParaRPr lang="en-US"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678AAA12-C843-448C-909E-130127464D77}" type="slidenum">
              <a:rPr lang="en-US" smtClean="0"/>
              <a:pPr>
                <a:defRPr/>
              </a:pPr>
              <a:t>60</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Select recording secretary </a:t>
            </a:r>
            <a:r>
              <a:rPr lang="en-US" sz="1600" dirty="0">
                <a:solidFill>
                  <a:srgbClr val="FF0000"/>
                </a:solidFill>
                <a:latin typeface="+mj-lt"/>
              </a:rPr>
              <a:t>&lt;- important!</a:t>
            </a:r>
          </a:p>
          <a:p>
            <a:pPr marL="180975" indent="-180975">
              <a:spcBef>
                <a:spcPts val="800"/>
              </a:spcBef>
              <a:buFont typeface="Arial" pitchFamily="34" charset="0"/>
              <a:buChar char="•"/>
              <a:defRPr/>
            </a:pPr>
            <a:r>
              <a:rPr lang="en-US" sz="1600" dirty="0">
                <a:latin typeface="+mj-lt"/>
              </a:rPr>
              <a:t>Approve agenda</a:t>
            </a:r>
          </a:p>
          <a:p>
            <a:pPr marL="180975" indent="-180975">
              <a:spcBef>
                <a:spcPts val="800"/>
              </a:spcBef>
              <a:buFont typeface="Arial" pitchFamily="34" charset="0"/>
              <a:buChar char="•"/>
              <a:defRPr/>
            </a:pPr>
            <a:r>
              <a:rPr lang="en-US" sz="1600" dirty="0" smtClean="0">
                <a:latin typeface="+mj-lt"/>
              </a:rPr>
              <a:t>Conduct </a:t>
            </a:r>
            <a:r>
              <a:rPr lang="en-US" sz="1600" dirty="0">
                <a:latin typeface="+mj-lt"/>
              </a:rPr>
              <a:t>meeting according to agenda</a:t>
            </a:r>
          </a:p>
          <a:p>
            <a:pPr marL="180975" indent="-180975">
              <a:spcBef>
                <a:spcPts val="800"/>
              </a:spcBef>
              <a:buFont typeface="Arial" pitchFamily="34" charset="0"/>
              <a:buChar char="•"/>
              <a:defRPr/>
            </a:pPr>
            <a:r>
              <a:rPr lang="en-US" sz="1600" dirty="0" smtClean="0">
                <a:latin typeface="+mj-lt"/>
              </a:rPr>
              <a:t>Recess</a:t>
            </a:r>
            <a:endParaRPr lang="en-US" sz="1600" dirty="0">
              <a:latin typeface="+mj-lt"/>
            </a:endParaRPr>
          </a:p>
        </p:txBody>
      </p:sp>
      <p:sp>
        <p:nvSpPr>
          <p:cNvPr id="10244" name="Rectangle 20"/>
          <p:cNvSpPr>
            <a:spLocks noGrp="1" noChangeArrowheads="1"/>
          </p:cNvSpPr>
          <p:nvPr>
            <p:ph type="title"/>
          </p:nvPr>
        </p:nvSpPr>
        <p:spPr>
          <a:xfrm>
            <a:off x="685800" y="685800"/>
            <a:ext cx="7924800" cy="1066800"/>
          </a:xfrm>
        </p:spPr>
        <p:txBody>
          <a:bodyPr/>
          <a:lstStyle/>
          <a:p>
            <a:r>
              <a:rPr lang="en-US" dirty="0" smtClean="0"/>
              <a:t>The IEEE 802 JTC1 SC has two slots at the Atlanta interim meeting, but may only need one slot</a:t>
            </a:r>
          </a:p>
        </p:txBody>
      </p:sp>
      <p:sp>
        <p:nvSpPr>
          <p:cNvPr id="7" name="Footer Placeholder 5"/>
          <p:cNvSpPr>
            <a:spLocks noGrp="1"/>
          </p:cNvSpPr>
          <p:nvPr>
            <p:ph type="ftr" sz="quarter" idx="10"/>
          </p:nvPr>
        </p:nvSpPr>
        <p:spPr/>
        <p:txBody>
          <a:bodyPr/>
          <a:lstStyle/>
          <a:p>
            <a:pPr>
              <a:defRPr/>
            </a:pPr>
            <a:r>
              <a:rPr lang="en-US" smtClean="0"/>
              <a:t>Andrew Myles, Cisco</a:t>
            </a:r>
            <a:endParaRPr lang="en-US"/>
          </a:p>
        </p:txBody>
      </p:sp>
      <p:sp>
        <p:nvSpPr>
          <p:cNvPr id="10246" name="Rectangle 15"/>
          <p:cNvSpPr>
            <a:spLocks noChangeArrowheads="1"/>
          </p:cNvSpPr>
          <p:nvPr/>
        </p:nvSpPr>
        <p:spPr bwMode="auto">
          <a:xfrm>
            <a:off x="4495800" y="1143000"/>
            <a:ext cx="39624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lnSpc>
                <a:spcPct val="90000"/>
              </a:lnSpc>
              <a:spcBef>
                <a:spcPct val="50000"/>
              </a:spcBef>
            </a:pPr>
            <a:endParaRPr lang="en-AU" sz="1400" b="1">
              <a:latin typeface="Arial" pitchFamily="34" charset="0"/>
            </a:endParaRPr>
          </a:p>
        </p:txBody>
      </p:sp>
      <p:sp>
        <p:nvSpPr>
          <p:cNvPr id="10" name="Rectangle 9"/>
          <p:cNvSpPr/>
          <p:nvPr/>
        </p:nvSpPr>
        <p:spPr bwMode="auto">
          <a:xfrm>
            <a:off x="685800" y="1752600"/>
            <a:ext cx="2514600" cy="914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a:latin typeface="+mj-lt"/>
              </a:rPr>
              <a:t>Tuesday</a:t>
            </a:r>
          </a:p>
          <a:p>
            <a:pPr algn="ctr">
              <a:defRPr/>
            </a:pPr>
            <a:r>
              <a:rPr lang="en-US" sz="1600" b="1" dirty="0" smtClean="0">
                <a:latin typeface="+mj-lt"/>
              </a:rPr>
              <a:t>13 Jan 2015, </a:t>
            </a:r>
            <a:r>
              <a:rPr lang="en-US" sz="1600" b="1" dirty="0">
                <a:latin typeface="+mj-lt"/>
              </a:rPr>
              <a:t>PM1</a:t>
            </a:r>
          </a:p>
        </p:txBody>
      </p:sp>
      <p:sp>
        <p:nvSpPr>
          <p:cNvPr id="11" name="Rectangle 10"/>
          <p:cNvSpPr/>
          <p:nvPr/>
        </p:nvSpPr>
        <p:spPr bwMode="auto">
          <a:xfrm>
            <a:off x="6019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Select recording secretary </a:t>
            </a:r>
            <a:r>
              <a:rPr lang="en-US" sz="1600" dirty="0">
                <a:solidFill>
                  <a:srgbClr val="FF0000"/>
                </a:solidFill>
                <a:latin typeface="+mj-lt"/>
              </a:rPr>
              <a:t>&lt;- important!</a:t>
            </a:r>
          </a:p>
          <a:p>
            <a:pPr marL="180975" indent="-180975">
              <a:spcBef>
                <a:spcPts val="800"/>
              </a:spcBef>
              <a:buFont typeface="Arial" pitchFamily="34" charset="0"/>
              <a:buChar char="•"/>
              <a:defRPr/>
            </a:pPr>
            <a:r>
              <a:rPr lang="en-US" sz="1600" dirty="0" smtClean="0">
                <a:latin typeface="+mj-lt"/>
              </a:rPr>
              <a:t>Conduct </a:t>
            </a:r>
            <a:r>
              <a:rPr lang="en-US" sz="1600" dirty="0">
                <a:latin typeface="+mj-lt"/>
              </a:rPr>
              <a:t>meeting according to </a:t>
            </a:r>
            <a:r>
              <a:rPr lang="en-US" sz="1600" dirty="0" smtClean="0">
                <a:latin typeface="+mj-lt"/>
              </a:rPr>
              <a:t>agenda</a:t>
            </a:r>
            <a:endParaRPr lang="en-US" sz="1600" dirty="0">
              <a:latin typeface="+mj-lt"/>
            </a:endParaRPr>
          </a:p>
          <a:p>
            <a:pPr marL="180975" indent="-180975">
              <a:spcBef>
                <a:spcPts val="800"/>
              </a:spcBef>
              <a:buFont typeface="Arial" pitchFamily="34" charset="0"/>
              <a:buChar char="•"/>
              <a:defRPr/>
            </a:pPr>
            <a:r>
              <a:rPr lang="en-AU" sz="1600" dirty="0" smtClean="0">
                <a:latin typeface="+mj-lt"/>
              </a:rPr>
              <a:t>Adjourn</a:t>
            </a:r>
          </a:p>
        </p:txBody>
      </p:sp>
      <p:sp>
        <p:nvSpPr>
          <p:cNvPr id="12" name="Rectangle 11"/>
          <p:cNvSpPr/>
          <p:nvPr/>
        </p:nvSpPr>
        <p:spPr bwMode="auto">
          <a:xfrm>
            <a:off x="6019800" y="1752600"/>
            <a:ext cx="2514600" cy="914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smtClean="0">
                <a:latin typeface="+mj-lt"/>
              </a:rPr>
              <a:t>Thursday</a:t>
            </a:r>
            <a:endParaRPr lang="en-US" sz="1600" b="1" dirty="0">
              <a:latin typeface="+mj-lt"/>
            </a:endParaRPr>
          </a:p>
          <a:p>
            <a:pPr algn="ctr">
              <a:defRPr/>
            </a:pPr>
            <a:r>
              <a:rPr lang="en-US" sz="1600" b="1" dirty="0" smtClean="0">
                <a:latin typeface="+mj-lt"/>
              </a:rPr>
              <a:t>15 Jan 2015, </a:t>
            </a:r>
            <a:r>
              <a:rPr lang="en-US" sz="1600" b="1" dirty="0">
                <a:latin typeface="+mj-lt"/>
              </a:rPr>
              <a:t>PM1</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smtClean="0"/>
              <a:t>The IEEE 802 JTC1 SC has a high level list of agenda items to be considered</a:t>
            </a:r>
            <a:endParaRPr lang="en-AU" dirty="0" smtClean="0"/>
          </a:p>
        </p:txBody>
      </p:sp>
      <p:sp>
        <p:nvSpPr>
          <p:cNvPr id="11267" name="Rectangle 3"/>
          <p:cNvSpPr>
            <a:spLocks noGrp="1" noChangeArrowheads="1"/>
          </p:cNvSpPr>
          <p:nvPr>
            <p:ph idx="1"/>
          </p:nvPr>
        </p:nvSpPr>
        <p:spPr/>
        <p:txBody>
          <a:bodyPr/>
          <a:lstStyle/>
          <a:p>
            <a:r>
              <a:rPr lang="en-AU" dirty="0" smtClean="0"/>
              <a:t>In no particular order:</a:t>
            </a:r>
          </a:p>
          <a:p>
            <a:pPr lvl="1"/>
            <a:r>
              <a:rPr lang="en-AU" dirty="0" smtClean="0"/>
              <a:t>Approve minutes</a:t>
            </a:r>
          </a:p>
          <a:p>
            <a:pPr lvl="2"/>
            <a:r>
              <a:rPr lang="en-AU" dirty="0" smtClean="0"/>
              <a:t>From plenary meeting in Nov 2014 in San Antonio</a:t>
            </a:r>
          </a:p>
          <a:p>
            <a:pPr lvl="1"/>
            <a:r>
              <a:rPr lang="en-AU" dirty="0" smtClean="0"/>
              <a:t>Review extended goals</a:t>
            </a:r>
          </a:p>
          <a:p>
            <a:pPr lvl="2"/>
            <a:r>
              <a:rPr lang="en-AU" dirty="0" smtClean="0"/>
              <a:t>From formalisation of status as SC in March 2014</a:t>
            </a:r>
          </a:p>
          <a:p>
            <a:pPr lvl="1"/>
            <a:r>
              <a:rPr lang="en-AU" dirty="0" smtClean="0"/>
              <a:t>Review status of SC6 interactions</a:t>
            </a:r>
          </a:p>
          <a:p>
            <a:pPr lvl="2"/>
            <a:r>
              <a:rPr lang="en-AU" dirty="0" smtClean="0"/>
              <a:t>Review liaisons of drafts to SC6</a:t>
            </a:r>
          </a:p>
          <a:p>
            <a:pPr lvl="2"/>
            <a:r>
              <a:rPr lang="en-AU" dirty="0" smtClean="0"/>
              <a:t>Review notifications of projects to SC6</a:t>
            </a:r>
          </a:p>
          <a:p>
            <a:pPr lvl="2"/>
            <a:r>
              <a:rPr lang="en-AU" dirty="0" smtClean="0"/>
              <a:t>Review status of FDIS ballots</a:t>
            </a:r>
          </a:p>
          <a:p>
            <a:pPr lvl="1"/>
            <a:r>
              <a:rPr lang="en-AU" dirty="0" smtClean="0"/>
              <a:t>…</a:t>
            </a:r>
            <a:endParaRPr lang="en-AU" dirty="0"/>
          </a:p>
          <a:p>
            <a:pPr lvl="2"/>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C1120F2B-73AB-4F0E-8BCB-E97D8340144F}" type="slidenum">
              <a:rPr lang="en-US" smtClean="0"/>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smtClean="0"/>
              <a:t>The IEEE 802 JTC1 SC has a high level list of agenda items to be considered</a:t>
            </a:r>
            <a:endParaRPr lang="en-AU" dirty="0" smtClean="0"/>
          </a:p>
        </p:txBody>
      </p:sp>
      <p:sp>
        <p:nvSpPr>
          <p:cNvPr id="11267" name="Rectangle 3"/>
          <p:cNvSpPr>
            <a:spLocks noGrp="1" noChangeArrowheads="1"/>
          </p:cNvSpPr>
          <p:nvPr>
            <p:ph idx="1"/>
          </p:nvPr>
        </p:nvSpPr>
        <p:spPr/>
        <p:txBody>
          <a:bodyPr/>
          <a:lstStyle/>
          <a:p>
            <a:r>
              <a:rPr lang="en-AU" dirty="0" smtClean="0"/>
              <a:t>In no particular order:</a:t>
            </a:r>
          </a:p>
          <a:p>
            <a:pPr lvl="1"/>
            <a:r>
              <a:rPr lang="en-AU" dirty="0" smtClean="0"/>
              <a:t>…</a:t>
            </a:r>
          </a:p>
          <a:p>
            <a:pPr lvl="1"/>
            <a:r>
              <a:rPr lang="en-AU" dirty="0" smtClean="0"/>
              <a:t>Discuss various matters relating to SC6 </a:t>
            </a:r>
          </a:p>
          <a:p>
            <a:pPr lvl="2"/>
            <a:r>
              <a:rPr lang="en-AU" dirty="0" smtClean="0"/>
              <a:t>Status of security based proposals in SC6</a:t>
            </a:r>
          </a:p>
          <a:p>
            <a:pPr lvl="2"/>
            <a:r>
              <a:rPr lang="en-AU" dirty="0"/>
              <a:t>Status of </a:t>
            </a:r>
            <a:r>
              <a:rPr lang="en-AU" dirty="0" smtClean="0"/>
              <a:t>other proposals in SC6, particularly:</a:t>
            </a:r>
          </a:p>
          <a:p>
            <a:pPr lvl="3"/>
            <a:r>
              <a:rPr lang="en-AU" i="1" dirty="0"/>
              <a:t>WLAN Cloud</a:t>
            </a:r>
            <a:endParaRPr lang="en-AU" dirty="0" smtClean="0"/>
          </a:p>
          <a:p>
            <a:pPr lvl="3"/>
            <a:r>
              <a:rPr lang="en-GB" i="1" dirty="0"/>
              <a:t>Optimization technology in WLAN</a:t>
            </a:r>
            <a:endParaRPr lang="en-AU" dirty="0" smtClean="0"/>
          </a:p>
          <a:p>
            <a:pPr lvl="2"/>
            <a:r>
              <a:rPr lang="en-AU" dirty="0" smtClean="0"/>
              <a:t>Possible invitation to SC6 participants to join the Sponsor Ballot pool for 802.11mc</a:t>
            </a:r>
          </a:p>
          <a:p>
            <a:pPr lvl="2"/>
            <a:r>
              <a:rPr lang="en-AU" dirty="0" smtClean="0"/>
              <a:t>Status of PSDO agreement</a:t>
            </a:r>
          </a:p>
          <a:p>
            <a:pPr lvl="2"/>
            <a:r>
              <a:rPr lang="en-AU" dirty="0" smtClean="0"/>
              <a:t>Preparation for next SC6 meeting</a:t>
            </a:r>
          </a:p>
          <a:p>
            <a:pPr lvl="2"/>
            <a:r>
              <a:rPr lang="en-AU" dirty="0" smtClean="0"/>
              <a:t>Joining experts list for WG1 and WG7</a:t>
            </a:r>
          </a:p>
          <a:p>
            <a:pPr lvl="1"/>
            <a:r>
              <a:rPr lang="en-AU" dirty="0" smtClean="0"/>
              <a:t>Consider </a:t>
            </a:r>
            <a:r>
              <a:rPr lang="en-AU" dirty="0"/>
              <a:t>any motions</a:t>
            </a:r>
          </a:p>
          <a:p>
            <a:pPr lvl="2"/>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C1120F2B-73AB-4F0E-8BCB-E97D8340144F}" type="slidenum">
              <a:rPr lang="en-US" smtClean="0"/>
              <a:pPr/>
              <a:t>9</a:t>
            </a:fld>
            <a:endParaRPr lang="en-US"/>
          </a:p>
        </p:txBody>
      </p:sp>
    </p:spTree>
    <p:extLst>
      <p:ext uri="{BB962C8B-B14F-4D97-AF65-F5344CB8AC3E}">
        <p14:creationId xmlns:p14="http://schemas.microsoft.com/office/powerpoint/2010/main" val="4241330098"/>
      </p:ext>
    </p:extLst>
  </p:cSld>
  <p:clrMapOvr>
    <a:masterClrMapping/>
  </p:clrMapOvr>
  <p:timing>
    <p:tnLst>
      <p:par>
        <p:cTn id="1" dur="indefinite" restart="never" nodeType="tmRoot"/>
      </p:par>
    </p:tnLst>
  </p:timing>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5827</Words>
  <Application>Microsoft Office PowerPoint</Application>
  <PresentationFormat>On-screen Show (4:3)</PresentationFormat>
  <Paragraphs>899</Paragraphs>
  <Slides>60</Slides>
  <Notes>12</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60</vt:i4>
      </vt:variant>
    </vt:vector>
  </HeadingPairs>
  <TitlesOfParts>
    <vt:vector size="63" baseType="lpstr">
      <vt:lpstr>802-11-Submission</vt:lpstr>
      <vt:lpstr>Acrobat Document</vt:lpstr>
      <vt:lpstr>Packager Shell Object</vt:lpstr>
      <vt:lpstr>IEEE 802 JTC1 Standing Committee Jan 2015 agenda</vt:lpstr>
      <vt:lpstr>This presentation will be used to run the IEEE 802 JTC1 SC meetings in Atlanta in Jan 2015</vt:lpstr>
      <vt:lpstr>The SC will review the official IEEE-SA patent material for pre-PAR groups</vt:lpstr>
      <vt:lpstr>The SC will review the official IEEE-SA patent material for pre-PAR groups</vt:lpstr>
      <vt:lpstr>Links are available to a variety of other useful resources</vt:lpstr>
      <vt:lpstr>The IEEE 802 JTC1 SC will operate using accepted principles of meeting etiquette</vt:lpstr>
      <vt:lpstr>The IEEE 802 JTC1 SC has two slots at the Atlanta interim meeting, but may only need one slot</vt:lpstr>
      <vt:lpstr>The IEEE 802 JTC1 SC has a high level list of agenda items to be considered</vt:lpstr>
      <vt:lpstr>The IEEE 802 JTC1 SC has a high level list of agenda items to be considered</vt:lpstr>
      <vt:lpstr>The IEEE 802 JTC1 SC will consider approving its agenda for the Atlanta meeting</vt:lpstr>
      <vt:lpstr>The IEEE 802 JTC1 SC will consider approval of the minutes of its San Antonio meeting</vt:lpstr>
      <vt:lpstr>The goals of the IEEE 802 JTC1 SC were reaffirmed by the IEEE 802 EC in March 2014</vt:lpstr>
      <vt:lpstr>The IEEE 802 WGs continue to liaise drafts to SC6 for their information</vt:lpstr>
      <vt:lpstr>IEEE 802.11 WG has liaised a variety of drafts to SC6</vt:lpstr>
      <vt:lpstr>IEEE 802.11 WG will continue to consider drafts for liaison</vt:lpstr>
      <vt:lpstr>The IEEE 802.11 WG will consider inviting SC6 member reps to join the 802.11mc Sponsor pool </vt:lpstr>
      <vt:lpstr>The IEEE 802.11 WG will consider inviting SC6 member reps to join the 802.11mc Sponsor pool </vt:lpstr>
      <vt:lpstr>IEEE 802.1 WG has liaised a variety of drafts to SC6</vt:lpstr>
      <vt:lpstr>IEEE 802.1 WG will continue to consider drafts for liaison</vt:lpstr>
      <vt:lpstr>The SC may discuss the possibility of liaising IEEE 802.15 drafts to SC6</vt:lpstr>
      <vt:lpstr>IEEE 802 continues to notify SC6 of various new projects</vt:lpstr>
      <vt:lpstr>The SC agreed in Nov 2014 on a process for developing &amp; approving PSDO comment resolutions</vt:lpstr>
      <vt:lpstr>IEEE 802 has pushed ten standards completely through the PSDO ratification process</vt:lpstr>
      <vt:lpstr>IEEE 802.11-2012 has been ratified as ISO/IEC/IEEE 8802-11:2012 &amp; comment resolutions  liaised</vt:lpstr>
      <vt:lpstr>IEEE 802.1X-2010 has been ratified as ISO/IEC/IEEE 8802-1X:2013 &amp; comment resolutions  liaised</vt:lpstr>
      <vt:lpstr>IEEE 802.1AE-2006 has been ratified as ISO/IEC/IEEE 8802-1AE:2013 &amp; comment resolutions  liaised</vt:lpstr>
      <vt:lpstr>IEEE 802.1AB-2009 has been ratified as ISO/IEC/IEEE 8802-1AB:2014 &amp; comment resolutions  liaised</vt:lpstr>
      <vt:lpstr>IEEE 802.1AR-2009 has been ratified as ISO/IEC/IEEE 8802-1AR:2014 &amp; comment resolutions liaised</vt:lpstr>
      <vt:lpstr>IEEE 802.1AS-2011 has been ratified as ISO/IEC 8802-1AS:2014 &amp; comment resolutions  liaised</vt:lpstr>
      <vt:lpstr>IEEE 802.3-2012 has been ratified as ISO/IEC/IEEE 8802-3:2014 &amp; comment resolutions liaised</vt:lpstr>
      <vt:lpstr>IEEE 802.11ae-2012 has been ratified as ISO/IEC 8802-11:2012/Amd 1:2014 &amp; comment resolutions liaised</vt:lpstr>
      <vt:lpstr>IEEE 802.11aa-2012 has been ratified as ISO/IEC 8802-11:2012/Amd 2:2014 &amp; comment resolutions liaised</vt:lpstr>
      <vt:lpstr>IEEE 802.11ad-2012 has been ratified as ISO/IEC 8802-11:2012/Amd 3:2014 &amp; comment resolutions liaised</vt:lpstr>
      <vt:lpstr>IEEE 802 has ten standards in the pipeline for ratification under the PSDO</vt:lpstr>
      <vt:lpstr>IEEE 802.11ac-2013 passed its pre-ballot and comment resolutions liaised; waiting for start of FDIS</vt:lpstr>
      <vt:lpstr>IEEE 802.11af-2013 passed its pre-ballot and comment resolutions liaised; waiting for start of FDIS</vt:lpstr>
      <vt:lpstr>IEEE 802.1AEbw-2013 passed pre-ballot in Jan 2014, and is waiting for FDIS ballot to close </vt:lpstr>
      <vt:lpstr>IEEE 802.1AEbn-2011 passed pre-ballot in Feb 2014, and is waiting for FDIS ballot to close </vt:lpstr>
      <vt:lpstr>IEEE 802.1Xbx-2014 will be submitted to PSDO process after IEEE ratification &amp; publication </vt:lpstr>
      <vt:lpstr>IEEE 802.1Q-Rev-2014 will be submitted to PSDO process after IEEE ratification &amp; publication </vt:lpstr>
      <vt:lpstr>IEEE 802-2014 passed the 60 day pre-ballot</vt:lpstr>
      <vt:lpstr>IEEE 802.3.1-2013 passed its pre-ballot and comment has been resolved; waiting for start of FDIS</vt:lpstr>
      <vt:lpstr>FDIS ballot on 802.22 is scheduled to close on 15 Feb 2015</vt:lpstr>
      <vt:lpstr>802.22a will be sent to PSDO when 802.22 completes the PSDO process</vt:lpstr>
      <vt:lpstr>All the security proposal based on TePA  in SC6 appear to be on hold or abandoned</vt:lpstr>
      <vt:lpstr>All the other proposals in SC6 of interest to IEEE 802 appear to be on hold or abandoned</vt:lpstr>
      <vt:lpstr>The planned teleconference on “WLAN Cloud” has not yet been scheduled by SC6/WG7 </vt:lpstr>
      <vt:lpstr>The planned teleconference on “Optimization technology in WLAN” has not yet been scheduled by SC6/WG7</vt:lpstr>
      <vt:lpstr>The current expired PSDO agreement remains in force while it is being revised</vt:lpstr>
      <vt:lpstr>The current expired PSDO agreement remains in force while it is being revised</vt:lpstr>
      <vt:lpstr>The current expired PSDO agreement remains in force while it is being revised</vt:lpstr>
      <vt:lpstr>The date and location of the next SC6 meeting has now been decided – it will be in May in Belgium</vt:lpstr>
      <vt:lpstr>The deadlines for the next SC6 meeting mean substantive preparation will occur at the March plenary</vt:lpstr>
      <vt:lpstr>Volunteers are sought for the IEEE 802 delegation to SC6 in May</vt:lpstr>
      <vt:lpstr>IEEE 802 WG Chairs will be requested to provide the usual updates</vt:lpstr>
      <vt:lpstr>ISO/IEC JTC1 has changed the rules so that “experts” rather than “NBs” participate in WGs</vt:lpstr>
      <vt:lpstr>The SC Chair has been empowered to appoint experts to the SC6 document access lists </vt:lpstr>
      <vt:lpstr>Various names have been added to the SC6 document access lists at this time</vt:lpstr>
      <vt:lpstr>Are there any other matters for consideration by IEEE 802 JTC1 SC?</vt:lpstr>
      <vt:lpstr>The IEEE 802 JTC1 SC will adjourn for the week</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2015-01-12T19:49:49Z</dcterms:modified>
</cp:coreProperties>
</file>