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2"/>
  </p:notesMasterIdLst>
  <p:handoutMasterIdLst>
    <p:handoutMasterId r:id="rId63"/>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20" r:id="rId16"/>
    <p:sldId id="1456" r:id="rId17"/>
    <p:sldId id="1464" r:id="rId18"/>
    <p:sldId id="1412" r:id="rId19"/>
    <p:sldId id="1424" r:id="rId20"/>
    <p:sldId id="1285" r:id="rId21"/>
    <p:sldId id="1164" r:id="rId22"/>
    <p:sldId id="1460" r:id="rId23"/>
    <p:sldId id="1101" r:id="rId24"/>
    <p:sldId id="1102" r:id="rId25"/>
    <p:sldId id="1092" r:id="rId26"/>
    <p:sldId id="1099" r:id="rId27"/>
    <p:sldId id="1174" r:id="rId28"/>
    <p:sldId id="1175" r:id="rId29"/>
    <p:sldId id="1176" r:id="rId30"/>
    <p:sldId id="1382" r:id="rId31"/>
    <p:sldId id="1415" r:id="rId32"/>
    <p:sldId id="1416" r:id="rId33"/>
    <p:sldId id="1417" r:id="rId34"/>
    <p:sldId id="1381" r:id="rId35"/>
    <p:sldId id="1418" r:id="rId36"/>
    <p:sldId id="1419" r:id="rId37"/>
    <p:sldId id="1271" r:id="rId38"/>
    <p:sldId id="1272" r:id="rId39"/>
    <p:sldId id="1404" r:id="rId40"/>
    <p:sldId id="1405" r:id="rId41"/>
    <p:sldId id="1406" r:id="rId42"/>
    <p:sldId id="1402" r:id="rId43"/>
    <p:sldId id="1364" r:id="rId44"/>
    <p:sldId id="1425" r:id="rId45"/>
    <p:sldId id="1167" r:id="rId46"/>
    <p:sldId id="1165" r:id="rId47"/>
    <p:sldId id="1390" r:id="rId48"/>
    <p:sldId id="1391" r:id="rId49"/>
    <p:sldId id="1453" r:id="rId50"/>
    <p:sldId id="1461" r:id="rId51"/>
    <p:sldId id="1462" r:id="rId52"/>
    <p:sldId id="1236" r:id="rId53"/>
    <p:sldId id="1457" r:id="rId54"/>
    <p:sldId id="1458" r:id="rId55"/>
    <p:sldId id="1459" r:id="rId56"/>
    <p:sldId id="1375" r:id="rId57"/>
    <p:sldId id="1376" r:id="rId58"/>
    <p:sldId id="1400" r:id="rId59"/>
    <p:sldId id="619" r:id="rId60"/>
    <p:sldId id="621" r:id="rId6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4660" autoAdjust="0"/>
  </p:normalViewPr>
  <p:slideViewPr>
    <p:cSldViewPr>
      <p:cViewPr varScale="1">
        <p:scale>
          <a:sx n="75" d="100"/>
          <a:sy n="75" d="100"/>
        </p:scale>
        <p:origin x="-30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802.11-15/0023r0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802.11-15/0023r0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802.11-15/0023r0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Jan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USA in Jan </a:t>
            </a:r>
            <a:r>
              <a:rPr lang="en-AU" i="1" dirty="0" smtClean="0"/>
              <a:t>2015, </a:t>
            </a:r>
            <a:r>
              <a:rPr lang="en-AU" i="1" dirty="0" smtClean="0"/>
              <a:t>as documented on slide </a:t>
            </a:r>
            <a:r>
              <a:rPr lang="en-AU" i="1" dirty="0" smtClean="0"/>
              <a:t>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Antonio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USA in Nov 2014, as documented in 11-14-1553-00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49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00351009"/>
              </p:ext>
            </p:extLst>
          </p:nvPr>
        </p:nvGraphicFramePr>
        <p:xfrm>
          <a:off x="31376" y="1524000"/>
          <a:ext cx="8962745" cy="4028440"/>
        </p:xfrm>
        <a:graphic>
          <a:graphicData uri="http://schemas.openxmlformats.org/drawingml/2006/table">
            <a:tbl>
              <a:tblPr firstRow="1" bandRow="1">
                <a:tableStyleId>{21E4AEA4-8DFA-4A89-87EB-49C32662AFE0}</a:tableStyleId>
              </a:tblPr>
              <a:tblGrid>
                <a:gridCol w="1066805"/>
                <a:gridCol w="3048000"/>
                <a:gridCol w="838200"/>
                <a:gridCol w="668290"/>
                <a:gridCol w="668290"/>
                <a:gridCol w="668290"/>
                <a:gridCol w="668290"/>
                <a:gridCol w="668290"/>
                <a:gridCol w="668290"/>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tc>
                <a:tc>
                  <a:txBody>
                    <a:bodyPr/>
                    <a:lstStyle/>
                    <a:p>
                      <a:r>
                        <a:rPr lang="en-GB" sz="1400" dirty="0" smtClean="0"/>
                        <a:t>8802-11:2012/</a:t>
                      </a:r>
                      <a:r>
                        <a:rPr lang="en-GB" sz="1400" dirty="0" err="1" smtClean="0"/>
                        <a:t>Amd</a:t>
                      </a:r>
                      <a:r>
                        <a:rPr lang="en-GB" sz="1400" dirty="0" smtClean="0"/>
                        <a:t> 1:2014</a:t>
                      </a:r>
                    </a:p>
                  </a:txBody>
                  <a:tcPr/>
                </a:tc>
                <a:tc>
                  <a:txBody>
                    <a:bodyPr/>
                    <a:lstStyle/>
                    <a:p>
                      <a:pPr algn="ctr"/>
                      <a:r>
                        <a:rPr lang="en-GB" sz="1400" dirty="0" smtClean="0"/>
                        <a:t>Nov 11</a:t>
                      </a:r>
                      <a:endParaRPr lang="en-GB" sz="1400" dirty="0"/>
                    </a:p>
                  </a:txBody>
                  <a:tcPr/>
                </a:tc>
                <a:tc>
                  <a:txBody>
                    <a:bodyPr/>
                    <a:lstStyle/>
                    <a:p>
                      <a:r>
                        <a:rPr lang="en-GB" sz="1400" dirty="0" smtClean="0"/>
                        <a:t>5.0</a:t>
                      </a:r>
                      <a:endParaRPr lang="en-GB" sz="1400" dirty="0"/>
                    </a:p>
                  </a:txBody>
                  <a:tcPr/>
                </a:tc>
                <a:tc>
                  <a:txBody>
                    <a:bodyPr/>
                    <a:lstStyle/>
                    <a:p>
                      <a:r>
                        <a:rPr lang="en-GB" sz="1400" dirty="0" smtClean="0"/>
                        <a:t>7.0</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802.11mb</a:t>
                      </a:r>
                      <a:endParaRPr lang="en-GB" sz="1400" b="0" dirty="0"/>
                    </a:p>
                  </a:txBody>
                  <a:tcPr>
                    <a:lnB w="12700" cap="flat" cmpd="sng" algn="ctr">
                      <a:solidFill>
                        <a:schemeClr val="tx1"/>
                      </a:solidFill>
                      <a:prstDash val="solid"/>
                      <a:round/>
                      <a:headEnd type="none" w="med" len="med"/>
                      <a:tailEnd type="none" w="med" len="med"/>
                    </a:lnB>
                  </a:tcPr>
                </a:tc>
                <a:tc>
                  <a:txBody>
                    <a:bodyPr/>
                    <a:lstStyle/>
                    <a:p>
                      <a:r>
                        <a:rPr lang="en-GB" sz="1400" baseline="0" dirty="0" smtClean="0"/>
                        <a:t>8802-11:2012</a:t>
                      </a:r>
                      <a:endParaRPr lang="en-GB" sz="1400" dirty="0"/>
                    </a:p>
                  </a:txBody>
                  <a:tcPr>
                    <a:lnB w="12700" cap="flat" cmpd="sng" algn="ctr">
                      <a:solidFill>
                        <a:schemeClr val="tx1"/>
                      </a:solidFill>
                      <a:prstDash val="solid"/>
                      <a:round/>
                      <a:headEnd type="none" w="med" len="med"/>
                      <a:tailEnd type="none" w="med" len="med"/>
                    </a:lnB>
                  </a:tcPr>
                </a:tc>
                <a:tc>
                  <a:txBody>
                    <a:bodyPr/>
                    <a:lstStyle/>
                    <a:p>
                      <a:pPr algn="ctr"/>
                      <a:r>
                        <a:rPr lang="en-GB" sz="1400" dirty="0" smtClean="0"/>
                        <a:t>Nov 11</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6.0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8.0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10.0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12.0</a:t>
                      </a:r>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r>
              <a:tr h="0">
                <a:tc>
                  <a:txBody>
                    <a:bodyPr/>
                    <a:lstStyle/>
                    <a:p>
                      <a:r>
                        <a:rPr lang="en-GB" sz="1400" dirty="0" smtClean="0"/>
                        <a:t>802.11ac</a:t>
                      </a:r>
                      <a:endParaRPr lang="en-GB" sz="1400" b="0" dirty="0"/>
                    </a:p>
                  </a:txBody>
                  <a:tcPr>
                    <a:lnT w="12700" cap="flat" cmpd="sng" algn="ctr">
                      <a:solidFill>
                        <a:schemeClr val="tx1"/>
                      </a:solidFill>
                      <a:prstDash val="solid"/>
                      <a:round/>
                      <a:headEnd type="none" w="med" len="med"/>
                      <a:tailEnd type="none" w="med" len="med"/>
                    </a:lnT>
                  </a:tcPr>
                </a:tc>
                <a:tc>
                  <a:txBody>
                    <a:bodyPr/>
                    <a:lstStyle/>
                    <a:p>
                      <a:r>
                        <a:rPr lang="en-GB" sz="1400" dirty="0" smtClean="0"/>
                        <a:t>In</a:t>
                      </a:r>
                      <a:r>
                        <a:rPr lang="en-GB" sz="1400" baseline="0" dirty="0" smtClean="0"/>
                        <a:t> PSDO process</a:t>
                      </a:r>
                      <a:endParaRPr lang="en-GB" sz="1400" dirty="0"/>
                    </a:p>
                  </a:txBody>
                  <a:tcPr>
                    <a:lnT w="12700" cap="flat" cmpd="sng" algn="ctr">
                      <a:solidFill>
                        <a:schemeClr val="tx1"/>
                      </a:solidFill>
                      <a:prstDash val="solid"/>
                      <a:round/>
                      <a:headEnd type="none" w="med" len="med"/>
                      <a:tailEnd type="none" w="med" len="med"/>
                    </a:lnT>
                  </a:tcPr>
                </a:tc>
                <a:tc>
                  <a:txBody>
                    <a:bodyPr/>
                    <a:lstStyle/>
                    <a:p>
                      <a:pPr algn="ctr"/>
                      <a:r>
                        <a:rPr lang="en-GB" sz="1400" dirty="0" smtClean="0"/>
                        <a:t>Nov 13</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2.0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&amp; </a:t>
            </a:r>
            <a:r>
              <a:rPr lang="en-AU" dirty="0"/>
              <a:t>San </a:t>
            </a:r>
            <a:r>
              <a:rPr lang="en-AU" dirty="0" smtClean="0"/>
              <a:t>Antonio (Nov 2014)</a:t>
            </a:r>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Atlanta (Jan 2015)</a:t>
            </a:r>
          </a:p>
          <a:p>
            <a:pPr lvl="1"/>
            <a:r>
              <a:rPr lang="en-AU" dirty="0" smtClean="0">
                <a:solidFill>
                  <a:srgbClr val="FF0000"/>
                </a:solidFill>
              </a:rPr>
              <a:t>Any change?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3776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will consider inviting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is opening at the end of the January 2015  meeting</a:t>
            </a:r>
          </a:p>
          <a:p>
            <a:pPr lvl="1"/>
            <a:r>
              <a:rPr lang="en-AU" dirty="0" smtClean="0"/>
              <a:t>It has been suggested by the IEEE 802.11 CAC that the IEEE 802.11 WG inform participants in SC6 or participants in SC6 NBs that they may join the ballot pool</a:t>
            </a:r>
          </a:p>
          <a:p>
            <a:pPr lvl="1"/>
            <a:r>
              <a:rPr lang="en-AU" dirty="0" smtClean="0"/>
              <a:t>Are there any objections?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10604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will consider inviting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Proposed motion:</a:t>
            </a:r>
          </a:p>
          <a:p>
            <a:pPr lvl="2"/>
            <a:r>
              <a:rPr lang="en-AU" i="1" dirty="0" smtClean="0"/>
              <a:t>The IEEE 802 JTC1 SC recommends to the IEEE 802.11 WG that the IEEE 802.11 WG be authorised to send a liaison to ISO/IEC JTC1/SC6:</a:t>
            </a:r>
          </a:p>
          <a:p>
            <a:pPr lvl="3"/>
            <a:r>
              <a:rPr lang="en-AU" i="1" dirty="0" smtClean="0"/>
              <a:t>Noting that the Sponsor Ballot Pool for IEEE 802.11mc is about to open</a:t>
            </a:r>
          </a:p>
          <a:p>
            <a:pPr lvl="3"/>
            <a:r>
              <a:rPr lang="en-AU" i="1" dirty="0" smtClean="0"/>
              <a:t>Explaining how </a:t>
            </a:r>
            <a:r>
              <a:rPr lang="en-AU" i="1" dirty="0"/>
              <a:t>participants in SC6 or participants in SC6 NBs </a:t>
            </a:r>
            <a:r>
              <a:rPr lang="en-AU" i="1" dirty="0" smtClean="0"/>
              <a:t>may join the Sponsor Ballot Pool</a:t>
            </a:r>
          </a:p>
          <a:p>
            <a:pPr lvl="2"/>
            <a:r>
              <a:rPr lang="en-AU" dirty="0" smtClean="0"/>
              <a:t>Moved:</a:t>
            </a:r>
          </a:p>
          <a:p>
            <a:pPr lvl="2"/>
            <a:r>
              <a:rPr lang="en-AU" dirty="0" smtClean="0"/>
              <a:t>Seconded:</a:t>
            </a:r>
          </a:p>
          <a:p>
            <a:pPr lvl="2"/>
            <a:r>
              <a:rPr lang="en-AU" dirty="0" smtClean="0"/>
              <a:t>Result:</a:t>
            </a:r>
          </a:p>
          <a:p>
            <a:pPr lvl="2"/>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8487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solidFill>
                  <a:srgbClr val="FF0000"/>
                </a:solidFill>
              </a:rPr>
              <a:t>Any change?</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311774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Atlanta in Jan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Atlanta in Jan 2015,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AU" dirty="0" smtClean="0"/>
              <a:t>Jodi </a:t>
            </a:r>
            <a:r>
              <a:rPr lang="en-AU" dirty="0" err="1" smtClean="0"/>
              <a:t>Haasz</a:t>
            </a:r>
            <a:r>
              <a:rPr lang="en-AU" dirty="0" smtClean="0"/>
              <a:t> is now </a:t>
            </a:r>
            <a:r>
              <a:rPr lang="en-AU" dirty="0"/>
              <a:t>in conversation with the JTC 1/SC 31 Chair on moving this project to JTC 1/SC </a:t>
            </a:r>
            <a:r>
              <a:rPr lang="en-AU" dirty="0" smtClean="0"/>
              <a:t>6</a:t>
            </a:r>
          </a:p>
          <a:p>
            <a:pPr lvl="2"/>
            <a:r>
              <a:rPr lang="en-AU" dirty="0" smtClean="0"/>
              <a:t>It will happen but the process is still </a:t>
            </a:r>
            <a:r>
              <a:rPr lang="en-AU" dirty="0" smtClean="0"/>
              <a:t>underway</a:t>
            </a:r>
          </a:p>
          <a:p>
            <a:pPr lvl="2"/>
            <a:r>
              <a:rPr lang="en-AU" dirty="0" smtClean="0">
                <a:solidFill>
                  <a:srgbClr val="FF0000"/>
                </a:solidFill>
              </a:rPr>
              <a:t>Asked </a:t>
            </a:r>
            <a:r>
              <a:rPr lang="en-AU" dirty="0">
                <a:solidFill>
                  <a:srgbClr val="FF0000"/>
                </a:solidFill>
              </a:rPr>
              <a:t>Jodi </a:t>
            </a:r>
            <a:r>
              <a:rPr lang="en-AU" dirty="0" err="1">
                <a:solidFill>
                  <a:srgbClr val="FF0000"/>
                </a:solidFill>
              </a:rPr>
              <a:t>Haasz</a:t>
            </a:r>
            <a:r>
              <a:rPr lang="en-AU" dirty="0">
                <a:solidFill>
                  <a:srgbClr val="FF0000"/>
                </a:solidFill>
              </a:rPr>
              <a:t> </a:t>
            </a:r>
            <a:r>
              <a:rPr lang="en-AU" dirty="0" smtClean="0">
                <a:solidFill>
                  <a:srgbClr val="FF0000"/>
                </a:solidFill>
              </a:rPr>
              <a:t>about status on 6 Jan 2015</a:t>
            </a:r>
            <a:endParaRPr lang="en-AU" dirty="0">
              <a:solidFill>
                <a:srgbClr val="FF0000"/>
              </a:solidFill>
            </a:endParaRPr>
          </a:p>
          <a:p>
            <a:pPr lvl="1"/>
            <a:r>
              <a:rPr lang="en-US" dirty="0" smtClean="0"/>
              <a:t>No 802.15 reps attended the SC meeting in San Diego, Athens or San Antonio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SC agreed in Nov 2014 on a process </a:t>
            </a:r>
            <a:r>
              <a:rPr lang="en-AU" dirty="0" smtClean="0"/>
              <a:t>for developing </a:t>
            </a:r>
            <a:r>
              <a:rPr lang="en-AU" dirty="0" smtClean="0"/>
              <a:t>&amp; approving </a:t>
            </a:r>
            <a:r>
              <a:rPr lang="en-AU" dirty="0" smtClean="0"/>
              <a:t>PSDO comment resolutions</a:t>
            </a:r>
            <a:endParaRPr lang="en-AU" dirty="0"/>
          </a:p>
        </p:txBody>
      </p:sp>
      <p:sp>
        <p:nvSpPr>
          <p:cNvPr id="3" name="Content Placeholder 2"/>
          <p:cNvSpPr>
            <a:spLocks noGrp="1"/>
          </p:cNvSpPr>
          <p:nvPr>
            <p:ph idx="1"/>
          </p:nvPr>
        </p:nvSpPr>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the IEEE 802 EC</a:t>
            </a:r>
          </a:p>
          <a:p>
            <a:pPr lvl="1"/>
            <a:r>
              <a:rPr lang="en-AU" dirty="0" smtClean="0"/>
              <a:t>The IEEE 802 JTC1 SC is providing advice on non-technical comments, to ensure consistency across WGs</a:t>
            </a:r>
          </a:p>
          <a:p>
            <a:r>
              <a:rPr lang="en-AU" dirty="0" smtClean="0"/>
              <a:t>Going forward …</a:t>
            </a:r>
          </a:p>
          <a:p>
            <a:pPr lvl="1"/>
            <a:r>
              <a:rPr lang="en-AU" dirty="0" smtClean="0"/>
              <a:t>It is </a:t>
            </a:r>
            <a:r>
              <a:rPr lang="en-AU" dirty="0" smtClean="0"/>
              <a:t>planned that </a:t>
            </a:r>
            <a:r>
              <a:rPr lang="en-AU" dirty="0" smtClean="0"/>
              <a:t>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29449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3596327"/>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Waiting for</a:t>
                      </a:r>
                      <a:r>
                        <a:rPr lang="en-AU" sz="1600" b="1" baseline="0" dirty="0" smtClean="0">
                          <a:solidFill>
                            <a:schemeClr val="accent2"/>
                          </a:solidFill>
                          <a:latin typeface="+mj-lt"/>
                        </a:rPr>
                        <a:t> start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 for</a:t>
                      </a:r>
                      <a:r>
                        <a:rPr lang="en-AU" sz="1600" b="1" kern="1200" baseline="0" dirty="0" smtClean="0">
                          <a:solidFill>
                            <a:schemeClr val="accent2"/>
                          </a:solidFill>
                          <a:latin typeface="+mn-lt"/>
                          <a:ea typeface="+mn-ea"/>
                          <a:cs typeface="+mn-cs"/>
                        </a:rPr>
                        <a:t>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Sent</a:t>
                      </a:r>
                      <a:r>
                        <a:rPr lang="en-AU" sz="1600" b="1" baseline="0" dirty="0" smtClean="0">
                          <a:solidFill>
                            <a:srgbClr val="00B050"/>
                          </a:solidFill>
                          <a:latin typeface="+mj-lt"/>
                        </a:rPr>
                        <a:t> in March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March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Need to</a:t>
                      </a:r>
                      <a:r>
                        <a:rPr lang="en-AU" sz="1600" b="1" kern="1200" baseline="0" dirty="0" smtClean="0">
                          <a:solidFill>
                            <a:schemeClr val="accent6"/>
                          </a:solidFill>
                          <a:latin typeface="+mn-lt"/>
                          <a:ea typeface="+mn-ea"/>
                          <a:cs typeface="+mn-cs"/>
                        </a:rPr>
                        <a:t> be approved</a:t>
                      </a:r>
                      <a:endParaRPr lang="en-AU" sz="1600" b="1" kern="1200" dirty="0" smtClean="0">
                        <a:solidFill>
                          <a:schemeClr val="accent6"/>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15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July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passed its pre-ballot and </a:t>
            </a:r>
            <a:r>
              <a:rPr lang="en-AU" dirty="0" smtClean="0"/>
              <a:t>comment </a:t>
            </a:r>
            <a:r>
              <a:rPr lang="en-AU" dirty="0"/>
              <a:t>resolutions </a:t>
            </a:r>
            <a:r>
              <a:rPr lang="en-AU" dirty="0" smtClean="0"/>
              <a:t>liaised</a:t>
            </a:r>
            <a:r>
              <a:rPr lang="en-GB" dirty="0" smtClean="0"/>
              <a:t>;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 (see </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waiting for FDIS </a:t>
            </a:r>
            <a:r>
              <a:rPr lang="en-AU" dirty="0" smtClean="0">
                <a:solidFill>
                  <a:schemeClr val="accent2"/>
                </a:solidFill>
              </a:rPr>
              <a:t>start</a:t>
            </a:r>
          </a:p>
          <a:p>
            <a:pPr lvl="1"/>
            <a:r>
              <a:rPr lang="en-AU" dirty="0" smtClean="0">
                <a:solidFill>
                  <a:srgbClr val="FF0000"/>
                </a:solidFill>
              </a:rPr>
              <a:t>Asked Jodi </a:t>
            </a:r>
            <a:r>
              <a:rPr lang="en-AU" dirty="0" err="1" smtClean="0">
                <a:solidFill>
                  <a:srgbClr val="FF0000"/>
                </a:solidFill>
              </a:rPr>
              <a:t>Haasz</a:t>
            </a:r>
            <a:r>
              <a:rPr lang="en-AU" dirty="0" smtClean="0">
                <a:solidFill>
                  <a:srgbClr val="FF0000"/>
                </a:solidFill>
              </a:rPr>
              <a:t> for status on 6 Jan 2014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73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a:t>passed its pre-ballot and </a:t>
            </a:r>
            <a:r>
              <a:rPr lang="en-AU" dirty="0"/>
              <a:t>comment resolutions liaised</a:t>
            </a:r>
            <a:r>
              <a:rPr lang="en-GB" dirty="0"/>
              <a:t>;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waiting for FDIS </a:t>
            </a:r>
            <a:r>
              <a:rPr lang="en-AU" dirty="0" smtClean="0">
                <a:solidFill>
                  <a:schemeClr val="accent2"/>
                </a:solidFill>
              </a:rPr>
              <a:t>start</a:t>
            </a:r>
          </a:p>
          <a:p>
            <a:pPr marL="342900" lvl="1" indent="-342900"/>
            <a:r>
              <a:rPr lang="en-AU" dirty="0">
                <a:solidFill>
                  <a:srgbClr val="FF0000"/>
                </a:solidFill>
              </a:rPr>
              <a:t>Asked Jodi </a:t>
            </a:r>
            <a:r>
              <a:rPr lang="en-AU" dirty="0" err="1">
                <a:solidFill>
                  <a:srgbClr val="FF0000"/>
                </a:solidFill>
              </a:rPr>
              <a:t>Haasz</a:t>
            </a:r>
            <a:r>
              <a:rPr lang="en-AU" dirty="0">
                <a:solidFill>
                  <a:srgbClr val="FF0000"/>
                </a:solidFill>
              </a:rPr>
              <a:t> for status </a:t>
            </a:r>
            <a:r>
              <a:rPr lang="en-AU" dirty="0" smtClean="0">
                <a:solidFill>
                  <a:srgbClr val="FF0000"/>
                </a:solidFill>
              </a:rPr>
              <a:t>on </a:t>
            </a:r>
            <a:r>
              <a:rPr lang="en-AU" dirty="0">
                <a:solidFill>
                  <a:srgbClr val="FF0000"/>
                </a:solidFill>
              </a:rPr>
              <a:t>6 Jan </a:t>
            </a:r>
            <a:r>
              <a:rPr lang="en-AU" dirty="0" smtClean="0">
                <a:solidFill>
                  <a:srgbClr val="FF0000"/>
                </a:solidFill>
              </a:rPr>
              <a:t>2014</a:t>
            </a:r>
            <a:endParaRPr lang="en-AU" dirty="0">
              <a:solidFill>
                <a:srgbClr val="FF0000"/>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pre-ballot in Jan 2014, and is waiting </a:t>
            </a:r>
            <a:r>
              <a:rPr lang="en-AU" dirty="0"/>
              <a:t>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smtClean="0"/>
              <a:t>FDIS </a:t>
            </a:r>
            <a:r>
              <a:rPr lang="en-AU" kern="1200" dirty="0" smtClean="0"/>
              <a:t>has started</a:t>
            </a:r>
            <a:r>
              <a:rPr lang="en-AU" kern="1200" dirty="0" smtClean="0"/>
              <a:t>, closing 1 Feb 2015</a:t>
            </a:r>
          </a:p>
          <a:p>
            <a:pPr lvl="1"/>
            <a:r>
              <a:rPr lang="en-AU" kern="1200" dirty="0" smtClean="0"/>
              <a:t>Standards will be called ISO/IEC/IEEE </a:t>
            </a:r>
            <a:r>
              <a:rPr lang="en-AU" dirty="0" smtClean="0"/>
              <a:t>8802-1AE:2013/</a:t>
            </a:r>
            <a:r>
              <a:rPr lang="en-AU" dirty="0" err="1" smtClean="0"/>
              <a:t>Amd</a:t>
            </a:r>
            <a:r>
              <a:rPr lang="en-AU" dirty="0" smtClean="0"/>
              <a:t> </a:t>
            </a:r>
            <a:r>
              <a:rPr lang="en-AU" dirty="0"/>
              <a:t>1</a:t>
            </a:r>
            <a:endParaRPr lang="en-AU" dirty="0" smtClean="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28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is </a:t>
            </a:r>
            <a:r>
              <a:rPr lang="en-AU" dirty="0"/>
              <a:t>waiting 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a:t>FDIS </a:t>
            </a:r>
            <a:r>
              <a:rPr lang="en-AU" kern="1200" dirty="0" smtClean="0"/>
              <a:t>has started</a:t>
            </a:r>
            <a:r>
              <a:rPr lang="en-AU" kern="1200" dirty="0"/>
              <a:t>, closing 1 Feb 2015</a:t>
            </a:r>
          </a:p>
          <a:p>
            <a:pPr lvl="1"/>
            <a:r>
              <a:rPr lang="en-AU" kern="1200" dirty="0" smtClean="0"/>
              <a:t>Will </a:t>
            </a:r>
            <a:r>
              <a:rPr lang="en-AU" kern="1200" dirty="0"/>
              <a:t>be called ISO/IEC/IEEE </a:t>
            </a:r>
            <a:r>
              <a:rPr lang="en-AU" dirty="0"/>
              <a:t>8802-1AE:2013/</a:t>
            </a:r>
            <a:r>
              <a:rPr lang="en-AU" dirty="0" err="1"/>
              <a:t>Amd</a:t>
            </a:r>
            <a:r>
              <a:rPr lang="en-AU" dirty="0"/>
              <a:t> </a:t>
            </a:r>
            <a:r>
              <a:rPr lang="en-AU" dirty="0" smtClean="0"/>
              <a:t>2</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26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will be submitted 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waiting for IEEE </a:t>
            </a:r>
            <a:r>
              <a:rPr lang="en-GB" dirty="0">
                <a:solidFill>
                  <a:schemeClr val="accent2"/>
                </a:solidFill>
              </a:rPr>
              <a:t>ratification &amp; </a:t>
            </a:r>
            <a:r>
              <a:rPr lang="en-AU" dirty="0" smtClean="0">
                <a:solidFill>
                  <a:schemeClr val="accent2"/>
                </a:solidFill>
              </a:rPr>
              <a:t>publication</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2"/>
            <a:r>
              <a:rPr lang="en-AU" dirty="0" smtClean="0"/>
              <a:t>It is heading for </a:t>
            </a:r>
            <a:r>
              <a:rPr lang="en-AU" dirty="0" err="1" smtClean="0"/>
              <a:t>RevCom</a:t>
            </a:r>
            <a:r>
              <a:rPr lang="en-AU" dirty="0" smtClean="0"/>
              <a:t> in Dec 2014, with publication in ~Feb </a:t>
            </a:r>
            <a:r>
              <a:rPr lang="en-AU" dirty="0" smtClean="0"/>
              <a:t>2015</a:t>
            </a:r>
          </a:p>
          <a:p>
            <a:pPr lvl="2"/>
            <a:r>
              <a:rPr lang="en-AU" dirty="0">
                <a:solidFill>
                  <a:srgbClr val="FF0000"/>
                </a:solidFill>
              </a:rPr>
              <a:t>Asked Jodi </a:t>
            </a:r>
            <a:r>
              <a:rPr lang="en-AU" dirty="0" err="1">
                <a:solidFill>
                  <a:srgbClr val="FF0000"/>
                </a:solidFill>
              </a:rPr>
              <a:t>Haasz</a:t>
            </a:r>
            <a:r>
              <a:rPr lang="en-AU" dirty="0">
                <a:solidFill>
                  <a:srgbClr val="FF0000"/>
                </a:solidFill>
              </a:rPr>
              <a:t> on 6 Jan 2015 if it has been published yet</a:t>
            </a:r>
            <a:r>
              <a:rPr lang="en-AU" dirty="0" smtClean="0">
                <a:solidFill>
                  <a:srgbClr val="FF0000"/>
                </a:solidFill>
              </a:rPr>
              <a:t>?</a:t>
            </a:r>
            <a:endParaRPr lang="en-AU" dirty="0" smtClean="0"/>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will be submitted </a:t>
            </a:r>
            <a:r>
              <a:rPr lang="en-GB" dirty="0" smtClean="0"/>
              <a:t>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waiting for IEEE </a:t>
            </a:r>
            <a:r>
              <a:rPr lang="en-AU" dirty="0" smtClean="0">
                <a:solidFill>
                  <a:schemeClr val="accent2"/>
                </a:solidFill>
              </a:rPr>
              <a:t>ratification &amp; publication</a:t>
            </a:r>
            <a:endParaRPr lang="en-AU" dirty="0">
              <a:solidFill>
                <a:schemeClr val="accent2"/>
              </a:solidFill>
            </a:endParaRP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a:t>
            </a:r>
            <a:r>
              <a:rPr lang="en-AU" dirty="0"/>
              <a:t>is heading for </a:t>
            </a:r>
            <a:r>
              <a:rPr lang="en-AU" dirty="0" err="1"/>
              <a:t>RevCom</a:t>
            </a:r>
            <a:r>
              <a:rPr lang="en-AU" dirty="0"/>
              <a:t> in </a:t>
            </a:r>
            <a:r>
              <a:rPr lang="en-AU" dirty="0" smtClean="0"/>
              <a:t>Oct 2014</a:t>
            </a:r>
            <a:r>
              <a:rPr lang="en-AU" dirty="0"/>
              <a:t>, with publication in </a:t>
            </a:r>
            <a:r>
              <a:rPr lang="en-AU" dirty="0" smtClean="0"/>
              <a:t>~Dec </a:t>
            </a:r>
            <a:r>
              <a:rPr lang="en-AU" dirty="0" smtClean="0"/>
              <a:t>2014</a:t>
            </a:r>
          </a:p>
          <a:p>
            <a:pPr lvl="2"/>
            <a:r>
              <a:rPr lang="en-AU" dirty="0" smtClean="0">
                <a:solidFill>
                  <a:srgbClr val="FF0000"/>
                </a:solidFill>
              </a:rPr>
              <a:t>Asked Jodi </a:t>
            </a:r>
            <a:r>
              <a:rPr lang="en-AU" dirty="0" err="1" smtClean="0">
                <a:solidFill>
                  <a:srgbClr val="FF0000"/>
                </a:solidFill>
              </a:rPr>
              <a:t>Haasz</a:t>
            </a:r>
            <a:r>
              <a:rPr lang="en-AU" dirty="0" smtClean="0">
                <a:solidFill>
                  <a:srgbClr val="FF0000"/>
                </a:solidFill>
              </a:rPr>
              <a:t> on 6 Jan 2015 if it has been published yet?</a:t>
            </a:r>
            <a:endParaRPr lang="en-AU" dirty="0">
              <a:solidFill>
                <a:srgbClr val="FF0000"/>
              </a:solidFill>
            </a:endParaRP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passed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(26 Oct 2014)</a:t>
            </a:r>
            <a:endParaRPr lang="en-AU" dirty="0">
              <a:solidFill>
                <a:srgbClr val="00B050"/>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err="1" smtClean="0"/>
              <a:t>Nxxxx</a:t>
            </a:r>
            <a:r>
              <a:rPr lang="en-AU" dirty="0" smtClean="0"/>
              <a:t>)</a:t>
            </a:r>
            <a:endParaRPr lang="en-AU" dirty="0"/>
          </a:p>
          <a:p>
            <a:r>
              <a:rPr lang="en-AU" dirty="0" smtClean="0"/>
              <a:t>FDIS ballot: </a:t>
            </a:r>
            <a:r>
              <a:rPr lang="en-AU" dirty="0" smtClean="0">
                <a:solidFill>
                  <a:schemeClr val="accent2"/>
                </a:solidFill>
              </a:rPr>
              <a:t>comment </a:t>
            </a:r>
            <a:r>
              <a:rPr lang="en-AU" dirty="0">
                <a:solidFill>
                  <a:schemeClr val="accent2"/>
                </a:solidFill>
              </a:rPr>
              <a:t>response </a:t>
            </a:r>
            <a:r>
              <a:rPr lang="en-AU" dirty="0" smtClean="0">
                <a:solidFill>
                  <a:schemeClr val="accent2"/>
                </a:solidFill>
              </a:rPr>
              <a:t>approval</a:t>
            </a:r>
          </a:p>
          <a:p>
            <a:pPr lvl="1"/>
            <a:r>
              <a:rPr lang="en-AU" dirty="0" smtClean="0"/>
              <a:t>Approval of the comment responses slipped through the cracks in November – it is likely to be approved via e-mail ballot</a:t>
            </a:r>
          </a:p>
          <a:p>
            <a:pPr lvl="1"/>
            <a:r>
              <a:rPr lang="en-AU" dirty="0">
                <a:solidFill>
                  <a:srgbClr val="FF0000"/>
                </a:solidFill>
              </a:rPr>
              <a:t>Asked </a:t>
            </a:r>
            <a:r>
              <a:rPr lang="en-AU" dirty="0" smtClean="0">
                <a:solidFill>
                  <a:srgbClr val="FF0000"/>
                </a:solidFill>
              </a:rPr>
              <a:t>Glen Parsons for </a:t>
            </a:r>
            <a:r>
              <a:rPr lang="en-AU" dirty="0">
                <a:solidFill>
                  <a:srgbClr val="FF0000"/>
                </a:solidFill>
              </a:rPr>
              <a:t>status on 6 Jan 2014</a:t>
            </a:r>
          </a:p>
          <a:p>
            <a:pPr lvl="1"/>
            <a:endParaRPr lang="en-AU" dirty="0"/>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a:t>passed its pre-ballot and comment </a:t>
            </a:r>
            <a:r>
              <a:rPr lang="en-GB" dirty="0" smtClean="0"/>
              <a:t>has been </a:t>
            </a:r>
            <a:r>
              <a:rPr lang="en-GB" dirty="0"/>
              <a:t>resolved;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waiting for FDIS </a:t>
            </a:r>
            <a:r>
              <a:rPr lang="en-AU" dirty="0" smtClean="0">
                <a:solidFill>
                  <a:schemeClr val="accent2"/>
                </a:solidFill>
              </a:rPr>
              <a:t>start</a:t>
            </a:r>
          </a:p>
          <a:p>
            <a:pPr marL="342900" lvl="1" indent="-342900"/>
            <a:r>
              <a:rPr lang="en-AU" dirty="0">
                <a:solidFill>
                  <a:srgbClr val="FF0000"/>
                </a:solidFill>
              </a:rPr>
              <a:t>Asked Jodi </a:t>
            </a:r>
            <a:r>
              <a:rPr lang="en-AU" dirty="0" err="1">
                <a:solidFill>
                  <a:srgbClr val="FF0000"/>
                </a:solidFill>
              </a:rPr>
              <a:t>Haasz</a:t>
            </a:r>
            <a:r>
              <a:rPr lang="en-AU" dirty="0">
                <a:solidFill>
                  <a:srgbClr val="FF0000"/>
                </a:solidFill>
              </a:rPr>
              <a:t> for status on 6 Jan 2014</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79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7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is scheduled to close on 15 Feb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15 Feb </a:t>
            </a:r>
            <a:r>
              <a:rPr lang="en-AU" dirty="0" smtClean="0">
                <a:solidFill>
                  <a:schemeClr val="accent2"/>
                </a:solidFill>
              </a:rPr>
              <a:t>2015</a:t>
            </a:r>
          </a:p>
          <a:p>
            <a:pPr lvl="1"/>
            <a:r>
              <a:rPr lang="en-AU" dirty="0" smtClean="0"/>
              <a:t>Comments will be addressed at March 2015 plenary</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48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48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802.22a should wait until 802.22 is ratified by </a:t>
            </a:r>
            <a:r>
              <a:rPr lang="en-AU" dirty="0" smtClean="0"/>
              <a:t>ISO/IEC</a:t>
            </a:r>
          </a:p>
          <a:p>
            <a:pPr lvl="1"/>
            <a:r>
              <a:rPr lang="en-AU" dirty="0" smtClean="0"/>
              <a:t>The FDIS ballot of 802.22 closes on 15 Feb 2015</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a:t>
            </a:r>
            <a:r>
              <a:rPr lang="en-AU" dirty="0" smtClean="0"/>
              <a:t>on </a:t>
            </a:r>
            <a:r>
              <a:rPr lang="en-AU" dirty="0" err="1" smtClean="0"/>
              <a:t>TePA</a:t>
            </a:r>
            <a:r>
              <a:rPr lang="en-AU" dirty="0" smtClean="0"/>
              <a:t>  </a:t>
            </a:r>
            <a:r>
              <a:rPr lang="en-AU" dirty="0" smtClean="0"/>
              <a:t>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507109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r>
              <a:rPr lang="en-AU" dirty="0" smtClean="0"/>
              <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a:t>
            </a:r>
            <a:r>
              <a:rPr lang="en-AU" dirty="0" smtClean="0"/>
              <a:t>SC6/WG7  </a:t>
            </a:r>
            <a:r>
              <a:rPr lang="en-AU" dirty="0" smtClean="0"/>
              <a:t>did not progress the “</a:t>
            </a:r>
            <a:r>
              <a:rPr lang="en-AU" i="1" dirty="0" smtClean="0"/>
              <a:t>WLAN Cloud</a:t>
            </a:r>
            <a:r>
              <a:rPr lang="en-AU" i="1" dirty="0" smtClean="0"/>
              <a:t>”</a:t>
            </a:r>
            <a:r>
              <a:rPr lang="en-AU" dirty="0" smtClean="0"/>
              <a:t> </a:t>
            </a:r>
            <a:r>
              <a:rPr lang="en-AU" dirty="0" smtClean="0"/>
              <a:t>topic because of a lack of new </a:t>
            </a:r>
            <a:r>
              <a:rPr lang="en-AU" dirty="0" smtClean="0"/>
              <a:t>submissions</a:t>
            </a:r>
          </a:p>
          <a:p>
            <a:pPr lvl="2"/>
            <a:r>
              <a:rPr lang="en-AU" dirty="0" smtClean="0"/>
              <a:t>The latest submission is N15966</a:t>
            </a:r>
            <a:endParaRPr lang="en-AU" dirty="0" smtClean="0"/>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t>
            </a:r>
            <a:r>
              <a:rPr lang="en-AU" dirty="0" smtClean="0"/>
              <a:t>agreed to set up a teleconference to discuss this </a:t>
            </a:r>
            <a:r>
              <a:rPr lang="en-AU" dirty="0"/>
              <a:t>proposal further</a:t>
            </a:r>
            <a:endParaRPr lang="en-AU" dirty="0" smtClean="0"/>
          </a:p>
          <a:p>
            <a:pPr lvl="2"/>
            <a:r>
              <a:rPr lang="en-AU" dirty="0" smtClean="0"/>
              <a:t>But there has been no further action</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786"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endParaRPr lang="en-AU" dirty="0"/>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a:t>
            </a:r>
            <a:r>
              <a:rPr lang="en-AU" dirty="0" smtClean="0"/>
              <a:t>London but the </a:t>
            </a:r>
            <a:r>
              <a:rPr lang="en-AU" dirty="0" smtClean="0"/>
              <a:t>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09"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pPr lvl="1"/>
            <a:r>
              <a:rPr lang="en-AU" dirty="0" smtClean="0"/>
              <a:t>The current PSDO agreement betwee</a:t>
            </a:r>
            <a:r>
              <a:rPr lang="en-AU" dirty="0" smtClean="0"/>
              <a:t>n IEEE and ISO has technically expired</a:t>
            </a:r>
          </a:p>
          <a:p>
            <a:pPr lvl="1"/>
            <a:r>
              <a:rPr lang="en-AU" dirty="0" smtClean="0"/>
              <a:t>The IEEE 802 Chair has asked IEEE staff a variety of questions related to this situation</a:t>
            </a:r>
          </a:p>
          <a:p>
            <a:pPr lvl="2"/>
            <a:r>
              <a:rPr lang="en-AU" dirty="0" smtClean="0"/>
              <a:t>The questions and answers are on the following pages</a:t>
            </a:r>
          </a:p>
          <a:p>
            <a:pPr lvl="1"/>
            <a:r>
              <a:rPr lang="en-AU" dirty="0" smtClean="0"/>
              <a:t>The bottom line is that the expired PSDO agreement remains in force while it is being revised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9782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What is the status of all the current activities under the expired PSDO?</a:t>
            </a:r>
          </a:p>
          <a:p>
            <a:pPr lvl="2"/>
            <a:r>
              <a:rPr lang="en-AU" dirty="0" smtClean="0"/>
              <a:t>In consultation and in agreement with ISO CS, current and new activities are still taking place under the current PSDO (as has been experienced with the recent submittal of IEEE 802 documents for adoption).</a:t>
            </a:r>
          </a:p>
          <a:p>
            <a:pPr lvl="1"/>
            <a:r>
              <a:rPr lang="en-AU" dirty="0" smtClean="0"/>
              <a:t>What are the risks of continuing to use the expired agreement?</a:t>
            </a:r>
          </a:p>
          <a:p>
            <a:pPr lvl="2"/>
            <a:r>
              <a:rPr lang="en-AU" dirty="0" smtClean="0"/>
              <a:t>There are no risks in continuing to use the expired agreement as ISO and IEEE have informally agreed to keep the current agreement in place until the revised version is agreed upon.</a:t>
            </a:r>
          </a:p>
          <a:p>
            <a:pPr lvl="1"/>
            <a:r>
              <a:rPr lang="en-AU" dirty="0" smtClean="0"/>
              <a:t> When will a new PSDO will be agreed?</a:t>
            </a:r>
          </a:p>
          <a:p>
            <a:pPr lvl="2"/>
            <a:r>
              <a:rPr lang="en-AU" dirty="0" smtClean="0"/>
              <a:t> The revised agreement is likely to </a:t>
            </a:r>
            <a:r>
              <a:rPr lang="en-AU" dirty="0" err="1" smtClean="0"/>
              <a:t>to</a:t>
            </a:r>
            <a:r>
              <a:rPr lang="en-AU" dirty="0" smtClean="0"/>
              <a:t> be approved in 2015</a:t>
            </a:r>
          </a:p>
          <a:p>
            <a:pPr lvl="1"/>
            <a:r>
              <a:rPr lang="en-AU" dirty="0" smtClean="0"/>
              <a: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913604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a:t>
            </a:r>
          </a:p>
          <a:p>
            <a:pPr lvl="1"/>
            <a:r>
              <a:rPr lang="en-AU" dirty="0" smtClean="0"/>
              <a:t>What is the likely content of new PSDO agreement, and what are the likely changes?</a:t>
            </a:r>
          </a:p>
          <a:p>
            <a:pPr lvl="2"/>
            <a:r>
              <a:rPr lang="en-AU" dirty="0" smtClean="0"/>
              <a:t>The only changes to the agreement are the removal of procedural items from the agreement.  These procedural items will be maintained separately from the agreement, but will be incorporated into the agreement by reference.  The terms of the actual agreement will remain intact. </a:t>
            </a:r>
          </a:p>
          <a:p>
            <a:pPr lvl="1"/>
            <a:r>
              <a:rPr lang="en-AU" dirty="0" smtClean="0"/>
              <a:t>Will IEEE staff be consulting with IEEE 802 as a stakeholder in the contents of any new agreement?</a:t>
            </a:r>
          </a:p>
          <a:p>
            <a:pPr lvl="2"/>
            <a:r>
              <a:rPr lang="en-AU" dirty="0" smtClean="0"/>
              <a:t>The agreement will be reviewed by the appropriate IEEE-SA governing bodies in which members of IEEE 802 participate.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505553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has now been decided – </a:t>
            </a:r>
            <a:r>
              <a:rPr lang="en-AU" dirty="0" smtClean="0"/>
              <a:t>it will be in May </a:t>
            </a:r>
            <a:r>
              <a:rPr lang="en-AU" dirty="0" smtClean="0"/>
              <a:t>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will become available soon after 15 January  2015</a:t>
            </a:r>
          </a:p>
          <a:p>
            <a:pPr lvl="2"/>
            <a:r>
              <a:rPr lang="en-US" dirty="0" smtClean="0"/>
              <a:t>Too late for consideration this week</a:t>
            </a:r>
            <a:endParaRPr lang="en-AU" dirty="0" smtClean="0"/>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2199517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329900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smtClean="0"/>
              <a:t>At each SC6 meeting IEEE 802 provides an update</a:t>
            </a:r>
          </a:p>
          <a:p>
            <a:pPr lvl="1"/>
            <a:r>
              <a:rPr lang="en-AU" smtClean="0"/>
              <a:t>Typical documents include</a:t>
            </a:r>
          </a:p>
          <a:p>
            <a:pPr lvl="2"/>
            <a:r>
              <a:rPr lang="en-GB" smtClean="0"/>
              <a:t>IEEE 802 Overview</a:t>
            </a:r>
          </a:p>
          <a:p>
            <a:pPr lvl="2"/>
            <a:r>
              <a:rPr lang="en-GB" smtClean="0"/>
              <a:t>IEEE 802.1 Update</a:t>
            </a:r>
          </a:p>
          <a:p>
            <a:pPr lvl="2"/>
            <a:r>
              <a:rPr lang="en-GB" smtClean="0"/>
              <a:t>IEEE 802.3 Update</a:t>
            </a:r>
          </a:p>
          <a:p>
            <a:pPr lvl="2"/>
            <a:r>
              <a:rPr lang="en-GB" smtClean="0"/>
              <a:t>IEEE 802.11 Update </a:t>
            </a:r>
          </a:p>
          <a:p>
            <a:pPr lvl="2"/>
            <a:r>
              <a:rPr lang="en-GB" smtClean="0"/>
              <a:t>IEEE 802.15 Update</a:t>
            </a:r>
            <a:endParaRPr lang="en-AU" smtClean="0"/>
          </a:p>
          <a:p>
            <a:pPr lvl="2"/>
            <a:r>
              <a:rPr lang="en-GB" smtClean="0"/>
              <a:t>IEEE 802.22 Update</a:t>
            </a:r>
          </a:p>
          <a:p>
            <a:pPr lvl="1"/>
            <a:r>
              <a:rPr lang="en-GB" smtClean="0"/>
              <a:t>The various WG chairs will be asked to provide these updates at the March plenary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274783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London meeting but no one raised this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285021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93124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59414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Atlanta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Jan 2015, </a:t>
            </a:r>
            <a:r>
              <a:rPr lang="en-US" sz="1600" b="1" dirty="0">
                <a:latin typeface="+mj-lt"/>
              </a:rPr>
              <a:t>PM1</a:t>
            </a:r>
          </a:p>
        </p:txBody>
      </p:sp>
      <p:sp>
        <p:nvSpPr>
          <p:cNvPr id="13" name="Rectangle 12"/>
          <p:cNvSpPr/>
          <p:nvPr/>
        </p:nvSpPr>
        <p:spPr bwMode="auto">
          <a:xfrm>
            <a:off x="3352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Wednesday</a:t>
            </a:r>
            <a:endParaRPr lang="en-US" sz="1600" b="1" dirty="0">
              <a:latin typeface="+mj-lt"/>
            </a:endParaRPr>
          </a:p>
          <a:p>
            <a:pPr algn="ctr">
              <a:defRPr/>
            </a:pPr>
            <a:r>
              <a:rPr lang="en-US" sz="1600" b="1" dirty="0" smtClean="0">
                <a:latin typeface="+mj-lt"/>
              </a:rPr>
              <a:t>14 Jan 2015, </a:t>
            </a:r>
            <a:r>
              <a:rPr lang="en-US" sz="1600" b="1" dirty="0">
                <a:latin typeface="+mj-lt"/>
              </a:rPr>
              <a:t>PM1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2014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a:t>
            </a:r>
            <a:endParaRPr lang="en-AU" dirty="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endParaRPr lang="en-AU" dirty="0" smtClean="0"/>
          </a:p>
          <a:p>
            <a:pPr lvl="1"/>
            <a:r>
              <a:rPr lang="en-AU" dirty="0" smtClean="0"/>
              <a:t>Discuss various matters </a:t>
            </a:r>
            <a:r>
              <a:rPr lang="en-AU" dirty="0" smtClean="0"/>
              <a:t>relating to SC6 </a:t>
            </a:r>
            <a:endParaRPr lang="en-AU" dirty="0" smtClean="0"/>
          </a:p>
          <a:p>
            <a:pPr lvl="2"/>
            <a:r>
              <a:rPr lang="en-AU" dirty="0" smtClean="0"/>
              <a:t>Status of security based proposals in SC6</a:t>
            </a:r>
          </a:p>
          <a:p>
            <a:pPr lvl="2"/>
            <a:r>
              <a:rPr lang="en-AU" dirty="0"/>
              <a:t>Status of </a:t>
            </a:r>
            <a:r>
              <a:rPr lang="en-AU" dirty="0" smtClean="0"/>
              <a:t>other proposals in SC6, particularly:</a:t>
            </a:r>
          </a:p>
          <a:p>
            <a:pPr lvl="3"/>
            <a:r>
              <a:rPr lang="en-AU" i="1" dirty="0"/>
              <a:t>WLAN Cloud</a:t>
            </a:r>
            <a:endParaRPr lang="en-AU" dirty="0" smtClean="0"/>
          </a:p>
          <a:p>
            <a:pPr lvl="3"/>
            <a:r>
              <a:rPr lang="en-GB" i="1" dirty="0"/>
              <a:t>Optimization technology in WLAN</a:t>
            </a:r>
            <a:endParaRPr lang="en-AU" dirty="0" smtClean="0"/>
          </a:p>
          <a:p>
            <a:pPr lvl="2"/>
            <a:r>
              <a:rPr lang="en-AU" dirty="0" smtClean="0"/>
              <a:t>Invitation to SC6 participants to join the Sponsor Ballot pool for 802.11mc</a:t>
            </a:r>
            <a:endParaRPr lang="en-AU" dirty="0" smtClean="0"/>
          </a:p>
          <a:p>
            <a:pPr lvl="2"/>
            <a:r>
              <a:rPr lang="en-AU" dirty="0" smtClean="0"/>
              <a:t>Status of PSDO </a:t>
            </a:r>
            <a:r>
              <a:rPr lang="en-AU" dirty="0" smtClean="0"/>
              <a:t>agreement</a:t>
            </a:r>
          </a:p>
          <a:p>
            <a:pPr lvl="2"/>
            <a:r>
              <a:rPr lang="en-AU" dirty="0" smtClean="0"/>
              <a:t>Preparation for next SC6 meeting</a:t>
            </a:r>
          </a:p>
          <a:p>
            <a:pPr lvl="2"/>
            <a:r>
              <a:rPr lang="en-AU" dirty="0" smtClean="0"/>
              <a:t>Joining e</a:t>
            </a:r>
            <a:r>
              <a:rPr lang="en-AU" dirty="0" smtClean="0"/>
              <a:t>xperts list for WG1 and WG7</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5815</Words>
  <Application>Microsoft Office PowerPoint</Application>
  <PresentationFormat>On-screen Show (4:3)</PresentationFormat>
  <Paragraphs>899</Paragraphs>
  <Slides>60</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802-11-Submission</vt:lpstr>
      <vt:lpstr>Acrobat Document</vt:lpstr>
      <vt:lpstr>Packager Shell Object</vt:lpstr>
      <vt:lpstr>IEEE 802 JTC1 Standing Committee Jan 2015 agenda</vt:lpstr>
      <vt:lpstr>This presentation will be used to run the IEEE 802 JTC1 SC meetings in Atlanta in Jan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Atlanta interim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Atlanta meeting</vt:lpstr>
      <vt:lpstr>The IEEE 802 JTC1 SC will consider approval of the minutes of its San Antonio meeting</vt:lpstr>
      <vt:lpstr>The goals of the IEEE 802 JTC1 SC were reaffirmed by the IEEE 802 EC in March 2014</vt:lpstr>
      <vt:lpstr>The IEEE 802 WGs continue to liaise drafts to SC6 for their information</vt:lpstr>
      <vt:lpstr>IEEE 802.11 WG has liaised a variety of drafts to SC6</vt:lpstr>
      <vt:lpstr>IEEE 802.11 WG will continue to consider drafts for liaison</vt:lpstr>
      <vt:lpstr>The IEEE 802.11 WG will consider inviting SC6 member reps to join the 802.11mc Sponsor pool </vt:lpstr>
      <vt:lpstr>The IEEE 802.11 WG will consider inviting SC6 member reps to join the 802.11mc Sponsor pool </vt:lpstr>
      <vt:lpstr>IEEE 802.1 WG has liaised a variety of drafts to SC6</vt:lpstr>
      <vt:lpstr>IEEE 802.1 WG will continue to consider drafts for liaison</vt:lpstr>
      <vt:lpstr>The SC may discuss the possibility of liaising IEEE 802.15 drafts to SC6</vt:lpstr>
      <vt:lpstr>IEEE 802 continues to notify SC6 of various new projects</vt:lpstr>
      <vt:lpstr>The SC agreed in Nov 2014 on a process for developing &amp; approving PSDO comment resolutions</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passed its pre-ballot and comment resolutions liaised; waiting for start of FDIS</vt:lpstr>
      <vt:lpstr>IEEE 802.11af-2013 passed its pre-ballot and comment resolutions liaised; waiting for start of FDIS</vt:lpstr>
      <vt:lpstr>IEEE 802.1AEbw-2013 passed pre-ballot in Jan 2014, and is waiting for FDIS ballot to close </vt:lpstr>
      <vt:lpstr>IEEE 802.1AEbn-2011 passed pre-ballot in Feb 2014, and is waiting for FDIS ballot to close </vt:lpstr>
      <vt:lpstr>IEEE 802.1Xbx-2014 will be submitted to PSDO process after IEEE ratification &amp; publication </vt:lpstr>
      <vt:lpstr>IEEE 802.1Q-Rev-2014 will be submitted to PSDO process after IEEE ratification &amp; publication </vt:lpstr>
      <vt:lpstr>IEEE 802-2014 passed the 60 day pre-ballot</vt:lpstr>
      <vt:lpstr>IEEE 802.3.1-2013 passed its pre-ballot and comment has been resolved; waiting for start of FDIS</vt:lpstr>
      <vt:lpstr>FDIS ballot on 802.22 is scheduled to close on 15 Feb 2015</vt:lpstr>
      <vt:lpstr>802.22a will be sent to PSDO when 802.22 completes the PSDO process</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The current expired PSDO agreement remains in force while it is being revised</vt:lpstr>
      <vt:lpstr>The current expired PSDO agreement remains in force while it is being revised</vt:lpstr>
      <vt:lpstr>The current expired PSDO agreement remains in force while it is being revised</vt:lpstr>
      <vt:lpstr>The date and location of the next SC6 meeting has now been decided – it will be in May in Belgium</vt:lpstr>
      <vt:lpstr>The deadlines for the next SC6 meeting mean substantive preparation will occur at the March plenary</vt:lpstr>
      <vt:lpstr>Volunteers are sought for the IEEE 802 delegation to SC6 in May</vt:lpstr>
      <vt:lpstr>IEEE 802 WG Chairs will be requested to provide the usual updates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2015-01-06T05:16:54Z</dcterms:modified>
</cp:coreProperties>
</file>