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312" r:id="rId6"/>
    <p:sldId id="326" r:id="rId7"/>
    <p:sldId id="331" r:id="rId8"/>
    <p:sldId id="332" r:id="rId9"/>
    <p:sldId id="333" r:id="rId10"/>
    <p:sldId id="334" r:id="rId11"/>
    <p:sldId id="351" r:id="rId12"/>
    <p:sldId id="335" r:id="rId13"/>
    <p:sldId id="336" r:id="rId14"/>
    <p:sldId id="337" r:id="rId15"/>
    <p:sldId id="338" r:id="rId16"/>
    <p:sldId id="352" r:id="rId17"/>
    <p:sldId id="339" r:id="rId18"/>
    <p:sldId id="342" r:id="rId19"/>
    <p:sldId id="353" r:id="rId20"/>
    <p:sldId id="343" r:id="rId21"/>
    <p:sldId id="347" r:id="rId22"/>
    <p:sldId id="344" r:id="rId23"/>
    <p:sldId id="356" r:id="rId24"/>
    <p:sldId id="348" r:id="rId25"/>
    <p:sldId id="349" r:id="rId26"/>
    <p:sldId id="350" r:id="rId27"/>
    <p:sldId id="355" r:id="rId28"/>
    <p:sldId id="315" r:id="rId29"/>
    <p:sldId id="278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7029" autoAdjust="0"/>
  </p:normalViewPr>
  <p:slideViewPr>
    <p:cSldViewPr>
      <p:cViewPr varScale="1">
        <p:scale>
          <a:sx n="95" d="100"/>
          <a:sy n="95" d="100"/>
        </p:scale>
        <p:origin x="-1272" y="-90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39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802.11-15/0022r1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MAC Calibration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2015-01-012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019297"/>
              </p:ext>
            </p:extLst>
          </p:nvPr>
        </p:nvGraphicFramePr>
        <p:xfrm>
          <a:off x="525463" y="3121025"/>
          <a:ext cx="7910512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6" name="Document" r:id="rId5" imgW="8267030" imgH="2599640" progId="Word.Document.8">
                  <p:embed/>
                </p:oleObj>
              </mc:Choice>
              <mc:Fallback>
                <p:oleObj name="Document" r:id="rId5" imgW="8267030" imgH="25996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3121025"/>
                        <a:ext cx="7910512" cy="2490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1b: Check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1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46510"/>
              </p:ext>
            </p:extLst>
          </p:nvPr>
        </p:nvGraphicFramePr>
        <p:xfrm>
          <a:off x="152400" y="3139441"/>
          <a:ext cx="8839200" cy="3124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2438400"/>
                <a:gridCol w="1143000"/>
                <a:gridCol w="1066800"/>
                <a:gridCol w="1066800"/>
                <a:gridCol w="1066800"/>
                <a:gridCol w="990600"/>
              </a:tblGrid>
              <a:tr h="452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Items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definition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 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points (MCS 0)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Matching?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MSDU Length</a:t>
                      </a:r>
                      <a:r>
                        <a:rPr lang="en-AU" sz="12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 duration 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CTS duration 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CTSFrameLength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–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–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–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–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 Duration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Tcp6 – Tcp5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Tcp6 – Tcp5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Tcp6 – Tcp5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Tcp6 – Tcp5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图片 1" descr="Figur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8077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1b: Time Traces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03348"/>
              </p:ext>
            </p:extLst>
          </p:nvPr>
        </p:nvGraphicFramePr>
        <p:xfrm>
          <a:off x="152400" y="1600200"/>
          <a:ext cx="8839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852"/>
                <a:gridCol w="868948"/>
                <a:gridCol w="852905"/>
                <a:gridCol w="898359"/>
                <a:gridCol w="898359"/>
                <a:gridCol w="855577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AU" sz="9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MSDU Length</a:t>
                      </a:r>
                      <a:r>
                        <a:rPr lang="en-AU" sz="900" baseline="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 (B)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MCS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CP1: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RTS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CP2: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RTS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CP2-CP1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1040">
                <a:tc>
                  <a:txBody>
                    <a:bodyPr/>
                    <a:lstStyle/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CP3: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CTS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40.000732020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40.000732020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40.000732020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40.000732020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40.000656456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40.000656456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40.000656456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40.000656456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CP4: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CTS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CP4-CP3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40.000776020</a:t>
                      </a:r>
                    </a:p>
                    <a:p>
                      <a:pPr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40.000776020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40.000776020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40.000776020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40.000700456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40.000700456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40.000700456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40.000700456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CP5: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A-MPDU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40.000792020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40.000792020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40.000792020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40.000792020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CP6: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A-MPDU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CP6-CP5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40.002156020</a:t>
                      </a:r>
                    </a:p>
                    <a:p>
                      <a:pPr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40.003384020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40.004616020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40.005848020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40.000868456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40.000972456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40.001072456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40.001176456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8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951042"/>
              </p:ext>
            </p:extLst>
          </p:nvPr>
        </p:nvGraphicFramePr>
        <p:xfrm>
          <a:off x="304800" y="2057400"/>
          <a:ext cx="8458200" cy="3758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965440"/>
                <a:gridCol w="838200"/>
                <a:gridCol w="1752600"/>
                <a:gridCol w="1600200"/>
                <a:gridCol w="1371600"/>
                <a:gridCol w="1371600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Numerical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Numerical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4.42563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4.426146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4.76900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4.769554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5.30855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5.310115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5.50680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5.508418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5.66139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5.663762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5.80060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5.803035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5.85231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5.853787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5.95959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5.961087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15.94844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15.953555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17.18582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17.191331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27.08341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27.091740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28.09482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28.103464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34.98730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34.997768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35.84765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35.858369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41.37039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40.565609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41.37039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41.309174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6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1b: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243299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4.40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5.29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5.64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18.64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30.75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38.94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44.51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5.67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16.00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27.10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34.97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40.40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5.86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16.20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27.30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35.00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40.80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15.94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27.07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34.97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40.61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5.28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5.64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5.83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15.52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26.66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34.12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39.96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4.42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26.97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40.63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4.43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40.57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2667000" cy="2404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38600"/>
            <a:ext cx="2666999" cy="242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1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Test 2a: Deferral Test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29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deferral procedure due to collisions </a:t>
            </a:r>
            <a:r>
              <a:rPr 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without hidden nodes</a:t>
            </a:r>
            <a:r>
              <a:rPr lang="en-US" dirty="0" smtClean="0">
                <a:cs typeface="Arial" panose="020B0604020202020204" pitchFamily="34" charset="0"/>
              </a:rPr>
              <a:t>, and due to energy levels.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All devices within energy detect range of each other. APs should defer to each other.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When AP1 and AP2 transmit on the same slot, both packets are lost (PER = 100 %), otherwise both packets get through (PER = 0 %)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lengths: 500, 1000, 1500, 2000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RTS/CTS on and 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Data, ACK, and RTS/CTS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Application layer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349241" y="4712972"/>
            <a:ext cx="3566159" cy="1459228"/>
            <a:chOff x="0" y="0"/>
            <a:chExt cx="40242" cy="14595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9431" y="5715"/>
              <a:ext cx="6651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20" name="Straight Arrow Connector 19"/>
            <p:cNvCxnSpPr>
              <a:cxnSpLocks noChangeShapeType="1"/>
            </p:cNvCxnSpPr>
            <p:nvPr/>
          </p:nvCxn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9095" y="0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  <p:sp>
          <p:nvSpPr>
            <p:cNvPr id="22" name="TextBox 16"/>
            <p:cNvSpPr txBox="1">
              <a:spLocks noChangeArrowheads="1"/>
            </p:cNvSpPr>
            <p:nvPr/>
          </p:nvSpPr>
          <p:spPr bwMode="auto">
            <a:xfrm>
              <a:off x="11636" y="7494"/>
              <a:ext cx="2464" cy="2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100">
                  <a:effectLst/>
                  <a:latin typeface="Times New Roman"/>
                  <a:ea typeface="Times New Roman"/>
                  <a:cs typeface="Gulim"/>
                </a:rPr>
                <a:t> </a:t>
              </a:r>
              <a:endParaRPr lang="en-US" sz="1100">
                <a:effectLst/>
                <a:latin typeface="Times New Roman"/>
                <a:ea typeface="Times New Roman"/>
                <a:cs typeface="Gulim"/>
              </a:endParaRPr>
            </a:p>
          </p:txBody>
        </p:sp>
        <p:sp>
          <p:nvSpPr>
            <p:cNvPr id="23" name="TextBox 17"/>
            <p:cNvSpPr txBox="1">
              <a:spLocks noChangeArrowheads="1"/>
            </p:cNvSpPr>
            <p:nvPr/>
          </p:nvSpPr>
          <p:spPr bwMode="auto">
            <a:xfrm>
              <a:off x="10556" y="3398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  <p:cxnSp>
          <p:nvCxnSpPr>
            <p:cNvPr id="24" name="Straight Arrow Connector 23"/>
            <p:cNvCxnSpPr>
              <a:cxnSpLocks noChangeShapeType="1"/>
            </p:cNvCxnSpPr>
            <p:nvPr/>
          </p:nvCxn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32"/>
            <p:cNvSpPr txBox="1">
              <a:spLocks noChangeArrowheads="1"/>
            </p:cNvSpPr>
            <p:nvPr/>
          </p:nvSpPr>
          <p:spPr bwMode="auto">
            <a:xfrm>
              <a:off x="1491" y="11699"/>
              <a:ext cx="38751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Gulim"/>
                  <a:ea typeface="MS PGothic"/>
                  <a:cs typeface="Times New Roman"/>
                </a:rPr>
                <a:t>(AP1 and STA2 are essentially co-located)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9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2a: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346859"/>
              </p:ext>
            </p:extLst>
          </p:nvPr>
        </p:nvGraphicFramePr>
        <p:xfrm>
          <a:off x="1752600" y="1905000"/>
          <a:ext cx="57150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965440"/>
                <a:gridCol w="838200"/>
                <a:gridCol w="1752600"/>
                <a:gridCol w="1600200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RTS/CTS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Off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4.640073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5.000079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Off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5.293784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5.491477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Off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5.545018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5.681371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Off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5.701751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5.806265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4.47186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4.818812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5.35922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5.559355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5.711964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5.85242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5.873815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5.981482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1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2a: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01576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RTS/CTS Off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RTS/CTS</a:t>
                      </a:r>
                      <a:r>
                        <a:rPr lang="en-US" sz="900" b="1" baseline="0" dirty="0" smtClean="0"/>
                        <a:t> On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4.57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5.26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5.53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5.67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4.45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5.32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5.67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5.86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5.45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5.66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5.88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4.62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5.28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5.54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4.50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4.56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5.25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5.51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4.46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5.68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5.56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5.71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5.67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5.85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4.71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5.81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5.28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4.80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5.93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4.39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5.22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5.77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45064"/>
            <a:ext cx="2671229" cy="240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2667000" cy="241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0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Test 2b: Deferral Test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29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deferral procedure due to collisions </a:t>
            </a:r>
            <a:r>
              <a:rPr 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with hidden nodes</a:t>
            </a:r>
            <a:r>
              <a:rPr lang="en-US" dirty="0" smtClean="0"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APs can not hear each other.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Interference assumptions: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preamble sees interference, all MPDUs fail. If an MPDU sees interference, it fails. Otherwise, all MPDUs pass. All ACK PER = 0 %.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cs typeface="Arial" panose="020B0604020202020204" pitchFamily="34" charset="0"/>
              </a:rPr>
              <a:t>Backoff</a:t>
            </a:r>
            <a:r>
              <a:rPr lang="en-US" dirty="0" smtClean="0">
                <a:cs typeface="Arial" panose="020B0604020202020204" pitchFamily="34" charset="0"/>
              </a:rPr>
              <a:t> assumptions: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no ACK is received, transmitter doubles it’s CW.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an ACK is received, transmitter resets it’s CW.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MPDU is not decoded, no ACK is sent.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After 10 missing ACKs, transmitter resets it’s CW.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length: 1500 bytes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Test 2b: Deferral Test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29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 – cont’d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RTS/CTS 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MCS = 0 and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ACK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Throughput calculated from successfully </a:t>
            </a:r>
            <a:r>
              <a:rPr lang="en-US" dirty="0" err="1" smtClean="0">
                <a:cs typeface="Arial" panose="020B0604020202020204" pitchFamily="34" charset="0"/>
              </a:rPr>
              <a:t>ACKed</a:t>
            </a:r>
            <a:r>
              <a:rPr lang="en-US" dirty="0" smtClean="0">
                <a:cs typeface="Arial" panose="020B0604020202020204" pitchFamily="34" charset="0"/>
              </a:rPr>
              <a:t> MPDUs and the total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With frame aggregation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Without frame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PER = 1 – </a:t>
            </a:r>
            <a:r>
              <a:rPr lang="en-US" dirty="0" err="1" smtClean="0">
                <a:cs typeface="Arial" panose="020B0604020202020204" pitchFamily="34" charset="0"/>
              </a:rPr>
              <a:t>ACKed</a:t>
            </a:r>
            <a:r>
              <a:rPr lang="en-US" dirty="0" smtClean="0">
                <a:cs typeface="Arial" panose="020B0604020202020204" pitchFamily="34" charset="0"/>
              </a:rPr>
              <a:t> data MPDUs / Total data MPDUs 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002790" y="5486400"/>
            <a:ext cx="5388610" cy="758825"/>
            <a:chOff x="0" y="0"/>
            <a:chExt cx="69802" cy="9985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7828" y="5413"/>
              <a:ext cx="722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63531" y="2270"/>
              <a:ext cx="6271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0" y="3698"/>
              <a:ext cx="5667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25908" y="603"/>
              <a:ext cx="7540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31" name="Straight Arrow Connector 30"/>
            <p:cNvCxnSpPr>
              <a:cxnSpLocks noChangeShapeType="1"/>
            </p:cNvCxnSpPr>
            <p:nvPr/>
          </p:nvCxnSpPr>
          <p:spPr bwMode="auto">
            <a:xfrm>
              <a:off x="33448" y="2889"/>
              <a:ext cx="30083" cy="2079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Arrow Connector 31"/>
            <p:cNvCxnSpPr>
              <a:cxnSpLocks noChangeShapeType="1"/>
            </p:cNvCxnSpPr>
            <p:nvPr/>
          </p:nvCxnSpPr>
          <p:spPr bwMode="auto">
            <a:xfrm flipH="1" flipV="1">
              <a:off x="4524" y="5984"/>
              <a:ext cx="23304" cy="171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Box 16"/>
            <p:cNvSpPr txBox="1">
              <a:spLocks noChangeArrowheads="1"/>
            </p:cNvSpPr>
            <p:nvPr/>
          </p:nvSpPr>
          <p:spPr bwMode="auto">
            <a:xfrm>
              <a:off x="38177" y="0"/>
              <a:ext cx="11854" cy="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  <p:sp>
          <p:nvSpPr>
            <p:cNvPr id="34" name="TextBox 17"/>
            <p:cNvSpPr txBox="1">
              <a:spLocks noChangeArrowheads="1"/>
            </p:cNvSpPr>
            <p:nvPr/>
          </p:nvSpPr>
          <p:spPr bwMode="auto">
            <a:xfrm>
              <a:off x="14255" y="2270"/>
              <a:ext cx="8815" cy="3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27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2b: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560069"/>
              </p:ext>
            </p:extLst>
          </p:nvPr>
        </p:nvGraphicFramePr>
        <p:xfrm>
          <a:off x="1219202" y="2209800"/>
          <a:ext cx="6781798" cy="2234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  <a:gridCol w="685800"/>
                <a:gridCol w="990600"/>
                <a:gridCol w="990600"/>
                <a:gridCol w="1600200"/>
                <a:gridCol w="1523998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Frame Aggregation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</a:t>
                      </a:r>
                      <a:endParaRPr lang="en-US" sz="1200" b="1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</a:t>
                      </a:r>
                      <a:endParaRPr lang="en-US" sz="1200" b="1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1.378822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1.412728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23.609922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24.190494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[1] and [2] MAC calibration tests and evaluation methods for MAC simulator are described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Other MAC simulator calibration results were presented in [3] – [11]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document provides MAC calibration results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MAC overhead (Test </a:t>
            </a:r>
            <a:r>
              <a:rPr lang="en-US" b="1" dirty="0" smtClean="0"/>
              <a:t>1a</a:t>
            </a:r>
            <a:r>
              <a:rPr lang="en-US" dirty="0" smtClean="0"/>
              <a:t> (without RTS/CTS), and </a:t>
            </a:r>
            <a:r>
              <a:rPr lang="en-US" b="1" dirty="0" smtClean="0"/>
              <a:t>1b</a:t>
            </a:r>
            <a:r>
              <a:rPr lang="en-US" dirty="0" smtClean="0"/>
              <a:t> (with RTS/CTS)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Deferral tests (Test </a:t>
            </a:r>
            <a:r>
              <a:rPr lang="en-US" b="1" dirty="0" smtClean="0"/>
              <a:t>2a</a:t>
            </a:r>
            <a:r>
              <a:rPr lang="en-US" b="0" dirty="0" smtClean="0"/>
              <a:t> (without hidden nodes), and </a:t>
            </a:r>
            <a:r>
              <a:rPr lang="en-US" b="1" dirty="0" smtClean="0"/>
              <a:t>2b</a:t>
            </a:r>
            <a:r>
              <a:rPr lang="en-US" b="0" dirty="0" smtClean="0"/>
              <a:t> (with hidden nodes)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NAV deferral (Test </a:t>
            </a:r>
            <a:r>
              <a:rPr lang="en-US" b="1" dirty="0" smtClean="0"/>
              <a:t>3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Comparison of [3] – [11] MAC calibration results </a:t>
            </a:r>
            <a:endParaRPr lang="en-US" b="0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6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2b: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40312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1792940"/>
                <a:gridCol w="1792940"/>
                <a:gridCol w="1792940"/>
                <a:gridCol w="179294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1.06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1.70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26.80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35.00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1.01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26.54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34.75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1.20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35.66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1.62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28.85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33.96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1.03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1.38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76700"/>
            <a:ext cx="3302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8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Test 3: NAV Deferral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2999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deferral procedure due to collisions with hidden nodes and </a:t>
            </a:r>
            <a:r>
              <a:rPr 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with RTS/CTS</a:t>
            </a:r>
            <a:r>
              <a:rPr lang="en-US" dirty="0" smtClean="0"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APs can not hear each other.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Interference assumptions: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preamble sees interference, all MPDUs fail. If an MPDU sees interference, it fails. Otherwise, all MPDUs pass. All ACK PER = 0 %.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cs typeface="Arial" panose="020B0604020202020204" pitchFamily="34" charset="0"/>
              </a:rPr>
              <a:t>Backoff</a:t>
            </a:r>
            <a:r>
              <a:rPr lang="en-US" dirty="0" smtClean="0">
                <a:cs typeface="Arial" panose="020B0604020202020204" pitchFamily="34" charset="0"/>
              </a:rPr>
              <a:t> assumptions: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no ACK is received, transmitter doubles it’s CW.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an ACK is received, transmitter resets it’s CW.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MPDU is not decoded, no ACK is sent.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After 10 missing ACKs, transmitter resets it’s CW.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length: 1500 bytes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4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/>
              <a:t>Test 3: NAV Deferral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29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 – cont’d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MCS = 0 and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ACK and RTS/CTS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Throughput calculated from successfully </a:t>
            </a:r>
            <a:r>
              <a:rPr lang="en-US" dirty="0" err="1" smtClean="0">
                <a:cs typeface="Arial" panose="020B0604020202020204" pitchFamily="34" charset="0"/>
              </a:rPr>
              <a:t>ACKed</a:t>
            </a:r>
            <a:r>
              <a:rPr lang="en-US" dirty="0" smtClean="0">
                <a:cs typeface="Arial" panose="020B0604020202020204" pitchFamily="34" charset="0"/>
              </a:rPr>
              <a:t> MPDUs and the total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With frame aggregation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Without frame </a:t>
            </a:r>
            <a:r>
              <a:rPr lang="en-US" dirty="0" smtClean="0">
                <a:cs typeface="Arial" panose="020B0604020202020204" pitchFamily="34" charset="0"/>
              </a:rPr>
              <a:t>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PER = 1 – </a:t>
            </a:r>
            <a:r>
              <a:rPr lang="en-US" dirty="0" err="1" smtClean="0">
                <a:cs typeface="Arial" panose="020B0604020202020204" pitchFamily="34" charset="0"/>
              </a:rPr>
              <a:t>ACKed</a:t>
            </a:r>
            <a:r>
              <a:rPr lang="en-US" dirty="0" smtClean="0">
                <a:cs typeface="Arial" panose="020B0604020202020204" pitchFamily="34" charset="0"/>
              </a:rPr>
              <a:t> data MPDUs / Total data MPDUs 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002790" y="5260975"/>
            <a:ext cx="5388610" cy="758825"/>
            <a:chOff x="0" y="0"/>
            <a:chExt cx="69802" cy="9985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7828" y="5413"/>
              <a:ext cx="722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63531" y="2270"/>
              <a:ext cx="6271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0" y="3698"/>
              <a:ext cx="5667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25908" y="603"/>
              <a:ext cx="7540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31" name="Straight Arrow Connector 30"/>
            <p:cNvCxnSpPr>
              <a:cxnSpLocks noChangeShapeType="1"/>
            </p:cNvCxnSpPr>
            <p:nvPr/>
          </p:nvCxnSpPr>
          <p:spPr bwMode="auto">
            <a:xfrm>
              <a:off x="33448" y="2889"/>
              <a:ext cx="30083" cy="2079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Arrow Connector 31"/>
            <p:cNvCxnSpPr>
              <a:cxnSpLocks noChangeShapeType="1"/>
            </p:cNvCxnSpPr>
            <p:nvPr/>
          </p:nvCxnSpPr>
          <p:spPr bwMode="auto">
            <a:xfrm flipH="1" flipV="1">
              <a:off x="4524" y="5984"/>
              <a:ext cx="23304" cy="171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Box 16"/>
            <p:cNvSpPr txBox="1">
              <a:spLocks noChangeArrowheads="1"/>
            </p:cNvSpPr>
            <p:nvPr/>
          </p:nvSpPr>
          <p:spPr bwMode="auto">
            <a:xfrm>
              <a:off x="38177" y="0"/>
              <a:ext cx="11854" cy="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  <p:sp>
          <p:nvSpPr>
            <p:cNvPr id="34" name="TextBox 17"/>
            <p:cNvSpPr txBox="1">
              <a:spLocks noChangeArrowheads="1"/>
            </p:cNvSpPr>
            <p:nvPr/>
          </p:nvSpPr>
          <p:spPr bwMode="auto">
            <a:xfrm>
              <a:off x="14255" y="2270"/>
              <a:ext cx="8815" cy="3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9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603078"/>
              </p:ext>
            </p:extLst>
          </p:nvPr>
        </p:nvGraphicFramePr>
        <p:xfrm>
          <a:off x="1219202" y="2209800"/>
          <a:ext cx="6781798" cy="2234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  <a:gridCol w="685800"/>
                <a:gridCol w="990600"/>
                <a:gridCol w="990600"/>
                <a:gridCol w="1600200"/>
                <a:gridCol w="1523998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Frame Aggregation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5.798560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5.941148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22.924866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22.101817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</a:t>
            </a:r>
            <a:r>
              <a:rPr lang="en-US" sz="2800" dirty="0"/>
              <a:t>3</a:t>
            </a:r>
            <a:r>
              <a:rPr lang="en-US" sz="2800" dirty="0" smtClean="0"/>
              <a:t>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472896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1792940"/>
                <a:gridCol w="1792940"/>
                <a:gridCol w="1792940"/>
                <a:gridCol w="179294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5.40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22.40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34.20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34.05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5.59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31.35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5.61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21.64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33.82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5.78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5.80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22.92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76700"/>
            <a:ext cx="3302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0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0813" cy="2438400"/>
          </a:xfrm>
        </p:spPr>
        <p:txBody>
          <a:bodyPr/>
          <a:lstStyle/>
          <a:p>
            <a:pPr marL="457200" lvl="1" indent="0"/>
            <a:r>
              <a:rPr lang="en-US" dirty="0" smtClean="0"/>
              <a:t>MAC calibration simulation results for Tests 1a, 1b, 2a, </a:t>
            </a:r>
            <a:r>
              <a:rPr lang="en-US" dirty="0" smtClean="0">
                <a:solidFill>
                  <a:schemeClr val="tx1"/>
                </a:solidFill>
              </a:rPr>
              <a:t>2b, and 3 </a:t>
            </a:r>
            <a:r>
              <a:rPr lang="en-US" dirty="0" smtClean="0"/>
              <a:t>were mostly similar to other contribution results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905000"/>
            <a:ext cx="9144000" cy="4175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/>
              <a:t>[</a:t>
            </a:r>
            <a:r>
              <a:rPr lang="en-US" sz="1500" dirty="0" smtClean="0"/>
              <a:t>1]  IEEE 802.11-14/0980r5,  Simulation Scenarios, Simone Merlin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[2]  IEEE 802.11-14/0571r6, Evaluation Methodology, Ron </a:t>
            </a:r>
            <a:r>
              <a:rPr lang="en-US" sz="1500" dirty="0" err="1" smtClean="0"/>
              <a:t>Porat</a:t>
            </a:r>
            <a:r>
              <a:rPr lang="en-US" sz="1500" dirty="0" smtClean="0"/>
              <a:t>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[3]  IEEE 802.11-14/0600r0, MAC Simulator Calibration, </a:t>
            </a:r>
            <a:r>
              <a:rPr lang="en-US" sz="1500" dirty="0"/>
              <a:t>Gwen </a:t>
            </a:r>
            <a:r>
              <a:rPr lang="en-US" sz="1500" dirty="0" err="1" smtClean="0"/>
              <a:t>Barriac</a:t>
            </a:r>
            <a:r>
              <a:rPr lang="en-US" sz="1500" dirty="0" smtClean="0"/>
              <a:t> et. al., May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[4]  IEEE 802.11-14/1147r0, MAC Simulator Calibration Results, </a:t>
            </a:r>
            <a:r>
              <a:rPr lang="en-US" sz="1500" dirty="0"/>
              <a:t>Shoko </a:t>
            </a:r>
            <a:r>
              <a:rPr lang="en-US" sz="1500" dirty="0" smtClean="0"/>
              <a:t>Shinohara, et. al.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[5]  IEEE 802.11-14/1175r1, MAC Calibration Results, </a:t>
            </a:r>
            <a:r>
              <a:rPr lang="en-US" sz="1500" dirty="0" err="1" smtClean="0"/>
              <a:t>Suhwook</a:t>
            </a:r>
            <a:r>
              <a:rPr lang="en-US" sz="1500" dirty="0" smtClean="0"/>
              <a:t> Kim,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[6]  IEEE 802.11-14/1191r0, MAC Calibration Huawei Results, </a:t>
            </a:r>
            <a:r>
              <a:rPr lang="en-US" sz="1500" dirty="0" err="1" smtClean="0"/>
              <a:t>Yanchun</a:t>
            </a:r>
            <a:r>
              <a:rPr lang="en-US" sz="1500" dirty="0" smtClean="0"/>
              <a:t> Li,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[7]  IEEE 802.11-14/1192r3, Comparing MAC Calibration Results, </a:t>
            </a:r>
            <a:r>
              <a:rPr lang="en-US" sz="1500" dirty="0" err="1" smtClean="0"/>
              <a:t>Yanchun</a:t>
            </a:r>
            <a:r>
              <a:rPr lang="en-US" sz="1500" dirty="0" smtClean="0"/>
              <a:t> Li, et. al., October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[8]  IEEE 802.11-14/1217r0, MAC Calibration Results for Tests 1 and 2, </a:t>
            </a:r>
            <a:r>
              <a:rPr lang="en-US" sz="1500" dirty="0" err="1" smtClean="0"/>
              <a:t>Esa</a:t>
            </a:r>
            <a:r>
              <a:rPr lang="en-US" sz="1500" dirty="0" smtClean="0"/>
              <a:t> </a:t>
            </a:r>
            <a:r>
              <a:rPr lang="en-US" sz="1500" dirty="0" err="1" smtClean="0"/>
              <a:t>Tuomaala</a:t>
            </a:r>
            <a:r>
              <a:rPr lang="en-US" sz="1500" dirty="0" smtClean="0"/>
              <a:t>, et.al.,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[9]  IEEE 802.11-14/1230r2, MAC Calibration Result, </a:t>
            </a:r>
            <a:r>
              <a:rPr lang="en-US" sz="1500" dirty="0" err="1" smtClean="0"/>
              <a:t>Chinghwa</a:t>
            </a:r>
            <a:r>
              <a:rPr lang="en-US" sz="1500" dirty="0" smtClean="0"/>
              <a:t> Yu,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[10] IEEE 802.11-14/1342r1, MAC Calibration Results, Igor Kim,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[11] IEEE 802.11-14/1449r0, MAC Calibration Results, Vida </a:t>
            </a:r>
            <a:r>
              <a:rPr lang="en-US" sz="1500" dirty="0" err="1" smtClean="0"/>
              <a:t>Ferdowsi</a:t>
            </a:r>
            <a:r>
              <a:rPr lang="en-US" sz="1500" dirty="0" smtClean="0"/>
              <a:t>, et.al.,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5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800" i="1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Assumptions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2999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PHY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Long Guard Interval: </a:t>
            </a:r>
            <a:r>
              <a:rPr lang="en-US" b="1" dirty="0" smtClean="0">
                <a:cs typeface="Arial" panose="020B0604020202020204" pitchFamily="34" charset="0"/>
              </a:rPr>
              <a:t>800 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Preamble: </a:t>
            </a:r>
            <a:r>
              <a:rPr lang="en-US" b="1" dirty="0" smtClean="0">
                <a:cs typeface="Arial" panose="020B0604020202020204" pitchFamily="34" charset="0"/>
              </a:rPr>
              <a:t>802.11ac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Bandwidth: </a:t>
            </a:r>
            <a:r>
              <a:rPr lang="en-US" b="1" dirty="0" smtClean="0">
                <a:cs typeface="Arial" panose="020B0604020202020204" pitchFamily="34" charset="0"/>
              </a:rPr>
              <a:t>20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A-MPDU aggregation: up to </a:t>
            </a:r>
            <a:r>
              <a:rPr lang="en-US" b="1" dirty="0" smtClean="0">
                <a:cs typeface="Arial" panose="020B0604020202020204" pitchFamily="34" charset="0"/>
              </a:rPr>
              <a:t>2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No A-MSDU aggregation: </a:t>
            </a:r>
            <a:r>
              <a:rPr lang="en-US" b="1" dirty="0" smtClean="0">
                <a:cs typeface="Arial" panose="020B0604020202020204" pitchFamily="34" charset="0"/>
              </a:rPr>
              <a:t>1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Maximum number of retransmissions: </a:t>
            </a:r>
            <a:r>
              <a:rPr lang="en-US" b="1" dirty="0" smtClean="0">
                <a:cs typeface="Arial" panose="020B0604020202020204" pitchFamily="34" charset="0"/>
              </a:rPr>
              <a:t>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No rate adaptation: Fixed at </a:t>
            </a:r>
            <a:r>
              <a:rPr lang="en-US" b="1" dirty="0" smtClean="0">
                <a:cs typeface="Arial" panose="020B0604020202020204" pitchFamily="34" charset="0"/>
              </a:rPr>
              <a:t>MCS 0</a:t>
            </a:r>
            <a:r>
              <a:rPr lang="en-US" dirty="0" smtClean="0">
                <a:cs typeface="Arial" panose="020B0604020202020204" pitchFamily="34" charset="0"/>
              </a:rPr>
              <a:t> or </a:t>
            </a:r>
            <a:r>
              <a:rPr lang="en-US" b="1" dirty="0" smtClean="0">
                <a:cs typeface="Arial" panose="020B0604020202020204" pitchFamily="34" charset="0"/>
              </a:rPr>
              <a:t>MCS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EDCA Best Effort: </a:t>
            </a:r>
            <a:r>
              <a:rPr lang="en-US" b="1" dirty="0" err="1" smtClean="0">
                <a:cs typeface="Arial" panose="020B0604020202020204" pitchFamily="34" charset="0"/>
              </a:rPr>
              <a:t>CWmin</a:t>
            </a:r>
            <a:r>
              <a:rPr lang="en-US" b="1" dirty="0" smtClean="0">
                <a:cs typeface="Arial" panose="020B0604020202020204" pitchFamily="34" charset="0"/>
              </a:rPr>
              <a:t> = 15</a:t>
            </a:r>
            <a:r>
              <a:rPr lang="en-US" dirty="0" smtClean="0">
                <a:cs typeface="Arial" panose="020B0604020202020204" pitchFamily="34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AIFS = DIFS = 34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Transport Protocol: 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UDP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Traffic model: 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Full buffer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1a: MAC Overhead </a:t>
            </a:r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2999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basic frame exchange, including </a:t>
            </a:r>
            <a:r>
              <a:rPr lang="en-US" dirty="0" err="1" smtClean="0">
                <a:cs typeface="Arial" panose="020B0604020202020204" pitchFamily="34" charset="0"/>
              </a:rPr>
              <a:t>AIFS+backoff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and A-MPDU+SIFS+BA, and their overheads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PER = 0 %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lengths: 500, 1000, 1500, 2000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MCS = 0 and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ACK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Application and MAC layer throughputs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C</a:t>
            </a:r>
            <a:r>
              <a:rPr lang="en-US" dirty="0" smtClean="0">
                <a:cs typeface="Arial" panose="020B0604020202020204" pitchFamily="34" charset="0"/>
              </a:rPr>
              <a:t>heck points and time traces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553392" y="4572000"/>
            <a:ext cx="2600008" cy="609600"/>
            <a:chOff x="0" y="0"/>
            <a:chExt cx="19997" cy="4731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0" y="0"/>
              <a:ext cx="5619" cy="4572"/>
            </a:xfrm>
            <a:prstGeom prst="ellipse">
              <a:avLst/>
            </a:prstGeom>
            <a:solidFill>
              <a:srgbClr val="878787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600" kern="1200" dirty="0">
                  <a:solidFill>
                    <a:srgbClr val="FFFFFF"/>
                  </a:solidFill>
                  <a:effectLst/>
                  <a:latin typeface="Gulim"/>
                  <a:cs typeface="Gulim"/>
                </a:rPr>
                <a:t>STA 1</a:t>
              </a:r>
              <a:endParaRPr lang="en-US" sz="1200" dirty="0">
                <a:effectLst/>
                <a:latin typeface="Gulim"/>
                <a:cs typeface="Gulim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5425" y="159"/>
              <a:ext cx="4572" cy="4572"/>
            </a:xfrm>
            <a:prstGeom prst="ellipse">
              <a:avLst/>
            </a:prstGeom>
            <a:gradFill rotWithShape="1">
              <a:gsLst>
                <a:gs pos="0">
                  <a:srgbClr val="00AD7B"/>
                </a:gs>
                <a:gs pos="80000">
                  <a:srgbClr val="00E3A3"/>
                </a:gs>
                <a:gs pos="100000">
                  <a:srgbClr val="00E9A6"/>
                </a:gs>
              </a:gsLst>
              <a:lin ang="16200000"/>
            </a:gra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500" kern="1200">
                  <a:solidFill>
                    <a:srgbClr val="FFFFFF"/>
                  </a:solidFill>
                  <a:effectLst/>
                  <a:latin typeface="Gulim"/>
                  <a:cs typeface="Gulim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5724" y="2703"/>
              <a:ext cx="9525" cy="0"/>
            </a:xfrm>
            <a:prstGeom prst="straightConnector1">
              <a:avLst/>
            </a:prstGeom>
            <a:noFill/>
            <a:ln w="25400">
              <a:solidFill>
                <a:srgbClr val="00CC99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934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1a: Check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13" name="图片 0" descr="Figur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676400"/>
            <a:ext cx="7772400" cy="984568"/>
          </a:xfrm>
          <a:prstGeom prst="rect">
            <a:avLst/>
          </a:prstGeom>
        </p:spPr>
      </p:pic>
      <p:graphicFrame>
        <p:nvGraphicFramePr>
          <p:cNvPr id="1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414491"/>
              </p:ext>
            </p:extLst>
          </p:nvPr>
        </p:nvGraphicFramePr>
        <p:xfrm>
          <a:off x="152400" y="2910841"/>
          <a:ext cx="8839200" cy="3489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2438400"/>
                <a:gridCol w="1143000"/>
                <a:gridCol w="1066800"/>
                <a:gridCol w="1066800"/>
                <a:gridCol w="1066800"/>
                <a:gridCol w="990600"/>
              </a:tblGrid>
              <a:tr h="452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Items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definition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 points (MCS 0)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Matching?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MSDU Length</a:t>
                      </a:r>
                      <a:r>
                        <a:rPr lang="en-AU" sz="12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A-MPDU 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SIFS </a:t>
                      </a:r>
                      <a:endParaRPr lang="en-GB" sz="12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Tcp3 - Tcp2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Tcp3 - Tcp2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Tcp3 - Tcp2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Tcp3 - Tcp2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 duration </a:t>
                      </a: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Tcp4 -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Tcp4 -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Tcp4 -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Tcp4 -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Avg.</a:t>
                      </a:r>
                      <a:r>
                        <a:rPr lang="en-GB" sz="12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Defer 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backoff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DIFS(34 us)+</a:t>
                      </a: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backoff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CWmin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34+n*9/2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Tcp5 - Tcp4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101.5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Tcp5 - Tcp4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101.5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Tcp5 - Tcp4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101.5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Tcp5 - Tcp4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101.5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9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1a: Time Traces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77167"/>
              </p:ext>
            </p:extLst>
          </p:nvPr>
        </p:nvGraphicFramePr>
        <p:xfrm>
          <a:off x="152400" y="1752600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852"/>
                <a:gridCol w="868948"/>
                <a:gridCol w="852905"/>
                <a:gridCol w="898359"/>
                <a:gridCol w="898359"/>
                <a:gridCol w="855577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AU" sz="9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MSDU Length</a:t>
                      </a:r>
                      <a:r>
                        <a:rPr lang="en-AU" sz="900" baseline="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 (B)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MCS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CP1: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A-MPDU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CP2: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A-MPDU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CP2-CP1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40.002028020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40.003256020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40.004488020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40.005720020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40.000844456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40.000944456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40.001048456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CP3: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BA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CP3-CP2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40.002044020</a:t>
                      </a:r>
                    </a:p>
                    <a:p>
                      <a:pPr lvl="0"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40.003272020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40.004504020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40.005736020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40.000756456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40.000860456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40.000960456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40.001064456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CP4: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BA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CP4-CP3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40.002112020</a:t>
                      </a:r>
                    </a:p>
                    <a:p>
                      <a:pPr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40.003340020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40.004572020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40.005804020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40.000824456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40.000928456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40.001028456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40.001132456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CP5: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new A-MPDU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CP5-CP4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40.002227020</a:t>
                      </a:r>
                    </a:p>
                    <a:p>
                      <a:pPr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40.003455020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40.004687020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40.005928020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40.000939456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40.001043456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40.001143456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40.001301456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6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479874"/>
              </p:ext>
            </p:extLst>
          </p:nvPr>
        </p:nvGraphicFramePr>
        <p:xfrm>
          <a:off x="304800" y="2057400"/>
          <a:ext cx="8458200" cy="3758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965440"/>
                <a:gridCol w="838200"/>
                <a:gridCol w="1752600"/>
                <a:gridCol w="1600200"/>
                <a:gridCol w="1371600"/>
                <a:gridCol w="1371600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Numerical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Numerical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4.79112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4.790378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5.16296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5.162045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5.553432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5.76058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5.760822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5.84212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5.843068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5.98578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5.986750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5.99523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5.995335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6.10512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6.105229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21.99704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21.940582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23.70370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23.642869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34.93545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34.868915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36.24009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36.171073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43.25762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43.192417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44.32133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44.254526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48.68164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48.656924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49.57397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49.548803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6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1a: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25252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4.76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5.53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5.82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5.98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23.92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37.25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45.55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50.81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48.40 </a:t>
                      </a: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4.81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5.55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22.4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35.2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43.25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48.9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4.79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5.55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5.84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6.00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21.98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34.91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43.24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48.67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41.93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47.74 </a:t>
                      </a: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4.85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5.84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34.87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43.19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48.66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024" y="4062525"/>
            <a:ext cx="2701776" cy="24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5" y="4038600"/>
            <a:ext cx="2682875" cy="24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2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1b: MAC Overhead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2999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basic frame exchange, including </a:t>
            </a:r>
            <a:r>
              <a:rPr lang="en-US" dirty="0" err="1" smtClean="0">
                <a:cs typeface="Arial" panose="020B0604020202020204" pitchFamily="34" charset="0"/>
              </a:rPr>
              <a:t>AIFS+backoff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and A-MPDU+SIFS+BA, and their overheads.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PER = 0 %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lengths: 500, 1000, 1500, 2000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MCS = 0 and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ACK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Application and MAC layer throughputs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C</a:t>
            </a:r>
            <a:r>
              <a:rPr lang="en-US" dirty="0" smtClean="0">
                <a:cs typeface="Arial" panose="020B0604020202020204" pitchFamily="34" charset="0"/>
              </a:rPr>
              <a:t>heck points and time traces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553392" y="4648200"/>
            <a:ext cx="2600008" cy="609600"/>
            <a:chOff x="0" y="0"/>
            <a:chExt cx="19997" cy="4731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0" y="0"/>
              <a:ext cx="5619" cy="4572"/>
            </a:xfrm>
            <a:prstGeom prst="ellipse">
              <a:avLst/>
            </a:prstGeom>
            <a:solidFill>
              <a:srgbClr val="878787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600" kern="1200" dirty="0">
                  <a:solidFill>
                    <a:srgbClr val="FFFFFF"/>
                  </a:solidFill>
                  <a:effectLst/>
                  <a:latin typeface="Gulim"/>
                  <a:cs typeface="Gulim"/>
                </a:rPr>
                <a:t>STA 1</a:t>
              </a:r>
              <a:endParaRPr lang="en-US" sz="1200" dirty="0">
                <a:effectLst/>
                <a:latin typeface="Gulim"/>
                <a:cs typeface="Gulim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5425" y="159"/>
              <a:ext cx="4572" cy="4572"/>
            </a:xfrm>
            <a:prstGeom prst="ellipse">
              <a:avLst/>
            </a:prstGeom>
            <a:gradFill rotWithShape="1">
              <a:gsLst>
                <a:gs pos="0">
                  <a:srgbClr val="00AD7B"/>
                </a:gs>
                <a:gs pos="80000">
                  <a:srgbClr val="00E3A3"/>
                </a:gs>
                <a:gs pos="100000">
                  <a:srgbClr val="00E9A6"/>
                </a:gs>
              </a:gsLst>
              <a:lin ang="16200000"/>
            </a:gra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500" kern="1200">
                  <a:solidFill>
                    <a:srgbClr val="FFFFFF"/>
                  </a:solidFill>
                  <a:effectLst/>
                  <a:latin typeface="Gulim"/>
                  <a:cs typeface="Gulim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5724" y="2703"/>
              <a:ext cx="9525" cy="0"/>
            </a:xfrm>
            <a:prstGeom prst="straightConnector1">
              <a:avLst/>
            </a:prstGeom>
            <a:noFill/>
            <a:ln w="25400">
              <a:solidFill>
                <a:srgbClr val="00CC99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677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16865</TotalTime>
  <Words>2711</Words>
  <Application>Microsoft Office PowerPoint</Application>
  <PresentationFormat>On-screen Show (4:3)</PresentationFormat>
  <Paragraphs>1256</Paragraphs>
  <Slides>26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11-14-xxxx-00-xxxx-name-here (2)</vt:lpstr>
      <vt:lpstr>Document</vt:lpstr>
      <vt:lpstr>MAC Calibration Results</vt:lpstr>
      <vt:lpstr>Abstract</vt:lpstr>
      <vt:lpstr>Common Assumptions and Parameters</vt:lpstr>
      <vt:lpstr>Test 1a: MAC Overhead without RTS/CTS</vt:lpstr>
      <vt:lpstr>Test 1a: Check Points</vt:lpstr>
      <vt:lpstr>Test 1a: Time Traces</vt:lpstr>
      <vt:lpstr>Test 1a: Throughput Results</vt:lpstr>
      <vt:lpstr>Test 1a: Application Throughput Comparison (Mbps)</vt:lpstr>
      <vt:lpstr>Test 1b: MAC Overhead with RTS/CTS</vt:lpstr>
      <vt:lpstr>Test 1b: Check Points</vt:lpstr>
      <vt:lpstr>Test 1b: Time Traces</vt:lpstr>
      <vt:lpstr>Test 1b: Throughput Results</vt:lpstr>
      <vt:lpstr>Test 1b: Application Throughput Comparison (Mbps)</vt:lpstr>
      <vt:lpstr>Test 2a: Deferral Test 1</vt:lpstr>
      <vt:lpstr>Test 2a: Throughput Results</vt:lpstr>
      <vt:lpstr>Test 2a: Application Throughput Comparison (Mbps)</vt:lpstr>
      <vt:lpstr>Test 2b: Deferral Test 2 </vt:lpstr>
      <vt:lpstr>Test 2b: Deferral Test 2 </vt:lpstr>
      <vt:lpstr>Test 2b: Throughput Results</vt:lpstr>
      <vt:lpstr>Test 2b: Application Throughput Comparison (Mbps)</vt:lpstr>
      <vt:lpstr>Test 3: NAV Deferral </vt:lpstr>
      <vt:lpstr>Test 3: NAV Deferral </vt:lpstr>
      <vt:lpstr>Test 3: Throughput Results</vt:lpstr>
      <vt:lpstr>Test 3: Application Throughput Comparison (Mbps)</vt:lpstr>
      <vt:lpstr>Conclusion</vt:lpstr>
      <vt:lpstr>References</vt:lpstr>
    </vt:vector>
  </TitlesOfParts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11-15-0022-00-00ax-mac-calibration-results</dc:title>
  <dc:creator>Pengfei.Xia@InterDigital.com</dc:creator>
  <cp:lastModifiedBy>Oteri, Oghenekome</cp:lastModifiedBy>
  <cp:revision>680</cp:revision>
  <cp:lastPrinted>1601-01-01T00:00:00Z</cp:lastPrinted>
  <dcterms:created xsi:type="dcterms:W3CDTF">2014-07-10T21:52:48Z</dcterms:created>
  <dcterms:modified xsi:type="dcterms:W3CDTF">2015-01-12T22:57:04Z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