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74" r:id="rId4"/>
    <p:sldId id="340" r:id="rId5"/>
    <p:sldId id="338" r:id="rId6"/>
    <p:sldId id="339" r:id="rId7"/>
    <p:sldId id="275" r:id="rId8"/>
    <p:sldId id="326" r:id="rId9"/>
    <p:sldId id="327" r:id="rId10"/>
    <p:sldId id="301" r:id="rId11"/>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CCFF"/>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97842" autoAdjust="0"/>
  </p:normalViewPr>
  <p:slideViewPr>
    <p:cSldViewPr>
      <p:cViewPr>
        <p:scale>
          <a:sx n="85" d="100"/>
          <a:sy n="85" d="100"/>
        </p:scale>
        <p:origin x="-1122"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802.11-15/0015r1</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2015</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(Aruba Networks)</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802.11-15/0015r1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2015</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(Aruba Networks)</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802.11-15/0015r1</a:t>
            </a:r>
            <a:endParaRPr lang="en-US" sz="1400" smtClean="0"/>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2015</a:t>
            </a:r>
            <a:endParaRPr lang="en-US" sz="1400" smtClean="0"/>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10</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802.11-15/0015r1</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2015</a:t>
            </a:r>
            <a:endParaRPr lang="en-US" sz="1400" smtClean="0"/>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
          <p:cNvSpPr txBox="1">
            <a:spLocks noGrp="1" noChangeArrowheads="1"/>
          </p:cNvSpPr>
          <p:nvPr/>
        </p:nvSpPr>
        <p:spPr bwMode="auto">
          <a:xfrm>
            <a:off x="5578145" y="96621"/>
            <a:ext cx="633398" cy="212565"/>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51203" name="Rectangle 3"/>
          <p:cNvSpPr txBox="1">
            <a:spLocks noGrp="1" noChangeArrowheads="1"/>
          </p:cNvSpPr>
          <p:nvPr/>
        </p:nvSpPr>
        <p:spPr bwMode="auto">
          <a:xfrm>
            <a:off x="646458" y="96621"/>
            <a:ext cx="816234" cy="212565"/>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51204" name="Rectangle 6"/>
          <p:cNvSpPr txBox="1">
            <a:spLocks noGrp="1" noChangeArrowheads="1"/>
          </p:cNvSpPr>
          <p:nvPr/>
        </p:nvSpPr>
        <p:spPr bwMode="auto">
          <a:xfrm>
            <a:off x="5298993" y="9000593"/>
            <a:ext cx="912550" cy="181350"/>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51205" name="Rectangle 7"/>
          <p:cNvSpPr txBox="1">
            <a:spLocks noGrp="1" noChangeArrowheads="1"/>
          </p:cNvSpPr>
          <p:nvPr/>
        </p:nvSpPr>
        <p:spPr bwMode="auto">
          <a:xfrm>
            <a:off x="3186579" y="9000593"/>
            <a:ext cx="506065" cy="36418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0967D44C-99A6-4DBE-9265-826E4DACA310}"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4</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51206" name="Text Box 1"/>
          <p:cNvSpPr txBox="1">
            <a:spLocks noChangeArrowheads="1"/>
          </p:cNvSpPr>
          <p:nvPr/>
        </p:nvSpPr>
        <p:spPr bwMode="auto">
          <a:xfrm>
            <a:off x="1141096" y="703103"/>
            <a:ext cx="4575808" cy="3473886"/>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51207" name="Rectangle 2"/>
          <p:cNvSpPr>
            <a:spLocks noGrp="1" noChangeArrowheads="1"/>
          </p:cNvSpPr>
          <p:nvPr>
            <p:ph type="body"/>
          </p:nvPr>
        </p:nvSpPr>
        <p:spPr>
          <a:xfrm>
            <a:off x="914183" y="4416311"/>
            <a:ext cx="5029635" cy="4278068"/>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a:xfrm>
            <a:off x="1114425" y="703263"/>
            <a:ext cx="4629150" cy="3473450"/>
          </a:xfrm>
          <a:ln/>
        </p:spPr>
      </p:sp>
      <p:sp>
        <p:nvSpPr>
          <p:cNvPr id="563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802.11-15/0015r1</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56326"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12562C80-526D-48D0-98A1-171BEC3B1039}" type="slidenum">
              <a:rPr lang="en-US" altLang="en-US"/>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a:xfrm>
            <a:off x="1114425" y="703263"/>
            <a:ext cx="4629150" cy="3473450"/>
          </a:xfrm>
          <a:ln/>
        </p:spPr>
      </p:sp>
      <p:sp>
        <p:nvSpPr>
          <p:cNvPr id="5837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802.11-15/0015r1</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58374"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EC490B79-C76C-4CFB-AEE0-AFF5C5D255DB}" type="slidenum">
              <a:rPr lang="en-US" altLang="en-US"/>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7</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8</a:t>
            </a:fld>
            <a:endParaRPr lang="en-US"/>
          </a:p>
        </p:txBody>
      </p:sp>
    </p:spTree>
    <p:extLst>
      <p:ext uri="{BB962C8B-B14F-4D97-AF65-F5344CB8AC3E}">
        <p14:creationId xmlns:p14="http://schemas.microsoft.com/office/powerpoint/2010/main" val="2823711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802.11-15/0015r1</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9</a:t>
            </a:fld>
            <a:endParaRPr lang="en-US"/>
          </a:p>
        </p:txBody>
      </p:sp>
    </p:spTree>
    <p:extLst>
      <p:ext uri="{BB962C8B-B14F-4D97-AF65-F5344CB8AC3E}">
        <p14:creationId xmlns:p14="http://schemas.microsoft.com/office/powerpoint/2010/main" val="2343514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802.11-15/0015r1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2015</a:t>
            </a:r>
            <a:endParaRPr lang="en-US" sz="1800"/>
          </a:p>
        </p:txBody>
      </p:sp>
      <p:sp>
        <p:nvSpPr>
          <p:cNvPr id="3077" name="Rectangle 2"/>
          <p:cNvSpPr>
            <a:spLocks noGrp="1" noChangeArrowheads="1"/>
          </p:cNvSpPr>
          <p:nvPr>
            <p:ph type="title"/>
          </p:nvPr>
        </p:nvSpPr>
        <p:spPr>
          <a:noFill/>
        </p:spPr>
        <p:txBody>
          <a:bodyPr/>
          <a:lstStyle/>
          <a:p>
            <a:r>
              <a:rPr lang="en-US" dirty="0" smtClean="0"/>
              <a:t>802.11 </a:t>
            </a:r>
            <a:r>
              <a:rPr lang="en-US" dirty="0" smtClean="0"/>
              <a:t>January 2015 </a:t>
            </a:r>
            <a:r>
              <a:rPr lang="en-US" dirty="0" smtClean="0"/>
              <a:t>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2015-01-14</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601963869"/>
              </p:ext>
            </p:extLst>
          </p:nvPr>
        </p:nvGraphicFramePr>
        <p:xfrm>
          <a:off x="534988" y="2319338"/>
          <a:ext cx="7883525" cy="2587625"/>
        </p:xfrm>
        <a:graphic>
          <a:graphicData uri="http://schemas.openxmlformats.org/presentationml/2006/ole">
            <mc:AlternateContent xmlns:mc="http://schemas.openxmlformats.org/markup-compatibility/2006">
              <mc:Choice xmlns:v="urn:schemas-microsoft-com:vml" Requires="v">
                <p:oleObj spid="_x0000_s3559" name="Document" r:id="rId4" imgW="8540406" imgH="2807669" progId="Word.Document.8">
                  <p:embed/>
                </p:oleObj>
              </mc:Choice>
              <mc:Fallback>
                <p:oleObj name="Document" r:id="rId4" imgW="8540406" imgH="2807669" progId="Word.Document.8">
                  <p:embed/>
                  <p:pic>
                    <p:nvPicPr>
                      <p:cNvPr id="0" name="Object 11"/>
                      <p:cNvPicPr>
                        <a:picLocks noChangeAspect="1" noChangeArrowheads="1"/>
                      </p:cNvPicPr>
                      <p:nvPr/>
                    </p:nvPicPr>
                    <p:blipFill>
                      <a:blip r:embed="rId5"/>
                      <a:srcRect/>
                      <a:stretch>
                        <a:fillRect/>
                      </a:stretch>
                    </p:blipFill>
                    <p:spPr bwMode="auto">
                      <a:xfrm>
                        <a:off x="534988" y="2319338"/>
                        <a:ext cx="78835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2015</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are </a:t>
            </a:r>
            <a:r>
              <a:rPr lang="en-US" b="0" dirty="0" smtClean="0"/>
              <a:t>brought </a:t>
            </a:r>
            <a:r>
              <a:rPr lang="en-US" b="0" dirty="0" smtClean="0"/>
              <a:t>to the </a:t>
            </a:r>
            <a:r>
              <a:rPr lang="en-US" b="0" dirty="0" smtClean="0"/>
              <a:t>January 2015 802.11 </a:t>
            </a:r>
            <a:r>
              <a:rPr lang="en-US" b="0" dirty="0" smtClean="0"/>
              <a:t>WG plenary meetings.</a:t>
            </a:r>
          </a:p>
          <a:p>
            <a:endParaRPr lang="en-US" b="0" dirty="0" smtClean="0"/>
          </a:p>
          <a:p>
            <a:r>
              <a:rPr lang="en-US" b="0" dirty="0" smtClean="0"/>
              <a:t>R0: motions for Wednesday</a:t>
            </a:r>
          </a:p>
          <a:p>
            <a:r>
              <a:rPr lang="en-US" b="0" dirty="0" smtClean="0"/>
              <a:t>TBD:</a:t>
            </a:r>
          </a:p>
          <a:p>
            <a:pPr lvl="1"/>
            <a:r>
              <a:rPr lang="en-US" b="0" dirty="0" smtClean="0"/>
              <a:t>R1: at conclusion of Wednesday WG11 plenary</a:t>
            </a:r>
          </a:p>
          <a:p>
            <a:pPr lvl="1"/>
            <a:r>
              <a:rPr lang="en-US" b="0" dirty="0" smtClean="0"/>
              <a:t>R2: containing motions for Friday WG11 plenary</a:t>
            </a:r>
          </a:p>
          <a:p>
            <a:pPr lvl="1"/>
            <a:r>
              <a:rPr lang="en-US" b="0" dirty="0" smtClean="0"/>
              <a:t>R3: at conclusion of  Friday WG11 </a:t>
            </a:r>
            <a:r>
              <a:rPr lang="en-US" b="0" dirty="0" smtClean="0"/>
              <a:t>plenary</a:t>
            </a:r>
          </a:p>
          <a:p>
            <a:pPr lvl="1"/>
            <a:r>
              <a:rPr lang="en-US" dirty="0" smtClean="0"/>
              <a:t>R4: at conclusion of  Friday EC meeting (Plenary session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1970391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STRAW POLL</a:t>
            </a:r>
            <a:r>
              <a:rPr lang="en-GB" dirty="0"/>
              <a:t/>
            </a:r>
            <a:br>
              <a:rPr lang="en-GB" dirty="0"/>
            </a:br>
            <a:endParaRPr lang="en-GB" dirty="0" smtClean="0"/>
          </a:p>
        </p:txBody>
      </p:sp>
      <p:sp>
        <p:nvSpPr>
          <p:cNvPr id="50178"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If </a:t>
            </a:r>
            <a:r>
              <a:rPr lang="en-US" dirty="0" err="1" smtClean="0"/>
              <a:t>TGmc</a:t>
            </a:r>
            <a:r>
              <a:rPr lang="en-US" dirty="0" smtClean="0"/>
              <a:t> made text changes in the REVmc draft to require EPD format for MSDUs in OCB (ITS) communications in the 5.9GHz band, would that prompt you to vote “No” on the next Letter Ballot?</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800" dirty="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YES</a:t>
            </a:r>
            <a:r>
              <a:rPr lang="en-GB" sz="2400" dirty="0" smtClean="0"/>
              <a:t>: 44</a:t>
            </a:r>
            <a:endParaRPr lang="en-GB" sz="2400" dirty="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NO: </a:t>
            </a:r>
            <a:r>
              <a:rPr lang="en-GB" sz="2400" dirty="0" smtClean="0"/>
              <a:t>15</a:t>
            </a:r>
            <a:endParaRPr lang="en-GB" sz="2400" dirty="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ABSTAIN: </a:t>
            </a:r>
            <a:r>
              <a:rPr lang="en-GB" sz="2400" dirty="0" smtClean="0"/>
              <a:t>not counted</a:t>
            </a:r>
            <a:endParaRPr lang="en-GB" sz="2400" dirty="0" smtClean="0"/>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dirty="0" smtClean="0"/>
          </a:p>
        </p:txBody>
      </p:sp>
      <p:sp>
        <p:nvSpPr>
          <p:cNvPr id="501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F04877A6-D706-4D90-B204-1D498F5825A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501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smtClean="0">
                <a:ea typeface="Arial Unicode MS" pitchFamily="34" charset="-128"/>
                <a:cs typeface="Arial Unicode MS" pitchFamily="34" charset="-128"/>
              </a:rPr>
              <a:t>January 2015</a:t>
            </a:r>
            <a:endParaRPr lang="en-GB" dirty="0" smtClean="0">
              <a:ea typeface="Arial Unicode MS" pitchFamily="34" charset="-128"/>
              <a:cs typeface="Arial Unicode MS" pitchFamily="34" charset="-128"/>
            </a:endParaRPr>
          </a:p>
        </p:txBody>
      </p:sp>
      <p:sp>
        <p:nvSpPr>
          <p:cNvPr id="2" name="TextBox 1"/>
          <p:cNvSpPr txBox="1"/>
          <p:nvPr/>
        </p:nvSpPr>
        <p:spPr>
          <a:xfrm>
            <a:off x="914400" y="5898247"/>
            <a:ext cx="3768852" cy="461665"/>
          </a:xfrm>
          <a:prstGeom prst="rect">
            <a:avLst/>
          </a:prstGeom>
          <a:noFill/>
        </p:spPr>
        <p:txBody>
          <a:bodyPr wrap="none" rtlCol="0">
            <a:spAutoFit/>
          </a:bodyPr>
          <a:lstStyle/>
          <a:p>
            <a:r>
              <a:rPr lang="en-US" dirty="0" smtClean="0"/>
              <a:t>Note: Source: 11-14-1521r4</a:t>
            </a:r>
            <a:endParaRPr lang="en-US" dirty="0"/>
          </a:p>
        </p:txBody>
      </p:sp>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38555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NG60 </a:t>
            </a:r>
            <a:r>
              <a:rPr lang="en-US" altLang="en-US" sz="3200" b="1" dirty="0" smtClean="0">
                <a:solidFill>
                  <a:schemeClr val="tx2"/>
                </a:solidFill>
              </a:rPr>
              <a:t>PAR</a:t>
            </a:r>
            <a:endParaRPr lang="en-US" altLang="en-US" sz="3200" b="1" dirty="0">
              <a:solidFill>
                <a:schemeClr val="tx2"/>
              </a:solidFill>
            </a:endParaRPr>
          </a:p>
        </p:txBody>
      </p:sp>
      <p:sp>
        <p:nvSpPr>
          <p:cNvPr id="5529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endParaRPr lang="en-US" altLang="en-US" smtClean="0"/>
          </a:p>
        </p:txBody>
      </p:sp>
      <p:sp>
        <p:nvSpPr>
          <p:cNvPr id="55300" name="Date Placeholder 3"/>
          <p:cNvSpPr>
            <a:spLocks noGrp="1"/>
          </p:cNvSpPr>
          <p:nvPr>
            <p:ph type="dt" sz="quarter" idx="10"/>
          </p:nvPr>
        </p:nvSpPr>
        <p:spPr>
          <a:xfrm>
            <a:off x="696913" y="333375"/>
            <a:ext cx="133985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January 2015</a:t>
            </a:r>
            <a:endParaRPr lang="en-US" altLang="en-US" sz="1800" smtClean="0"/>
          </a:p>
        </p:txBody>
      </p:sp>
      <p:sp>
        <p:nvSpPr>
          <p:cNvPr id="55301" name="Content Placeholder 2"/>
          <p:cNvSpPr>
            <a:spLocks noGrp="1"/>
          </p:cNvSpPr>
          <p:nvPr>
            <p:ph idx="1"/>
          </p:nvPr>
        </p:nvSpPr>
        <p:spPr>
          <a:xfrm>
            <a:off x="685800" y="1600200"/>
            <a:ext cx="7848600" cy="4953000"/>
          </a:xfrm>
        </p:spPr>
        <p:txBody>
          <a:bodyPr/>
          <a:lstStyle/>
          <a:p>
            <a:pPr algn="just"/>
            <a:r>
              <a:rPr lang="en-GB" altLang="en-US" dirty="0" smtClean="0"/>
              <a:t>Believing that the PAR contained in the document referenced below meets IEEE-SA guidelines,</a:t>
            </a:r>
            <a:endParaRPr lang="en-CA" altLang="en-US" dirty="0" smtClean="0"/>
          </a:p>
          <a:p>
            <a:pPr algn="just">
              <a:spcBef>
                <a:spcPts val="1225"/>
              </a:spcBef>
            </a:pPr>
            <a:r>
              <a:rPr lang="en-GB" altLang="en-US" dirty="0" smtClean="0"/>
              <a:t>Request that the PAR contained in 11-14/1151r5 be posted to the IEEE 802 Executive Committee (EC) agenda for WG 802 preview and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smtClean="0"/>
              <a:t>Moved: Edward Au </a:t>
            </a:r>
          </a:p>
          <a:p>
            <a:pPr>
              <a:spcBef>
                <a:spcPts val="1225"/>
              </a:spcBef>
            </a:pPr>
            <a:r>
              <a:rPr lang="en-GB" altLang="en-US" dirty="0" smtClean="0"/>
              <a:t>Seconded: Richard Kennedy</a:t>
            </a:r>
          </a:p>
          <a:p>
            <a:pPr>
              <a:spcBef>
                <a:spcPts val="1225"/>
              </a:spcBef>
            </a:pPr>
            <a:r>
              <a:rPr lang="en-GB" altLang="en-US" dirty="0" smtClean="0"/>
              <a:t>Result: 84-0-0 Passes</a:t>
            </a:r>
          </a:p>
          <a:p>
            <a:pPr>
              <a:spcBef>
                <a:spcPts val="1225"/>
              </a:spcBef>
            </a:pPr>
            <a:r>
              <a:rPr lang="en-GB" altLang="en-US" dirty="0" smtClean="0"/>
              <a:t>NG60 </a:t>
            </a:r>
            <a:r>
              <a:rPr lang="en-GB" altLang="en-US" dirty="0" smtClean="0"/>
              <a:t>SG vote: </a:t>
            </a:r>
            <a:endParaRPr lang="en-CA" altLang="en-US" dirty="0" smtClean="0"/>
          </a:p>
          <a:p>
            <a:pPr lvl="1"/>
            <a:r>
              <a:rPr lang="en-GB" altLang="en-US" dirty="0" smtClean="0"/>
              <a:t>Moved: </a:t>
            </a:r>
            <a:r>
              <a:rPr lang="en-GB" altLang="en-US" dirty="0" smtClean="0"/>
              <a:t> Yan Xin/Second:  </a:t>
            </a:r>
            <a:r>
              <a:rPr lang="en-GB" altLang="en-US" dirty="0" err="1" smtClean="0"/>
              <a:t>SangHyun</a:t>
            </a:r>
            <a:r>
              <a:rPr lang="en-GB" altLang="en-US" dirty="0" smtClean="0"/>
              <a:t> Chang, Result:  29/0/1</a:t>
            </a:r>
            <a:endParaRPr lang="en-CA" altLang="en-US" dirty="0" smtClean="0"/>
          </a:p>
          <a:p>
            <a:endParaRPr lang="en-CA" altLang="en-US" dirty="0" smtClean="0"/>
          </a:p>
        </p:txBody>
      </p:sp>
    </p:spTree>
    <p:extLst>
      <p:ext uri="{BB962C8B-B14F-4D97-AF65-F5344CB8AC3E}">
        <p14:creationId xmlns:p14="http://schemas.microsoft.com/office/powerpoint/2010/main" val="2882205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a:solidFill>
                  <a:schemeClr val="tx2"/>
                </a:solidFill>
              </a:rPr>
              <a:t>Motion </a:t>
            </a:r>
            <a:r>
              <a:rPr lang="en-US" altLang="en-US" sz="3200" dirty="0" smtClean="0">
                <a:solidFill>
                  <a:schemeClr val="tx2"/>
                </a:solidFill>
              </a:rPr>
              <a:t>NG60 </a:t>
            </a:r>
            <a:r>
              <a:rPr lang="en-US" altLang="en-US" sz="3200" b="1" dirty="0" smtClean="0">
                <a:solidFill>
                  <a:schemeClr val="tx2"/>
                </a:solidFill>
              </a:rPr>
              <a:t>CSD</a:t>
            </a:r>
            <a:endParaRPr lang="en-US" altLang="en-US" sz="3200" b="1" dirty="0">
              <a:solidFill>
                <a:schemeClr val="tx2"/>
              </a:solidFill>
            </a:endParaRPr>
          </a:p>
        </p:txBody>
      </p:sp>
      <p:sp>
        <p:nvSpPr>
          <p:cNvPr id="5734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endParaRPr lang="en-US" altLang="en-US" smtClean="0"/>
          </a:p>
        </p:txBody>
      </p:sp>
      <p:sp>
        <p:nvSpPr>
          <p:cNvPr id="57348" name="Date Placeholder 3"/>
          <p:cNvSpPr>
            <a:spLocks noGrp="1"/>
          </p:cNvSpPr>
          <p:nvPr>
            <p:ph type="dt" sz="quarter" idx="10"/>
          </p:nvPr>
        </p:nvSpPr>
        <p:spPr>
          <a:xfrm>
            <a:off x="696913" y="333375"/>
            <a:ext cx="133985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January 2015</a:t>
            </a:r>
            <a:endParaRPr lang="en-US" altLang="en-US" sz="1800" smtClean="0"/>
          </a:p>
        </p:txBody>
      </p:sp>
      <p:sp>
        <p:nvSpPr>
          <p:cNvPr id="57349" name="Content Placeholder 2"/>
          <p:cNvSpPr>
            <a:spLocks noGrp="1"/>
          </p:cNvSpPr>
          <p:nvPr>
            <p:ph idx="1"/>
          </p:nvPr>
        </p:nvSpPr>
        <p:spPr>
          <a:xfrm>
            <a:off x="685800" y="1600200"/>
            <a:ext cx="7848600" cy="4953000"/>
          </a:xfrm>
        </p:spPr>
        <p:txBody>
          <a:bodyPr/>
          <a:lstStyle/>
          <a:p>
            <a:pPr algn="just"/>
            <a:r>
              <a:rPr lang="en-GB" altLang="en-US" dirty="0" smtClean="0"/>
              <a:t>Believing that the CSD contained in the document referenced below meets IEEE-SA guidelines,</a:t>
            </a:r>
            <a:endParaRPr lang="en-CA" altLang="en-US" dirty="0" smtClean="0"/>
          </a:p>
          <a:p>
            <a:pPr algn="just">
              <a:spcBef>
                <a:spcPts val="1225"/>
              </a:spcBef>
            </a:pPr>
            <a:r>
              <a:rPr lang="en-GB" altLang="en-US" dirty="0" smtClean="0"/>
              <a:t>Request that the CSD contained in 11-14/1152r6 be posted to the IEEE 802 Executive Committee (EC) agenda for WG 802 preview and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smtClean="0"/>
              <a:t>Moved: Edward Au </a:t>
            </a:r>
          </a:p>
          <a:p>
            <a:pPr>
              <a:spcBef>
                <a:spcPts val="1225"/>
              </a:spcBef>
            </a:pPr>
            <a:r>
              <a:rPr lang="en-GB" altLang="en-US" dirty="0" smtClean="0"/>
              <a:t>Seconded: Rakesh </a:t>
            </a:r>
            <a:r>
              <a:rPr lang="en-GB" altLang="en-US" dirty="0" err="1" smtClean="0"/>
              <a:t>Taori</a:t>
            </a:r>
            <a:endParaRPr lang="en-GB" altLang="en-US" dirty="0" smtClean="0"/>
          </a:p>
          <a:p>
            <a:pPr>
              <a:spcBef>
                <a:spcPts val="1225"/>
              </a:spcBef>
            </a:pPr>
            <a:r>
              <a:rPr lang="en-GB" altLang="en-US" dirty="0" smtClean="0"/>
              <a:t>Result: 85-0-1 Passes</a:t>
            </a:r>
          </a:p>
          <a:p>
            <a:pPr>
              <a:spcBef>
                <a:spcPts val="1225"/>
              </a:spcBef>
            </a:pPr>
            <a:r>
              <a:rPr lang="en-GB" altLang="en-US" dirty="0" smtClean="0"/>
              <a:t>NG60 </a:t>
            </a:r>
            <a:r>
              <a:rPr lang="en-GB" altLang="en-US" dirty="0" smtClean="0"/>
              <a:t>SG vote: </a:t>
            </a:r>
            <a:endParaRPr lang="en-CA" altLang="en-US" dirty="0" smtClean="0"/>
          </a:p>
          <a:p>
            <a:pPr lvl="1"/>
            <a:r>
              <a:rPr lang="en-GB" altLang="en-US" dirty="0" smtClean="0"/>
              <a:t>Moved: </a:t>
            </a:r>
            <a:r>
              <a:rPr lang="en-GB" altLang="en-US" dirty="0" smtClean="0"/>
              <a:t> Lei Huang/Second:  George Calcev, Result:  30/0/0</a:t>
            </a:r>
            <a:endParaRPr lang="en-CA" altLang="en-US" dirty="0" smtClean="0"/>
          </a:p>
          <a:p>
            <a:endParaRPr lang="en-CA" altLang="en-US" dirty="0" smtClean="0"/>
          </a:p>
        </p:txBody>
      </p:sp>
    </p:spTree>
    <p:extLst>
      <p:ext uri="{BB962C8B-B14F-4D97-AF65-F5344CB8AC3E}">
        <p14:creationId xmlns:p14="http://schemas.microsoft.com/office/powerpoint/2010/main" val="4163550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114769928"/>
              </p:ext>
            </p:extLst>
          </p:nvPr>
        </p:nvGraphicFramePr>
        <p:xfrm>
          <a:off x="98286" y="990597"/>
          <a:ext cx="8893314" cy="5078883"/>
        </p:xfrm>
        <a:graphic>
          <a:graphicData uri="http://schemas.openxmlformats.org/drawingml/2006/table">
            <a:tbl>
              <a:tblPr/>
              <a:tblGrid>
                <a:gridCol w="2833734"/>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2100" b="0" i="0" u="none" strike="noStrike" dirty="0" err="1" smtClean="0">
                          <a:solidFill>
                            <a:srgbClr val="000000"/>
                          </a:solidFill>
                          <a:effectLst/>
                          <a:latin typeface="Calibri" panose="020F0502020204030204" pitchFamily="34" charset="0"/>
                        </a:rPr>
                        <a:t>Monday</a:t>
                      </a:r>
                      <a:r>
                        <a:rPr lang="fr-FR" sz="2100" b="0" i="0" u="none" strike="noStrike" baseline="0" dirty="0" smtClean="0">
                          <a:solidFill>
                            <a:srgbClr val="000000"/>
                          </a:solidFill>
                          <a:effectLst/>
                          <a:latin typeface="Calibri" panose="020F0502020204030204" pitchFamily="34" charset="0"/>
                        </a:rPr>
                        <a:t>  </a:t>
                      </a:r>
                      <a:r>
                        <a:rPr lang="fr-FR" sz="2100" b="0" i="0" u="none" strike="noStrike" baseline="0" dirty="0" err="1" smtClean="0">
                          <a:solidFill>
                            <a:srgbClr val="000000"/>
                          </a:solidFill>
                          <a:effectLst/>
                          <a:latin typeface="Calibri" panose="020F0502020204030204" pitchFamily="34" charset="0"/>
                        </a:rPr>
                        <a:t>Dec</a:t>
                      </a:r>
                      <a:r>
                        <a:rPr lang="fr-FR" sz="2100" b="0" i="0" u="none" strike="noStrike" baseline="0" dirty="0" smtClean="0">
                          <a:solidFill>
                            <a:srgbClr val="000000"/>
                          </a:solidFill>
                          <a:effectLst/>
                          <a:latin typeface="Calibri" panose="020F0502020204030204" pitchFamily="34" charset="0"/>
                        </a:rPr>
                        <a:t> 8 (13:00ET), Jan 5</a:t>
                      </a:r>
                      <a:endParaRPr lang="fr-FR"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REG </a:t>
                      </a:r>
                      <a:r>
                        <a:rPr lang="en-GB" sz="2100" b="0" i="0" u="none" strike="noStrike" dirty="0" smtClean="0">
                          <a:solidFill>
                            <a:srgbClr val="000000"/>
                          </a:solidFill>
                          <a:effectLst/>
                          <a:latin typeface="Calibri" panose="020F0502020204030204" pitchFamily="34" charset="0"/>
                        </a:rPr>
                        <a:t>SC</a:t>
                      </a:r>
                      <a:br>
                        <a:rPr lang="en-GB" sz="2100" b="0" i="0" u="none" strike="noStrike" dirty="0" smtClean="0">
                          <a:solidFill>
                            <a:srgbClr val="000000"/>
                          </a:solidFill>
                          <a:effectLst/>
                          <a:latin typeface="Calibri" panose="020F0502020204030204" pitchFamily="34" charset="0"/>
                        </a:rPr>
                      </a:b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Bi-weekly  Thursdays Nov 21 through March 31st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12:30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a:solidFill>
                            <a:srgbClr val="000000"/>
                          </a:solidFill>
                          <a:effectLst/>
                          <a:latin typeface="Calibri" panose="020F0502020204030204" pitchFamily="34" charset="0"/>
                        </a:rPr>
                        <a:t>REG SC DSRC Tiger </a:t>
                      </a:r>
                      <a:r>
                        <a:rPr lang="en-GB" sz="2100" b="0" i="0" u="none" strike="noStrike" dirty="0" smtClean="0">
                          <a:solidFill>
                            <a:srgbClr val="000000"/>
                          </a:solidFill>
                          <a:effectLst/>
                          <a:latin typeface="Calibri" panose="020F0502020204030204" pitchFamily="34" charset="0"/>
                        </a:rPr>
                        <a:t>Team</a:t>
                      </a:r>
                    </a:p>
                    <a:p>
                      <a:pPr algn="l" fontAlgn="b"/>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Weekly Fridays Nov 14 through March 31</a:t>
                      </a:r>
                      <a:r>
                        <a:rPr lang="en-GB" sz="2100" b="0" i="0" u="none" strike="noStrike" baseline="30000" dirty="0" smtClean="0">
                          <a:solidFill>
                            <a:srgbClr val="000000"/>
                          </a:solidFill>
                          <a:effectLst/>
                          <a:latin typeface="Calibri" panose="020F0502020204030204" pitchFamily="34" charset="0"/>
                        </a:rPr>
                        <a:t>st</a:t>
                      </a:r>
                      <a:r>
                        <a:rPr lang="en-GB" sz="2100" b="0" i="0" u="none" strike="noStrike" dirty="0" smtClean="0">
                          <a:solidFill>
                            <a:srgbClr val="000000"/>
                          </a:solidFill>
                          <a:effectLst/>
                          <a:latin typeface="Calibri" panose="020F0502020204030204" pitchFamily="34" charset="0"/>
                        </a:rPr>
                        <a:t>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13:00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2100" b="0" i="0" u="none" strike="noStrike" kern="1200" dirty="0" err="1" smtClean="0">
                          <a:solidFill>
                            <a:srgbClr val="000000"/>
                          </a:solidFill>
                          <a:effectLst/>
                          <a:latin typeface="Calibri" panose="020F0502020204030204" pitchFamily="34" charset="0"/>
                          <a:ea typeface="+mn-ea"/>
                          <a:cs typeface="+mn-cs"/>
                        </a:rPr>
                        <a:t>Tgah</a:t>
                      </a:r>
                      <a:endParaRPr lang="en-GB" sz="21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baseline="0" dirty="0" smtClean="0">
                          <a:solidFill>
                            <a:srgbClr val="000000"/>
                          </a:solidFill>
                          <a:effectLst/>
                          <a:latin typeface="Calibri" panose="020F0502020204030204" pitchFamily="34" charset="0"/>
                        </a:rPr>
                        <a:t>Nov 18, Dec 2, 9, 16, 23, Jan 6</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2 </a:t>
                      </a:r>
                      <a:r>
                        <a:rPr lang="en-GB" sz="2100" b="0" i="0" u="none" strike="noStrike" dirty="0" smtClean="0">
                          <a:solidFill>
                            <a:srgbClr val="000000"/>
                          </a:solidFill>
                          <a:effectLst/>
                          <a:latin typeface="Calibri" panose="020F0502020204030204" pitchFamily="34" charset="0"/>
                        </a:rPr>
                        <a:t>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Tgai</a:t>
                      </a:r>
                      <a:endParaRPr lang="en-GB" sz="2100" b="0" i="0" u="none" strike="noStrike" dirty="0" smtClean="0">
                        <a:solidFill>
                          <a:srgbClr val="000000"/>
                        </a:solidFill>
                        <a:effectLst/>
                        <a:latin typeface="Calibri" panose="020F0502020204030204" pitchFamily="34" charset="0"/>
                      </a:endParaRPr>
                    </a:p>
                    <a:p>
                      <a:pPr algn="l" fontAlgn="b"/>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Tues Nov 11, 18, 25, Dec 2, 9, 16,</a:t>
                      </a:r>
                      <a:r>
                        <a:rPr lang="en-GB" sz="2100" b="0" i="0" u="none" strike="noStrike" baseline="0" dirty="0" smtClean="0">
                          <a:solidFill>
                            <a:srgbClr val="000000"/>
                          </a:solidFill>
                          <a:effectLst/>
                          <a:latin typeface="Calibri" panose="020F0502020204030204" pitchFamily="34" charset="0"/>
                        </a:rPr>
                        <a:t> Jan 20</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10:00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 hr</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err="1">
                          <a:solidFill>
                            <a:srgbClr val="000000"/>
                          </a:solidFill>
                          <a:effectLst/>
                          <a:latin typeface="Calibri" panose="020F0502020204030204" pitchFamily="34" charset="0"/>
                        </a:rPr>
                        <a:t>TGak</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Monday Nov 24, Dec 15</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11:00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1.5 </a:t>
                      </a:r>
                      <a:r>
                        <a:rPr lang="en-GB" sz="2100" b="0" i="0" u="none" strike="noStrike" dirty="0" err="1" smtClean="0">
                          <a:solidFill>
                            <a:srgbClr val="000000"/>
                          </a:solidFill>
                          <a:effectLst/>
                          <a:latin typeface="Calibri" panose="020F0502020204030204" pitchFamily="34" charset="0"/>
                        </a:rPr>
                        <a:t>hrs</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a:solidFill>
                            <a:srgbClr val="000000"/>
                          </a:solidFill>
                          <a:effectLst/>
                          <a:latin typeface="Calibri" panose="020F0502020204030204" pitchFamily="34" charset="0"/>
                        </a:rPr>
                        <a:t>TGaq</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Tuesday Dec 9</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12:00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a:solidFill>
                            <a:srgbClr val="000000"/>
                          </a:solidFill>
                          <a:effectLst/>
                          <a:latin typeface="Calibri" panose="020F0502020204030204" pitchFamily="34" charset="0"/>
                        </a:rPr>
                        <a:t>hr</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2100" b="0" i="0" u="none" strike="noStrike" dirty="0" err="1" smtClean="0">
                          <a:solidFill>
                            <a:srgbClr val="000000"/>
                          </a:solidFill>
                          <a:effectLst/>
                          <a:latin typeface="Calibri" panose="020F0502020204030204" pitchFamily="34" charset="0"/>
                        </a:rPr>
                        <a:t>TGmc</a:t>
                      </a:r>
                      <a:endParaRPr lang="en-GB" sz="21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Fri Nov 21, Dec 5, 12, 19, Jan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a:solidFill>
                            <a:srgbClr val="000000"/>
                          </a:solidFill>
                          <a:effectLst/>
                          <a:latin typeface="Calibri" panose="020F0502020204030204" pitchFamily="34" charset="0"/>
                        </a:rPr>
                        <a:t>10:00 </a:t>
                      </a:r>
                      <a:r>
                        <a:rPr lang="en-GB" sz="2100" b="0" i="0" u="none" strike="noStrike" dirty="0" smtClean="0">
                          <a:solidFill>
                            <a:srgbClr val="000000"/>
                          </a:solidFill>
                          <a:effectLst/>
                          <a:latin typeface="Calibri" panose="020F0502020204030204" pitchFamily="34" charset="0"/>
                        </a:rPr>
                        <a:t>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a:solidFill>
                            <a:srgbClr val="000000"/>
                          </a:solidFill>
                          <a:effectLst/>
                          <a:latin typeface="Calibri" panose="020F0502020204030204" pitchFamily="34" charset="0"/>
                        </a:rPr>
                        <a:t>2 </a:t>
                      </a:r>
                      <a:r>
                        <a:rPr lang="en-GB" sz="2100" b="0" i="0" u="none" strike="noStrike" dirty="0" smtClean="0">
                          <a:solidFill>
                            <a:srgbClr val="000000"/>
                          </a:solidFill>
                          <a:effectLst/>
                          <a:latin typeface="Calibri" panose="020F0502020204030204" pitchFamily="34" charset="0"/>
                        </a:rPr>
                        <a:t>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TGax</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2100" kern="1200" dirty="0" smtClean="0">
                          <a:solidFill>
                            <a:schemeClr val="tx1"/>
                          </a:solidFill>
                          <a:effectLst/>
                          <a:latin typeface="Calibri" panose="020F0502020204030204" pitchFamily="34" charset="0"/>
                          <a:ea typeface="+mn-ea"/>
                          <a:cs typeface="+mn-cs"/>
                        </a:rPr>
                        <a:t>Thursday Dec 4</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2</a:t>
                      </a:r>
                      <a:r>
                        <a:rPr lang="en-GB" sz="2100" b="0" i="0" u="none" strike="noStrike" baseline="0" dirty="0" smtClean="0">
                          <a:solidFill>
                            <a:srgbClr val="000000"/>
                          </a:solidFill>
                          <a:effectLst/>
                          <a:latin typeface="Calibri" panose="020F0502020204030204" pitchFamily="34" charset="0"/>
                        </a:rPr>
                        <a:t> </a:t>
                      </a:r>
                      <a:r>
                        <a:rPr lang="en-GB" sz="2100" b="0" i="0" u="none" strike="noStrike" baseline="0" dirty="0" err="1" smtClean="0">
                          <a:solidFill>
                            <a:srgbClr val="000000"/>
                          </a:solidFill>
                          <a:effectLst/>
                          <a:latin typeface="Calibri" panose="020F0502020204030204" pitchFamily="34" charset="0"/>
                        </a:rPr>
                        <a:t>hrs</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Tgaj</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Dec</a:t>
                      </a:r>
                      <a:r>
                        <a:rPr lang="en-GB" sz="2100" b="0" i="0" u="none" strike="noStrike" baseline="0" dirty="0" smtClean="0">
                          <a:solidFill>
                            <a:srgbClr val="000000"/>
                          </a:solidFill>
                          <a:effectLst/>
                          <a:latin typeface="Calibri" panose="020F0502020204030204" pitchFamily="34" charset="0"/>
                        </a:rPr>
                        <a:t> 11</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21:00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a:t>
                      </a:r>
                      <a:r>
                        <a:rPr lang="en-GB" sz="2100" b="0" i="0" u="none" strike="noStrike" baseline="0" dirty="0" err="1" smtClean="0">
                          <a:solidFill>
                            <a:srgbClr val="000000"/>
                          </a:solidFill>
                          <a:effectLst/>
                          <a:latin typeface="Calibri" panose="020F0502020204030204" pitchFamily="34" charset="0"/>
                        </a:rPr>
                        <a:t>hr</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NG60</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Dec 16, Jan 6</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
        <p:nvSpPr>
          <p:cNvPr id="2" name="TextBox 1"/>
          <p:cNvSpPr txBox="1"/>
          <p:nvPr/>
        </p:nvSpPr>
        <p:spPr>
          <a:xfrm>
            <a:off x="2362200" y="6096000"/>
            <a:ext cx="2091278" cy="369332"/>
          </a:xfrm>
          <a:prstGeom prst="rect">
            <a:avLst/>
          </a:prstGeom>
          <a:noFill/>
        </p:spPr>
        <p:txBody>
          <a:bodyPr wrap="none" rtlCol="0">
            <a:spAutoFit/>
          </a:bodyPr>
          <a:lstStyle/>
          <a:p>
            <a:r>
              <a:rPr lang="en-US" sz="1800" dirty="0" smtClean="0"/>
              <a:t>Motion to approve</a:t>
            </a:r>
            <a:r>
              <a:rPr lang="en-US" sz="1800" dirty="0" smtClean="0"/>
              <a:t>:</a:t>
            </a:r>
            <a:endParaRPr lang="en-US" sz="1800" dirty="0"/>
          </a:p>
        </p:txBody>
      </p:sp>
      <p:sp>
        <p:nvSpPr>
          <p:cNvPr id="6" name="Rectangle 5"/>
          <p:cNvSpPr/>
          <p:nvPr/>
        </p:nvSpPr>
        <p:spPr>
          <a:xfrm rot="19751595">
            <a:off x="11903" y="2313362"/>
            <a:ext cx="7502976" cy="923330"/>
          </a:xfrm>
          <a:prstGeom prst="rect">
            <a:avLst/>
          </a:prstGeom>
          <a:noFill/>
        </p:spPr>
        <p:txBody>
          <a:bodyPr wrap="squar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To Be Updated</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871076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86977</TotalTime>
  <Words>658</Words>
  <Application>Microsoft Office PowerPoint</Application>
  <PresentationFormat>On-screen Show (4:3)</PresentationFormat>
  <Paragraphs>150</Paragraphs>
  <Slides>10</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Default Design</vt:lpstr>
      <vt:lpstr>Document</vt:lpstr>
      <vt:lpstr>802.11 January 2015 WG Motions</vt:lpstr>
      <vt:lpstr>Abstract</vt:lpstr>
      <vt:lpstr>Wednesday</vt:lpstr>
      <vt:lpstr>802.11 WG STRAW POLL </vt:lpstr>
      <vt:lpstr>PowerPoint Presentation</vt:lpstr>
      <vt:lpstr>PowerPoint Presentation</vt:lpstr>
      <vt:lpstr>Friday</vt:lpstr>
      <vt:lpstr>PowerPoint Presentation</vt:lpstr>
      <vt:lpstr>Friday – EC Motions</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Plenary Motions</dc:title>
  <dc:creator>dstanley@arubanetworks.com</dc:creator>
  <cp:keywords>September 2014</cp:keywords>
  <cp:lastModifiedBy>Dorothy Stanley</cp:lastModifiedBy>
  <cp:revision>1602</cp:revision>
  <cp:lastPrinted>1998-02-10T13:28:06Z</cp:lastPrinted>
  <dcterms:created xsi:type="dcterms:W3CDTF">1998-02-10T13:07:52Z</dcterms:created>
  <dcterms:modified xsi:type="dcterms:W3CDTF">2015-01-14T18:06:17Z</dcterms:modified>
</cp:coreProperties>
</file>