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4"/>
  </p:notesMasterIdLst>
  <p:handoutMasterIdLst>
    <p:handoutMasterId r:id="rId145"/>
  </p:handoutMasterIdLst>
  <p:sldIdLst>
    <p:sldId id="269" r:id="rId2"/>
    <p:sldId id="270" r:id="rId3"/>
    <p:sldId id="379" r:id="rId4"/>
    <p:sldId id="380" r:id="rId5"/>
    <p:sldId id="381" r:id="rId6"/>
    <p:sldId id="382" r:id="rId7"/>
    <p:sldId id="273" r:id="rId8"/>
    <p:sldId id="274" r:id="rId9"/>
    <p:sldId id="383" r:id="rId10"/>
    <p:sldId id="384" r:id="rId11"/>
    <p:sldId id="385" r:id="rId12"/>
    <p:sldId id="386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394" r:id="rId21"/>
    <p:sldId id="395" r:id="rId22"/>
    <p:sldId id="396" r:id="rId23"/>
    <p:sldId id="397" r:id="rId24"/>
    <p:sldId id="398" r:id="rId25"/>
    <p:sldId id="399" r:id="rId26"/>
    <p:sldId id="400" r:id="rId27"/>
    <p:sldId id="401" r:id="rId28"/>
    <p:sldId id="402" r:id="rId29"/>
    <p:sldId id="403" r:id="rId30"/>
    <p:sldId id="404" r:id="rId31"/>
    <p:sldId id="405" r:id="rId32"/>
    <p:sldId id="406" r:id="rId33"/>
    <p:sldId id="407" r:id="rId34"/>
    <p:sldId id="408" r:id="rId35"/>
    <p:sldId id="409" r:id="rId36"/>
    <p:sldId id="410" r:id="rId37"/>
    <p:sldId id="411" r:id="rId38"/>
    <p:sldId id="412" r:id="rId39"/>
    <p:sldId id="413" r:id="rId40"/>
    <p:sldId id="414" r:id="rId41"/>
    <p:sldId id="415" r:id="rId42"/>
    <p:sldId id="416" r:id="rId43"/>
    <p:sldId id="417" r:id="rId44"/>
    <p:sldId id="418" r:id="rId45"/>
    <p:sldId id="419" r:id="rId46"/>
    <p:sldId id="420" r:id="rId47"/>
    <p:sldId id="421" r:id="rId48"/>
    <p:sldId id="422" r:id="rId49"/>
    <p:sldId id="423" r:id="rId50"/>
    <p:sldId id="424" r:id="rId51"/>
    <p:sldId id="425" r:id="rId52"/>
    <p:sldId id="426" r:id="rId53"/>
    <p:sldId id="427" r:id="rId54"/>
    <p:sldId id="428" r:id="rId55"/>
    <p:sldId id="429" r:id="rId56"/>
    <p:sldId id="430" r:id="rId57"/>
    <p:sldId id="431" r:id="rId58"/>
    <p:sldId id="432" r:id="rId59"/>
    <p:sldId id="433" r:id="rId60"/>
    <p:sldId id="434" r:id="rId61"/>
    <p:sldId id="435" r:id="rId62"/>
    <p:sldId id="436" r:id="rId63"/>
    <p:sldId id="437" r:id="rId64"/>
    <p:sldId id="438" r:id="rId65"/>
    <p:sldId id="439" r:id="rId66"/>
    <p:sldId id="440" r:id="rId67"/>
    <p:sldId id="441" r:id="rId68"/>
    <p:sldId id="442" r:id="rId69"/>
    <p:sldId id="443" r:id="rId70"/>
    <p:sldId id="444" r:id="rId71"/>
    <p:sldId id="445" r:id="rId72"/>
    <p:sldId id="446" r:id="rId73"/>
    <p:sldId id="447" r:id="rId74"/>
    <p:sldId id="448" r:id="rId75"/>
    <p:sldId id="449" r:id="rId76"/>
    <p:sldId id="450" r:id="rId77"/>
    <p:sldId id="451" r:id="rId78"/>
    <p:sldId id="452" r:id="rId79"/>
    <p:sldId id="453" r:id="rId80"/>
    <p:sldId id="454" r:id="rId81"/>
    <p:sldId id="455" r:id="rId82"/>
    <p:sldId id="456" r:id="rId83"/>
    <p:sldId id="457" r:id="rId84"/>
    <p:sldId id="458" r:id="rId85"/>
    <p:sldId id="459" r:id="rId86"/>
    <p:sldId id="460" r:id="rId87"/>
    <p:sldId id="461" r:id="rId88"/>
    <p:sldId id="462" r:id="rId89"/>
    <p:sldId id="463" r:id="rId90"/>
    <p:sldId id="490" r:id="rId91"/>
    <p:sldId id="491" r:id="rId92"/>
    <p:sldId id="492" r:id="rId93"/>
    <p:sldId id="493" r:id="rId94"/>
    <p:sldId id="494" r:id="rId95"/>
    <p:sldId id="495" r:id="rId96"/>
    <p:sldId id="496" r:id="rId97"/>
    <p:sldId id="497" r:id="rId98"/>
    <p:sldId id="498" r:id="rId99"/>
    <p:sldId id="499" r:id="rId100"/>
    <p:sldId id="500" r:id="rId101"/>
    <p:sldId id="501" r:id="rId102"/>
    <p:sldId id="502" r:id="rId103"/>
    <p:sldId id="503" r:id="rId104"/>
    <p:sldId id="504" r:id="rId105"/>
    <p:sldId id="505" r:id="rId106"/>
    <p:sldId id="506" r:id="rId107"/>
    <p:sldId id="507" r:id="rId108"/>
    <p:sldId id="508" r:id="rId109"/>
    <p:sldId id="509" r:id="rId110"/>
    <p:sldId id="510" r:id="rId111"/>
    <p:sldId id="511" r:id="rId112"/>
    <p:sldId id="512" r:id="rId113"/>
    <p:sldId id="513" r:id="rId114"/>
    <p:sldId id="514" r:id="rId115"/>
    <p:sldId id="515" r:id="rId116"/>
    <p:sldId id="516" r:id="rId117"/>
    <p:sldId id="464" r:id="rId118"/>
    <p:sldId id="465" r:id="rId119"/>
    <p:sldId id="466" r:id="rId120"/>
    <p:sldId id="467" r:id="rId121"/>
    <p:sldId id="468" r:id="rId122"/>
    <p:sldId id="469" r:id="rId123"/>
    <p:sldId id="470" r:id="rId124"/>
    <p:sldId id="471" r:id="rId125"/>
    <p:sldId id="472" r:id="rId126"/>
    <p:sldId id="473" r:id="rId127"/>
    <p:sldId id="474" r:id="rId128"/>
    <p:sldId id="475" r:id="rId129"/>
    <p:sldId id="476" r:id="rId130"/>
    <p:sldId id="477" r:id="rId131"/>
    <p:sldId id="478" r:id="rId132"/>
    <p:sldId id="479" r:id="rId133"/>
    <p:sldId id="480" r:id="rId134"/>
    <p:sldId id="481" r:id="rId135"/>
    <p:sldId id="482" r:id="rId136"/>
    <p:sldId id="483" r:id="rId137"/>
    <p:sldId id="484" r:id="rId138"/>
    <p:sldId id="485" r:id="rId139"/>
    <p:sldId id="486" r:id="rId140"/>
    <p:sldId id="487" r:id="rId141"/>
    <p:sldId id="488" r:id="rId142"/>
    <p:sldId id="489" r:id="rId143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3">
          <p15:clr>
            <a:srgbClr val="A4A3A4"/>
          </p15:clr>
        </p15:guide>
        <p15:guide id="2" pos="28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F9966"/>
    <a:srgbClr val="FF9933"/>
    <a:srgbClr val="FFFF00"/>
    <a:srgbClr val="66FFFF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98849" autoAdjust="0"/>
  </p:normalViewPr>
  <p:slideViewPr>
    <p:cSldViewPr>
      <p:cViewPr>
        <p:scale>
          <a:sx n="85" d="100"/>
          <a:sy n="85" d="100"/>
        </p:scale>
        <p:origin x="-63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962" y="150"/>
      </p:cViewPr>
      <p:guideLst>
        <p:guide orient="horz" pos="2163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notesMaster" Target="notesMasters/notesMaster1.xml"/><Relationship Id="rId149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pstephe\Documents\sandbox\802.11\tools\summary%20of%20meeting-members\attendance%20by%20breakout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pstephe\Documents\sandbox\802.11\tools\summary%20of%20meeting-members\histogram%20of%20slots%20by%20attende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pivotSource>
    <c:name>[attendance by breakout.xlsx]pie chart total attendances!PivotTable1</c:name>
    <c:fmtId val="-1"/>
  </c:pivotSource>
  <c:chart>
    <c:title>
      <c:layout/>
      <c:overlay val="0"/>
    </c:title>
    <c:autoTitleDeleted val="0"/>
    <c:pivotFmts>
      <c:pivotFmt>
        <c:idx val="0"/>
      </c:pivotFmt>
      <c:pivotFmt>
        <c:idx val="1"/>
      </c:pivotFmt>
      <c:pivotFmt>
        <c:idx val="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  <c:dLbl>
          <c:idx val="0"/>
          <c:layout>
            <c:manualLayout>
              <c:x val="-1.3417292285624199E-2"/>
              <c:y val="3.1462416934048984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20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</c:pivotFmt>
      <c:pivotFmt>
        <c:idx val="10"/>
      </c:pivotFmt>
      <c:pivotFmt>
        <c:idx val="11"/>
      </c:pivotFmt>
      <c:pivotFmt>
        <c:idx val="1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'pie chart total attendances'!$B$1</c:f>
              <c:strCache>
                <c:ptCount val="1"/>
                <c:pt idx="0">
                  <c:v>Total</c:v>
                </c:pt>
              </c:strCache>
            </c:strRef>
          </c:tx>
          <c:dLbls>
            <c:dLbl>
              <c:idx val="4"/>
              <c:layout>
                <c:manualLayout>
                  <c:x val="8.4600183966390879E-2"/>
                  <c:y val="-0.1947136700561983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690017186479968"/>
                      <c:h val="0.22140936132511688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7.4025100254466486E-2"/>
                  <c:y val="-0.1020576655071264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312607415499808E-2"/>
                      <c:h val="0.10972930902676496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0.23814474280232883"/>
                  <c:y val="-2.43357527157955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'pie chart total attendances'!$A$2:$A$11</c:f>
              <c:strCache>
                <c:ptCount val="10"/>
                <c:pt idx="0">
                  <c:v>TGah</c:v>
                </c:pt>
                <c:pt idx="1">
                  <c:v>TGai</c:v>
                </c:pt>
                <c:pt idx="2">
                  <c:v>TGaq</c:v>
                </c:pt>
                <c:pt idx="3">
                  <c:v>TGmc</c:v>
                </c:pt>
                <c:pt idx="4">
                  <c:v>WG Mid-Session Plenary</c:v>
                </c:pt>
                <c:pt idx="5">
                  <c:v>WNG</c:v>
                </c:pt>
                <c:pt idx="6">
                  <c:v>802.11 OPENING PLENARY</c:v>
                </c:pt>
                <c:pt idx="7">
                  <c:v>TGax</c:v>
                </c:pt>
                <c:pt idx="8">
                  <c:v>NG60</c:v>
                </c:pt>
                <c:pt idx="9">
                  <c:v>NGP SG</c:v>
                </c:pt>
              </c:strCache>
            </c:strRef>
          </c:cat>
          <c:val>
            <c:numRef>
              <c:f>'pie chart total attendances'!$B$2:$B$11</c:f>
              <c:numCache>
                <c:formatCode>General</c:formatCode>
                <c:ptCount val="10"/>
                <c:pt idx="0">
                  <c:v>440</c:v>
                </c:pt>
                <c:pt idx="1">
                  <c:v>242</c:v>
                </c:pt>
                <c:pt idx="2">
                  <c:v>74</c:v>
                </c:pt>
                <c:pt idx="3">
                  <c:v>394</c:v>
                </c:pt>
                <c:pt idx="4">
                  <c:v>249</c:v>
                </c:pt>
                <c:pt idx="5">
                  <c:v>76</c:v>
                </c:pt>
                <c:pt idx="6">
                  <c:v>204</c:v>
                </c:pt>
                <c:pt idx="7">
                  <c:v>1545</c:v>
                </c:pt>
                <c:pt idx="8">
                  <c:v>212</c:v>
                </c:pt>
                <c:pt idx="9">
                  <c:v>119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[histogram of slots by attendee.xlsx]histogram of slots by attendee!PivotTable1</c:name>
    <c:fmtId val="-1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</c:pivotFmt>
      <c:pivotFmt>
        <c:idx val="3"/>
      </c:pivotFmt>
      <c:pivotFmt>
        <c:idx val="4"/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'histogram of slots by attendee'!$B$1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cat>
            <c:strRef>
              <c:f>'histogram of slots by attendee'!$A$2:$A$20</c:f>
              <c:strCache>
                <c:ptCount val="1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</c:strCache>
            </c:strRef>
          </c:cat>
          <c:val>
            <c:numRef>
              <c:f>'histogram of slots by attendee'!$B$2:$B$20</c:f>
              <c:numCache>
                <c:formatCode>General</c:formatCode>
                <c:ptCount val="18"/>
                <c:pt idx="0">
                  <c:v>8</c:v>
                </c:pt>
                <c:pt idx="1">
                  <c:v>6</c:v>
                </c:pt>
                <c:pt idx="2">
                  <c:v>3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  <c:pt idx="6">
                  <c:v>7</c:v>
                </c:pt>
                <c:pt idx="7">
                  <c:v>3</c:v>
                </c:pt>
                <c:pt idx="8">
                  <c:v>5</c:v>
                </c:pt>
                <c:pt idx="9">
                  <c:v>7</c:v>
                </c:pt>
                <c:pt idx="10">
                  <c:v>12</c:v>
                </c:pt>
                <c:pt idx="11">
                  <c:v>23</c:v>
                </c:pt>
                <c:pt idx="12">
                  <c:v>78</c:v>
                </c:pt>
                <c:pt idx="13">
                  <c:v>55</c:v>
                </c:pt>
                <c:pt idx="14">
                  <c:v>47</c:v>
                </c:pt>
                <c:pt idx="15">
                  <c:v>18</c:v>
                </c:pt>
                <c:pt idx="16">
                  <c:v>5</c:v>
                </c:pt>
                <c:pt idx="17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"/>
        <c:axId val="71382912"/>
        <c:axId val="71389184"/>
      </c:barChart>
      <c:catAx>
        <c:axId val="713829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GB" sz="1400"/>
                  <a:t>Number</a:t>
                </a:r>
                <a:r>
                  <a:rPr lang="en-GB" sz="1400" baseline="0"/>
                  <a:t> of slots attended</a:t>
                </a:r>
                <a:endParaRPr lang="en-GB" sz="140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1389184"/>
        <c:crosses val="autoZero"/>
        <c:auto val="1"/>
        <c:lblAlgn val="ctr"/>
        <c:lblOffset val="100"/>
        <c:noMultiLvlLbl val="0"/>
      </c:catAx>
      <c:valAx>
        <c:axId val="713891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Number of members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13829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29263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802.11-15/0014r1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7800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81675" y="8997950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95625" y="89979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38CC2637-1985-412C-994C-3901D4FC1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1558" name="Line 6"/>
          <p:cNvSpPr>
            <a:spLocks noChangeShapeType="1"/>
          </p:cNvSpPr>
          <p:nvPr/>
        </p:nvSpPr>
        <p:spPr bwMode="auto">
          <a:xfrm>
            <a:off x="685800" y="38735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685800" y="8997950"/>
            <a:ext cx="7032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8213"/>
            <a:r>
              <a:rPr lang="en-US" sz="1200" b="0"/>
              <a:t>Submission</a:t>
            </a:r>
          </a:p>
        </p:txBody>
      </p:sp>
      <p:sp>
        <p:nvSpPr>
          <p:cNvPr id="151560" name="Line 8"/>
          <p:cNvSpPr>
            <a:spLocks noChangeShapeType="1"/>
          </p:cNvSpPr>
          <p:nvPr/>
        </p:nvSpPr>
        <p:spPr bwMode="auto">
          <a:xfrm>
            <a:off x="685800" y="8986838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2248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25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802.11-15/0014r1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6113" y="98425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2838" y="701675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2" tIns="46259" rIns="94112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7963" y="9001125"/>
            <a:ext cx="925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8213">
              <a:defRPr sz="1200" b="0"/>
            </a:lvl5pPr>
          </a:lstStyle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81350" y="900112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0C4CDFAE-F895-48F6-BF6B-C54B41AC9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715963" y="9001125"/>
            <a:ext cx="7032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9163"/>
            <a:r>
              <a:rPr lang="en-US" sz="1200" b="0"/>
              <a:t>Submission</a:t>
            </a:r>
          </a:p>
        </p:txBody>
      </p:sp>
      <p:sp>
        <p:nvSpPr>
          <p:cNvPr id="97289" name="Line 9"/>
          <p:cNvSpPr>
            <a:spLocks noChangeShapeType="1"/>
          </p:cNvSpPr>
          <p:nvPr/>
        </p:nvSpPr>
        <p:spPr bwMode="auto">
          <a:xfrm>
            <a:off x="715963" y="8999538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>
            <a:off x="639763" y="296863"/>
            <a:ext cx="557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0681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802.11-15/0014r1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2015</a:t>
            </a:r>
          </a:p>
        </p:txBody>
      </p:sp>
      <p:sp>
        <p:nvSpPr>
          <p:cNvPr id="983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Adrian Stephens, Intel Corporation</a:t>
            </a:r>
          </a:p>
        </p:txBody>
      </p:sp>
      <p:sp>
        <p:nvSpPr>
          <p:cNvPr id="983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193729FD-A0E3-43F9-BAB1-A5241DF7C04C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983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60756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42191" cy="215444"/>
          </a:xfrm>
          <a:noFill/>
        </p:spPr>
        <p:txBody>
          <a:bodyPr/>
          <a:lstStyle/>
          <a:p>
            <a:r>
              <a:rPr lang="en-US" smtClean="0"/>
              <a:t>Sept 2014</a:t>
            </a:r>
          </a:p>
        </p:txBody>
      </p:sp>
      <p:sp>
        <p:nvSpPr>
          <p:cNvPr id="5120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2A966BB1-2648-428D-89B2-DEE69CF444F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1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12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94340380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4301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43012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4301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43014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43015" name="Rectangle 7"/>
          <p:cNvSpPr txBox="1">
            <a:spLocks noGrp="1" noChangeArrowheads="1"/>
          </p:cNvSpPr>
          <p:nvPr/>
        </p:nvSpPr>
        <p:spPr bwMode="auto">
          <a:xfrm>
            <a:off x="3193049" y="9000621"/>
            <a:ext cx="50129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9BEF6412-6B13-4BD1-A677-4DF827D06D65}" type="slidenum">
              <a:rPr lang="en-US" altLang="en-US"/>
              <a:pPr algn="r">
                <a:spcBef>
                  <a:spcPct val="0"/>
                </a:spcBef>
              </a:pPr>
              <a:t>100</a:t>
            </a:fld>
            <a:endParaRPr lang="en-US" altLang="en-US"/>
          </a:p>
        </p:txBody>
      </p:sp>
      <p:sp>
        <p:nvSpPr>
          <p:cNvPr id="43016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4301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43018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43019" name="Rectangle 7"/>
          <p:cNvSpPr txBox="1">
            <a:spLocks noGrp="1" noChangeArrowheads="1"/>
          </p:cNvSpPr>
          <p:nvPr/>
        </p:nvSpPr>
        <p:spPr bwMode="auto">
          <a:xfrm>
            <a:off x="3193049" y="9000621"/>
            <a:ext cx="50129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71499783-1EA4-4122-873A-CDE75C97E7C8}" type="slidenum">
              <a:rPr lang="en-US" altLang="en-US"/>
              <a:pPr algn="r">
                <a:spcBef>
                  <a:spcPct val="0"/>
                </a:spcBef>
              </a:pPr>
              <a:t>100</a:t>
            </a:fld>
            <a:endParaRPr lang="en-US" altLang="en-US"/>
          </a:p>
        </p:txBody>
      </p:sp>
      <p:sp>
        <p:nvSpPr>
          <p:cNvPr id="43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43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4403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44036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4403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44038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44039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1D3055E9-3DD0-4D18-AC0D-18490111BEBC}" type="slidenum">
              <a:rPr lang="en-US" altLang="en-US"/>
              <a:pPr algn="r">
                <a:spcBef>
                  <a:spcPct val="0"/>
                </a:spcBef>
              </a:pPr>
              <a:t>101</a:t>
            </a:fld>
            <a:endParaRPr lang="en-US" altLang="en-US"/>
          </a:p>
        </p:txBody>
      </p:sp>
      <p:sp>
        <p:nvSpPr>
          <p:cNvPr id="44040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4404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44042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44043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96624597-7FE1-4EA3-A99C-07ED9DE73ECB}" type="slidenum">
              <a:rPr lang="en-US" altLang="en-US"/>
              <a:pPr algn="r">
                <a:spcBef>
                  <a:spcPct val="0"/>
                </a:spcBef>
              </a:pPr>
              <a:t>101</a:t>
            </a:fld>
            <a:endParaRPr lang="en-US" altLang="en-US"/>
          </a:p>
        </p:txBody>
      </p:sp>
      <p:sp>
        <p:nvSpPr>
          <p:cNvPr id="44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44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4505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45060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4506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45062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45063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078685DE-D6F2-4992-AF77-6C0C103D3D44}" type="slidenum">
              <a:rPr lang="en-US" altLang="en-US"/>
              <a:pPr algn="r">
                <a:spcBef>
                  <a:spcPct val="0"/>
                </a:spcBef>
              </a:pPr>
              <a:t>102</a:t>
            </a:fld>
            <a:endParaRPr lang="en-US" altLang="en-US"/>
          </a:p>
        </p:txBody>
      </p:sp>
      <p:sp>
        <p:nvSpPr>
          <p:cNvPr id="45064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4506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45066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45067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BBCCCA1D-C3EC-4634-9318-5BFF9EF27BE9}" type="slidenum">
              <a:rPr lang="en-US" altLang="en-US"/>
              <a:pPr algn="r">
                <a:spcBef>
                  <a:spcPct val="0"/>
                </a:spcBef>
              </a:pPr>
              <a:t>102</a:t>
            </a:fld>
            <a:endParaRPr lang="en-US" altLang="en-US"/>
          </a:p>
        </p:txBody>
      </p:sp>
      <p:sp>
        <p:nvSpPr>
          <p:cNvPr id="45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450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4608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46084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4608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46086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46087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7D50E413-9392-46F9-A11A-7172F5A94A48}" type="slidenum">
              <a:rPr lang="en-US" altLang="en-US"/>
              <a:pPr algn="r">
                <a:spcBef>
                  <a:spcPct val="0"/>
                </a:spcBef>
              </a:pPr>
              <a:t>103</a:t>
            </a:fld>
            <a:endParaRPr lang="en-US" altLang="en-US"/>
          </a:p>
        </p:txBody>
      </p:sp>
      <p:sp>
        <p:nvSpPr>
          <p:cNvPr id="46088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4608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46090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46091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DDAB04FF-8647-4C31-892C-165389707331}" type="slidenum">
              <a:rPr lang="en-US" altLang="en-US"/>
              <a:pPr algn="r">
                <a:spcBef>
                  <a:spcPct val="0"/>
                </a:spcBef>
              </a:pPr>
              <a:t>103</a:t>
            </a:fld>
            <a:endParaRPr lang="en-US" altLang="en-US"/>
          </a:p>
        </p:txBody>
      </p:sp>
      <p:sp>
        <p:nvSpPr>
          <p:cNvPr id="46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46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4710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47108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4710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47110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47111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2D63CFE3-84A5-4B92-9250-298D7FC2D6CE}" type="slidenum">
              <a:rPr lang="en-US" altLang="en-US"/>
              <a:pPr algn="r">
                <a:spcBef>
                  <a:spcPct val="0"/>
                </a:spcBef>
              </a:pPr>
              <a:t>104</a:t>
            </a:fld>
            <a:endParaRPr lang="en-US" altLang="en-US"/>
          </a:p>
        </p:txBody>
      </p:sp>
      <p:sp>
        <p:nvSpPr>
          <p:cNvPr id="47112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4711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47114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47115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4A1A5E68-0F7E-4D4C-B2FE-19E1F7DD8EE1}" type="slidenum">
              <a:rPr lang="en-US" altLang="en-US"/>
              <a:pPr algn="r">
                <a:spcBef>
                  <a:spcPct val="0"/>
                </a:spcBef>
              </a:pPr>
              <a:t>104</a:t>
            </a:fld>
            <a:endParaRPr lang="en-US" altLang="en-US"/>
          </a:p>
        </p:txBody>
      </p:sp>
      <p:sp>
        <p:nvSpPr>
          <p:cNvPr id="471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471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4813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48132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4813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48134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48135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C1F5BFC6-0340-4E13-87AF-CC1605E3FC0C}" type="slidenum">
              <a:rPr lang="en-US" altLang="en-US"/>
              <a:pPr algn="r">
                <a:spcBef>
                  <a:spcPct val="0"/>
                </a:spcBef>
              </a:pPr>
              <a:t>105</a:t>
            </a:fld>
            <a:endParaRPr lang="en-US" altLang="en-US"/>
          </a:p>
        </p:txBody>
      </p:sp>
      <p:sp>
        <p:nvSpPr>
          <p:cNvPr id="48136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4813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48138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48139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B78EFD48-B8A9-4850-ACEA-5BFA70005D34}" type="slidenum">
              <a:rPr lang="en-US" altLang="en-US"/>
              <a:pPr algn="r">
                <a:spcBef>
                  <a:spcPct val="0"/>
                </a:spcBef>
              </a:pPr>
              <a:t>105</a:t>
            </a:fld>
            <a:endParaRPr lang="en-US" altLang="en-US"/>
          </a:p>
        </p:txBody>
      </p:sp>
      <p:sp>
        <p:nvSpPr>
          <p:cNvPr id="48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481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4915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49156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4915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49158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49159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3335ABF4-BB25-4A50-8F8D-C698EC65269C}" type="slidenum">
              <a:rPr lang="en-US" altLang="en-US"/>
              <a:pPr algn="r">
                <a:spcBef>
                  <a:spcPct val="0"/>
                </a:spcBef>
              </a:pPr>
              <a:t>106</a:t>
            </a:fld>
            <a:endParaRPr lang="en-US" altLang="en-US"/>
          </a:p>
        </p:txBody>
      </p:sp>
      <p:sp>
        <p:nvSpPr>
          <p:cNvPr id="49160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4916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49162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49163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7CB04D08-5635-4855-8E04-F98649C3C4BA}" type="slidenum">
              <a:rPr lang="en-US" altLang="en-US"/>
              <a:pPr algn="r">
                <a:spcBef>
                  <a:spcPct val="0"/>
                </a:spcBef>
              </a:pPr>
              <a:t>106</a:t>
            </a:fld>
            <a:endParaRPr lang="en-US" altLang="en-US"/>
          </a:p>
        </p:txBody>
      </p:sp>
      <p:sp>
        <p:nvSpPr>
          <p:cNvPr id="49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491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5017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0" y="96239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doc.: IEEE 802.11-08/0924r0</a:t>
            </a:r>
          </a:p>
        </p:txBody>
      </p:sp>
      <p:sp>
        <p:nvSpPr>
          <p:cNvPr id="5018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38899" y="9000621"/>
            <a:ext cx="2673809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/>
              <a:t>Clint Chaplin, Samsung Electronics</a:t>
            </a:r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AD64BBDF-6666-4A6A-AF6A-6DAA1DA404D2}" type="slidenum">
              <a:rPr lang="en-US" altLang="en-US"/>
              <a:pPr>
                <a:spcBef>
                  <a:spcPct val="0"/>
                </a:spcBef>
              </a:pPr>
              <a:t>107</a:t>
            </a:fld>
            <a:endParaRPr lang="en-US" altLang="en-US"/>
          </a:p>
        </p:txBody>
      </p:sp>
      <p:sp>
        <p:nvSpPr>
          <p:cNvPr id="50184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5018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50186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50187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39BE0BF7-F92D-4D23-8960-D564282115B5}" type="slidenum">
              <a:rPr lang="en-US" altLang="en-US"/>
              <a:pPr algn="r">
                <a:spcBef>
                  <a:spcPct val="0"/>
                </a:spcBef>
              </a:pPr>
              <a:t>107</a:t>
            </a:fld>
            <a:endParaRPr lang="en-US" altLang="en-US"/>
          </a:p>
        </p:txBody>
      </p:sp>
      <p:sp>
        <p:nvSpPr>
          <p:cNvPr id="501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01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Page </a:t>
            </a:r>
            <a:fld id="{C7B547E0-ABC6-0142-8C0C-BBB2D05AE544}" type="slidenum">
              <a:rPr lang="en-US"/>
              <a:pPr/>
              <a:t>108</a:t>
            </a:fld>
            <a:endParaRPr lang="en-US"/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083164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79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42191" cy="215444"/>
          </a:xfrm>
          <a:noFill/>
        </p:spPr>
        <p:txBody>
          <a:bodyPr/>
          <a:lstStyle/>
          <a:p>
            <a:r>
              <a:rPr lang="en-US" smtClean="0"/>
              <a:t>Sept 2014</a:t>
            </a: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015355872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1949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2048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0" y="96239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doc.: IEEE 802.11-08/0925r0</a:t>
            </a:r>
          </a:p>
        </p:txBody>
      </p:sp>
      <p:sp>
        <p:nvSpPr>
          <p:cNvPr id="2048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38899" y="9000621"/>
            <a:ext cx="2673809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/>
              <a:t>Clint Chaplin, Samsung Electronics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35BE9FAE-1510-442E-A71D-AD9C980D6D1C}" type="slidenum">
              <a:rPr lang="en-US" altLang="en-US"/>
              <a:pPr>
                <a:spcBef>
                  <a:spcPct val="0"/>
                </a:spcBef>
              </a:pPr>
              <a:t>111</a:t>
            </a:fld>
            <a:endParaRPr lang="en-US" altLang="en-US"/>
          </a:p>
        </p:txBody>
      </p:sp>
      <p:sp>
        <p:nvSpPr>
          <p:cNvPr id="204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04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2150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0" y="96239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doc.: IEEE 802.11-08/0925r0</a:t>
            </a:r>
          </a:p>
        </p:txBody>
      </p:sp>
      <p:sp>
        <p:nvSpPr>
          <p:cNvPr id="2150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38899" y="9000621"/>
            <a:ext cx="2673809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/>
              <a:t>Clint Chaplin, Samsung Electronics</a:t>
            </a:r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A6AE04CC-FC8C-4336-88EF-7636A52C6D5E}" type="slidenum">
              <a:rPr lang="en-US" altLang="en-US"/>
              <a:pPr>
                <a:spcBef>
                  <a:spcPct val="0"/>
                </a:spcBef>
              </a:pPr>
              <a:t>112</a:t>
            </a:fld>
            <a:endParaRPr lang="en-US" altLang="en-US"/>
          </a:p>
        </p:txBody>
      </p:sp>
      <p:sp>
        <p:nvSpPr>
          <p:cNvPr id="215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215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2253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22532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2253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22534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22535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F5B828A6-80FE-41AD-9051-6DC58AD3F56E}" type="slidenum">
              <a:rPr lang="en-US" altLang="en-US"/>
              <a:pPr algn="r">
                <a:spcBef>
                  <a:spcPct val="0"/>
                </a:spcBef>
              </a:pPr>
              <a:t>113</a:t>
            </a:fld>
            <a:endParaRPr lang="en-US" altLang="en-US"/>
          </a:p>
        </p:txBody>
      </p:sp>
      <p:sp>
        <p:nvSpPr>
          <p:cNvPr id="22536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2253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22538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22539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F759F905-A438-4321-919A-8F0232884DD7}" type="slidenum">
              <a:rPr lang="en-US" altLang="en-US"/>
              <a:pPr algn="r">
                <a:spcBef>
                  <a:spcPct val="0"/>
                </a:spcBef>
              </a:pPr>
              <a:t>113</a:t>
            </a:fld>
            <a:endParaRPr lang="en-US" altLang="en-US"/>
          </a:p>
        </p:txBody>
      </p:sp>
      <p:sp>
        <p:nvSpPr>
          <p:cNvPr id="22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22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2355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23556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2355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23558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23559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525DB98B-8FD1-4A6F-AFB3-6F15B930DBC5}" type="slidenum">
              <a:rPr lang="en-US" altLang="en-US"/>
              <a:pPr algn="r">
                <a:spcBef>
                  <a:spcPct val="0"/>
                </a:spcBef>
              </a:pPr>
              <a:t>114</a:t>
            </a:fld>
            <a:endParaRPr lang="en-US" altLang="en-US"/>
          </a:p>
        </p:txBody>
      </p:sp>
      <p:sp>
        <p:nvSpPr>
          <p:cNvPr id="23560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2356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23562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23563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0ACB2F4C-8106-4EE2-9C52-A7C38531D7DD}" type="slidenum">
              <a:rPr lang="en-US" altLang="en-US"/>
              <a:pPr algn="r">
                <a:spcBef>
                  <a:spcPct val="0"/>
                </a:spcBef>
              </a:pPr>
              <a:t>114</a:t>
            </a:fld>
            <a:endParaRPr lang="en-US" altLang="en-US"/>
          </a:p>
        </p:txBody>
      </p:sp>
      <p:sp>
        <p:nvSpPr>
          <p:cNvPr id="23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23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2457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24580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2458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24582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24583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BE070BCE-73DC-4122-958E-059536E8AAC7}" type="slidenum">
              <a:rPr lang="en-US" altLang="en-US"/>
              <a:pPr algn="r">
                <a:spcBef>
                  <a:spcPct val="0"/>
                </a:spcBef>
              </a:pPr>
              <a:t>115</a:t>
            </a:fld>
            <a:endParaRPr lang="en-US" altLang="en-US"/>
          </a:p>
        </p:txBody>
      </p:sp>
      <p:sp>
        <p:nvSpPr>
          <p:cNvPr id="24584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2458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24586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24587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B698E2A2-4A19-49C0-8777-2220DBBBED25}" type="slidenum">
              <a:rPr lang="en-US" altLang="en-US"/>
              <a:pPr algn="r">
                <a:spcBef>
                  <a:spcPct val="0"/>
                </a:spcBef>
              </a:pPr>
              <a:t>115</a:t>
            </a:fld>
            <a:endParaRPr lang="en-US" altLang="en-US"/>
          </a:p>
        </p:txBody>
      </p:sp>
      <p:sp>
        <p:nvSpPr>
          <p:cNvPr id="24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24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2560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0" y="96239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doc.: IEEE 802.11-08/0925r0</a:t>
            </a:r>
          </a:p>
        </p:txBody>
      </p:sp>
      <p:sp>
        <p:nvSpPr>
          <p:cNvPr id="2560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38899" y="9000621"/>
            <a:ext cx="2673809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/>
              <a:t>Clint Chaplin, Samsung Electronics</a:t>
            </a: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087BE944-E857-49EE-A0FC-B4BCEB08BFD0}" type="slidenum">
              <a:rPr lang="en-US" altLang="en-US"/>
              <a:pPr>
                <a:spcBef>
                  <a:spcPct val="0"/>
                </a:spcBef>
              </a:pPr>
              <a:t>116</a:t>
            </a:fld>
            <a:endParaRPr lang="en-US" altLang="en-US"/>
          </a:p>
        </p:txBody>
      </p:sp>
      <p:sp>
        <p:nvSpPr>
          <p:cNvPr id="25608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2560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25610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25611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D87EC311-A010-4BAC-AABB-63D733B5D83B}" type="slidenum">
              <a:rPr lang="en-US" altLang="en-US"/>
              <a:pPr algn="r">
                <a:spcBef>
                  <a:spcPct val="0"/>
                </a:spcBef>
              </a:pPr>
              <a:t>116</a:t>
            </a:fld>
            <a:endParaRPr lang="en-US" altLang="en-US"/>
          </a:p>
        </p:txBody>
      </p:sp>
      <p:sp>
        <p:nvSpPr>
          <p:cNvPr id="25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56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GB" smtClean="0"/>
              <a:t>doc.: IEEE 802.11-15/0014r1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5" y="99161"/>
            <a:ext cx="732573" cy="215444"/>
          </a:xfrm>
          <a:noFill/>
        </p:spPr>
        <p:txBody>
          <a:bodyPr/>
          <a:lstStyle/>
          <a:p>
            <a:r>
              <a:rPr lang="en-US" dirty="0" smtClean="0"/>
              <a:t>July 2010</a:t>
            </a:r>
            <a:endParaRPr lang="en-GB" dirty="0" smtClean="0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03364" y="9001125"/>
            <a:ext cx="1810111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7F3AA8F3-0F4A-45BA-A64F-0DDB9B568E98}" type="slidenum">
              <a:rPr lang="en-GB" smtClean="0"/>
              <a:pPr/>
              <a:t>117</a:t>
            </a:fld>
            <a:endParaRPr lang="en-GB" smtClean="0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10270143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44963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09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555988447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57248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77581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76111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26304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802.11-15/0014r1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March 2014</a:t>
            </a:r>
            <a:endParaRPr lang="en-GB" altLang="en-US" sz="1400" smtClean="0"/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20860" y="9001125"/>
            <a:ext cx="229261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Stephen McCann, Blackberry</a:t>
            </a:r>
          </a:p>
        </p:txBody>
      </p:sp>
      <p:sp>
        <p:nvSpPr>
          <p:cNvPr id="922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Page </a:t>
            </a:r>
            <a:fld id="{70754352-7D39-44EB-8FDC-95FADF580E08}" type="slidenum">
              <a:rPr lang="en-GB" altLang="en-US" smtClean="0"/>
              <a:pPr>
                <a:spcBef>
                  <a:spcPct val="0"/>
                </a:spcBef>
              </a:pPr>
              <a:t>124</a:t>
            </a:fld>
            <a:endParaRPr lang="en-GB" altLang="en-US" smtClean="0"/>
          </a:p>
        </p:txBody>
      </p:sp>
      <p:sp>
        <p:nvSpPr>
          <p:cNvPr id="92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92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402" y="9661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>
                <a:ea typeface="ＭＳ Ｐゴシック" pitchFamily="34" charset="-128"/>
              </a:rPr>
              <a:t>doc.: IEEE 802.11-15/0014r1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4" y="96616"/>
            <a:ext cx="92006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March 2014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19645" y="9000687"/>
            <a:ext cx="2292614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Stephen McCann, Blackberry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209" y="9000687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C67ADBF9-B44A-4F43-85BE-B5512F76B7C2}" type="slidenum">
              <a:rPr lang="en-US" altLang="en-US" smtClean="0"/>
              <a:pPr>
                <a:spcBef>
                  <a:spcPct val="0"/>
                </a:spcBef>
              </a:pPr>
              <a:t>125</a:t>
            </a:fld>
            <a:endParaRPr lang="en-US" altLang="en-US" smtClean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402" y="9661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>
                <a:ea typeface="ＭＳ Ｐゴシック" pitchFamily="34" charset="-128"/>
              </a:rPr>
              <a:t>doc.: IEEE 802.11-15/0014r1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4" y="96616"/>
            <a:ext cx="92006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March 2014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19645" y="9000687"/>
            <a:ext cx="2292614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Stephen McCann, Blackberry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209" y="9000687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1137422B-D74E-4E52-9C58-BF9752D2480B}" type="slidenum">
              <a:rPr lang="en-US" altLang="en-US" smtClean="0"/>
              <a:pPr>
                <a:spcBef>
                  <a:spcPct val="0"/>
                </a:spcBef>
              </a:pPr>
              <a:t>126</a:t>
            </a:fld>
            <a:endParaRPr lang="en-US" altLang="en-US" smtClean="0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402" y="9661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>
                <a:ea typeface="ＭＳ Ｐゴシック" pitchFamily="34" charset="-128"/>
              </a:rPr>
              <a:t>doc.: IEEE 802.11-15/0014r1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4" y="96616"/>
            <a:ext cx="92006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March 2014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19645" y="9000687"/>
            <a:ext cx="2292614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Stephen McCann, Blackberry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209" y="9000687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06B009F5-E436-4BEF-B599-9C49E77B9371}" type="slidenum">
              <a:rPr lang="en-US" altLang="en-US" smtClean="0"/>
              <a:pPr>
                <a:spcBef>
                  <a:spcPct val="0"/>
                </a:spcBef>
              </a:pPr>
              <a:t>127</a:t>
            </a:fld>
            <a:endParaRPr lang="en-US" altLang="en-US" smtClean="0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802.11-15/0014r1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2015</a:t>
            </a: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59DFE69E-7B67-423D-89E4-C946A1808069}" type="slidenum">
              <a:rPr lang="en-US" smtClean="0"/>
              <a:pPr/>
              <a:t>128</a:t>
            </a:fld>
            <a:endParaRPr lang="en-US" smtClean="0"/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802.11-15/0014r1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2015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C2B2D208-67FA-4E74-9755-1AF3509BEB51}" type="slidenum">
              <a:rPr lang="en-US" smtClean="0"/>
              <a:pPr/>
              <a:t>129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noFill/>
          <a:ln cap="flat"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42191" cy="215444"/>
          </a:xfrm>
          <a:noFill/>
        </p:spPr>
        <p:txBody>
          <a:bodyPr/>
          <a:lstStyle/>
          <a:p>
            <a:r>
              <a:rPr lang="en-US" smtClean="0"/>
              <a:t>Sept 2014</a:t>
            </a:r>
          </a:p>
        </p:txBody>
      </p:sp>
      <p:sp>
        <p:nvSpPr>
          <p:cNvPr id="593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939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59397" name="Date Placeholder 3"/>
          <p:cNvSpPr txBox="1">
            <a:spLocks noGrp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9398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59399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617E4734-E93D-4119-AD53-64F2B1E3BFF1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41898690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802.11-15/0014r1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2015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130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802.11-15/0014r1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2015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131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802.11-15/0014r1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2015</a:t>
            </a:r>
          </a:p>
        </p:txBody>
      </p:sp>
      <p:sp>
        <p:nvSpPr>
          <p:cNvPr id="3072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3072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205BC728-8460-4716-91D0-7D214BB3AC75}" type="slidenum">
              <a:rPr lang="en-US" smtClean="0"/>
              <a:pPr/>
              <a:t>132</a:t>
            </a:fld>
            <a:endParaRPr lang="en-US" smtClean="0"/>
          </a:p>
        </p:txBody>
      </p:sp>
      <p:sp>
        <p:nvSpPr>
          <p:cNvPr id="307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307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802.11-15/0014r1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2015</a:t>
            </a:r>
          </a:p>
        </p:txBody>
      </p:sp>
      <p:sp>
        <p:nvSpPr>
          <p:cNvPr id="4096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4096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93E5D11F-20FA-4889-9D94-08C3D54988E1}" type="slidenum">
              <a:rPr lang="en-US" smtClean="0"/>
              <a:pPr/>
              <a:t>133</a:t>
            </a:fld>
            <a:endParaRPr lang="en-US" smtClean="0"/>
          </a:p>
        </p:txBody>
      </p:sp>
      <p:sp>
        <p:nvSpPr>
          <p:cNvPr id="409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09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802.11-15/0014r1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2015</a:t>
            </a:r>
          </a:p>
        </p:txBody>
      </p:sp>
      <p:sp>
        <p:nvSpPr>
          <p:cNvPr id="3789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378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32639BD5-1D22-4450-A1D8-AA398517DDD5}" type="slidenum">
              <a:rPr lang="en-US" smtClean="0"/>
              <a:pPr/>
              <a:t>134</a:t>
            </a:fld>
            <a:endParaRPr lang="en-US" smtClean="0"/>
          </a:p>
        </p:txBody>
      </p:sp>
      <p:sp>
        <p:nvSpPr>
          <p:cNvPr id="378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378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802.11-15/0014r1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2015</a:t>
            </a:r>
          </a:p>
        </p:txBody>
      </p:sp>
      <p:sp>
        <p:nvSpPr>
          <p:cNvPr id="368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368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7DFC70CD-AA27-4F17-8E96-92B2EA82AF38}" type="slidenum">
              <a:rPr lang="en-US" smtClean="0"/>
              <a:pPr/>
              <a:t>135</a:t>
            </a:fld>
            <a:endParaRPr lang="en-US" smtClean="0"/>
          </a:p>
        </p:txBody>
      </p:sp>
      <p:sp>
        <p:nvSpPr>
          <p:cNvPr id="368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368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802.11-15/0014r1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2015</a:t>
            </a:r>
          </a:p>
        </p:txBody>
      </p:sp>
      <p:sp>
        <p:nvSpPr>
          <p:cNvPr id="389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389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A734D471-6454-471D-A711-6EED3DF1D25E}" type="slidenum">
              <a:rPr lang="en-US" smtClean="0"/>
              <a:pPr/>
              <a:t>136</a:t>
            </a:fld>
            <a:endParaRPr lang="en-US" smtClean="0"/>
          </a:p>
        </p:txBody>
      </p:sp>
      <p:sp>
        <p:nvSpPr>
          <p:cNvPr id="389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389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802.11-15/0014r1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2015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137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802.11-15/0014r1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2015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7698" y="9001125"/>
            <a:ext cx="486415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138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802.11-15/0014r1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2015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139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2009</a:t>
            </a:r>
          </a:p>
        </p:txBody>
      </p:sp>
      <p:sp>
        <p:nvSpPr>
          <p:cNvPr id="614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1675"/>
            <a:ext cx="4630738" cy="3475038"/>
          </a:xfrm>
          <a:ln/>
        </p:spPr>
      </p:sp>
      <p:sp>
        <p:nvSpPr>
          <p:cNvPr id="6144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646" tIns="46030" rIns="93646" bIns="46030"/>
          <a:lstStyle/>
          <a:p>
            <a:endParaRPr lang="en-GB" smtClean="0"/>
          </a:p>
        </p:txBody>
      </p:sp>
      <p:sp>
        <p:nvSpPr>
          <p:cNvPr id="61445" name="Date Placeholder 3"/>
          <p:cNvSpPr txBox="1">
            <a:spLocks noGrp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61446" name="Footer Placeholder 4"/>
          <p:cNvSpPr txBox="1">
            <a:spLocks noGrp="1"/>
          </p:cNvSpPr>
          <p:nvPr/>
        </p:nvSpPr>
        <p:spPr bwMode="auto">
          <a:xfrm>
            <a:off x="1630492" y="9000621"/>
            <a:ext cx="4582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lvl="4" algn="r" defTabSz="933450"/>
            <a:r>
              <a:rPr lang="en-US"/>
              <a:t>Peter Ecclesine (Cisco Systems)</a:t>
            </a:r>
          </a:p>
        </p:txBody>
      </p:sp>
      <p:sp>
        <p:nvSpPr>
          <p:cNvPr id="61447" name="Slide Number Placeholder 5"/>
          <p:cNvSpPr txBox="1">
            <a:spLocks noGrp="1"/>
          </p:cNvSpPr>
          <p:nvPr/>
        </p:nvSpPr>
        <p:spPr bwMode="auto">
          <a:xfrm>
            <a:off x="2831924" y="9000621"/>
            <a:ext cx="862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33450"/>
            <a:r>
              <a:rPr lang="en-US"/>
              <a:t>Page </a:t>
            </a:r>
            <a:fld id="{21B25F91-49BD-4174-ABE5-DAB1B1B7A3E6}" type="slidenum">
              <a:rPr lang="en-US"/>
              <a:pPr algn="r" defTabSz="93345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45083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802.11-15/0014r1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2015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140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802.11-15/0014r1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2015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141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802.11-15/0014r1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2015</a:t>
            </a:r>
          </a:p>
        </p:txBody>
      </p:sp>
      <p:sp>
        <p:nvSpPr>
          <p:cNvPr id="4301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4301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928398B4-DAE8-4FA7-83C8-26E5BDC6591B}" type="slidenum">
              <a:rPr lang="en-US" smtClean="0"/>
              <a:pPr/>
              <a:t>142</a:t>
            </a:fld>
            <a:endParaRPr lang="en-US" smtClean="0"/>
          </a:p>
        </p:txBody>
      </p:sp>
      <p:sp>
        <p:nvSpPr>
          <p:cNvPr id="430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30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425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802.11-15/0014r1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/>
          <a:p>
            <a:r>
              <a:rPr lang="en-US" smtClean="0"/>
              <a:t>July 2009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472981" y="9001125"/>
            <a:ext cx="2740494" cy="184666"/>
          </a:xfrm>
          <a:noFill/>
        </p:spPr>
        <p:txBody>
          <a:bodyPr/>
          <a:lstStyle/>
          <a:p>
            <a:pPr lvl="4"/>
            <a:r>
              <a:rPr lang="en-US" smtClean="0"/>
              <a:t>David Bagby, Calypso Ventures, Inc.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7441BA8B-EA44-4BCB-8894-4A698C9D9ECD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802.11-15/0014r1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682879" cy="215444"/>
          </a:xfrm>
          <a:noFill/>
        </p:spPr>
        <p:txBody>
          <a:bodyPr/>
          <a:lstStyle/>
          <a:p>
            <a:r>
              <a:rPr lang="en-US" smtClean="0"/>
              <a:t>Jan 2009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472981" y="9001125"/>
            <a:ext cx="2740494" cy="184666"/>
          </a:xfrm>
          <a:noFill/>
        </p:spPr>
        <p:txBody>
          <a:bodyPr/>
          <a:lstStyle/>
          <a:p>
            <a:pPr lvl="4"/>
            <a:r>
              <a:rPr lang="en-US" smtClean="0"/>
              <a:t>David Bagby, Calypso Ventures, Inc.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F12C820A-A132-4231-BE0A-AC79B82FD720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802.11-15/0014r1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D3FA66A-62ED-4644-A773-A96A93BA9B1D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802.11-15/0014r1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0BDA00EA-C510-44A9-980E-C8DBCAD60F3A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802.11-15/0014r1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2015</a:t>
            </a:r>
          </a:p>
        </p:txBody>
      </p:sp>
      <p:sp>
        <p:nvSpPr>
          <p:cNvPr id="993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Adrian Stephens, Intel Corporation</a:t>
            </a:r>
          </a:p>
        </p:txBody>
      </p:sp>
      <p:sp>
        <p:nvSpPr>
          <p:cNvPr id="993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D682FE07-470C-4031-9E56-D8466BE2566B}" type="slidenum">
              <a:rPr lang="en-US" sz="1200" b="0" smtClean="0"/>
              <a:pPr/>
              <a:t>2</a:t>
            </a:fld>
            <a:endParaRPr lang="en-US" sz="1200" b="0" smtClean="0"/>
          </a:p>
        </p:txBody>
      </p:sp>
      <p:sp>
        <p:nvSpPr>
          <p:cNvPr id="993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00083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802.11-15/0014r1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0BDA00EA-C510-44A9-980E-C8DBCAD60F3A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802.11-15/0014r1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2015</a:t>
            </a:r>
            <a:endParaRPr lang="en-GB" sz="1400" smtClean="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95212" y="9001125"/>
            <a:ext cx="231826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1FA0DF2A-4090-463A-968B-4ABD6F561DCD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802.11-15/0014r1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2015</a:t>
            </a:r>
            <a:endParaRPr lang="en-GB" sz="1400" smtClean="0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95212" y="9001125"/>
            <a:ext cx="231826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FC90757E-C0E7-4B96-A93C-95E1D9823341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802.11-15/0014r1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2015</a:t>
            </a:r>
            <a:endParaRPr lang="en-GB" sz="1400" smtClean="0"/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95212" y="9001125"/>
            <a:ext cx="231826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A7B95730-A268-494D-91A1-2AFF9480B191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8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0" tIns="46028" rIns="95230" bIns="460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802.11-15/0014r1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Page </a:t>
            </a:r>
            <a:fld id="{8AC30D68-B388-CC41-9257-1344FD822173}" type="slidenum">
              <a:rPr lang="en-US"/>
              <a:pPr/>
              <a:t>24</a:t>
            </a:fld>
            <a:endParaRPr lang="en-US"/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4378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802.11-15/0014r1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Page </a:t>
            </a:r>
            <a:fld id="{214C0BA8-5355-5B4E-9412-71DD676DB540}" type="slidenum">
              <a:rPr lang="en-US"/>
              <a:pPr/>
              <a:t>25</a:t>
            </a:fld>
            <a:endParaRPr lang="en-US"/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250" rIns="95250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7417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000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802.11-15/0014r1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C9511DD4-8461-104F-9922-A2A8F7A4D3B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913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837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24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005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802.11-15/0014r1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500519A5-B1EB-440F-9213-A94BFC516633}" type="slidenum">
              <a:rPr lang="en-GB" altLang="en-US"/>
              <a:pPr>
                <a:spcBef>
                  <a:spcPct val="0"/>
                </a:spcBef>
              </a:pPr>
              <a:t>30</a:t>
            </a:fld>
            <a:endParaRPr lang="en-GB" altLang="en-US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802.11-15/0014r1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56EE54D3-3E88-4B5B-AD51-9656BD1DFAD0}" type="slidenum">
              <a:rPr lang="en-GB" altLang="en-US"/>
              <a:pPr>
                <a:spcBef>
                  <a:spcPct val="0"/>
                </a:spcBef>
              </a:pPr>
              <a:t>31</a:t>
            </a:fld>
            <a:endParaRPr lang="en-GB" altLang="en-US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335" rIns="95335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802.11-15/0014r1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F905F2D8-6BAC-4B39-B07D-1B120E981325}" type="slidenum">
              <a:rPr lang="en-GB" altLang="en-US"/>
              <a:pPr>
                <a:spcBef>
                  <a:spcPct val="0"/>
                </a:spcBef>
              </a:pPr>
              <a:t>32</a:t>
            </a:fld>
            <a:endParaRPr lang="en-GB" altLang="en-US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noFill/>
        </p:spPr>
        <p:txBody>
          <a:bodyPr lIns="95230" tIns="46028" rIns="95230" bIns="46028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GB" smtClean="0"/>
              <a:t>doc.: IEEE 802.11-15/0014r1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5" y="99161"/>
            <a:ext cx="732573" cy="215444"/>
          </a:xfrm>
          <a:noFill/>
        </p:spPr>
        <p:txBody>
          <a:bodyPr/>
          <a:lstStyle/>
          <a:p>
            <a:r>
              <a:rPr lang="en-US" dirty="0" smtClean="0"/>
              <a:t>July 2010</a:t>
            </a:r>
            <a:endParaRPr lang="en-GB" dirty="0" smtClean="0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03364" y="9001125"/>
            <a:ext cx="1810111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7F3AA8F3-0F4A-45BA-A64F-0DDB9B568E98}" type="slidenum">
              <a:rPr lang="en-GB" smtClean="0"/>
              <a:pPr/>
              <a:t>33</a:t>
            </a:fld>
            <a:endParaRPr lang="en-GB" smtClean="0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GB" smtClean="0"/>
              <a:t>doc.: IEEE 802.11-15/0014r1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5" y="99161"/>
            <a:ext cx="732573" cy="215444"/>
          </a:xfrm>
          <a:noFill/>
        </p:spPr>
        <p:txBody>
          <a:bodyPr/>
          <a:lstStyle/>
          <a:p>
            <a:r>
              <a:rPr lang="en-US" dirty="0" smtClean="0"/>
              <a:t>July 2010</a:t>
            </a:r>
            <a:endParaRPr lang="en-GB" dirty="0" smtClean="0"/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03364" y="9001125"/>
            <a:ext cx="1810111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DA46D214-75BD-4AB5-B513-4DDEA98DA4CD}" type="slidenum">
              <a:rPr lang="en-GB" smtClean="0"/>
              <a:pPr/>
              <a:t>34</a:t>
            </a:fld>
            <a:endParaRPr lang="en-GB" smtClean="0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335" rIns="9533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475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643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784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306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53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784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585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967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568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802.11-15/0014r1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/>
          <a:p>
            <a:r>
              <a:rPr lang="en-US" smtClean="0"/>
              <a:t>January 2015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5595" y="9001125"/>
            <a:ext cx="2557880" cy="184666"/>
          </a:xfrm>
          <a:noFill/>
        </p:spPr>
        <p:txBody>
          <a:bodyPr/>
          <a:lstStyle/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AA737DE-91F0-4B7D-8A18-ED5F5E01B10B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802.11-15/0014r1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2015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9C4F4DAE-E60C-4253-B0B9-199258B0A6AD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802.11-15/0014r1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104195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655595" y="9001125"/>
            <a:ext cx="255788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Dorothy Stanley, Aruba Networks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561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88" y="96838"/>
            <a:ext cx="2185987" cy="214312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802.11-15/0014r1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5" y="95707"/>
            <a:ext cx="1041952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January 2015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6013" y="9001125"/>
            <a:ext cx="2557462" cy="184150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Aruba Networks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775" y="9001125"/>
            <a:ext cx="414338" cy="184150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Page </a:t>
            </a:r>
            <a:fld id="{F3F42982-5C51-4B0C-81ED-C6DD168AA414}" type="slidenum">
              <a:rPr lang="en-US" smtClean="0"/>
              <a:pPr>
                <a:defRPr/>
              </a:pPr>
              <a:t>46</a:t>
            </a:fld>
            <a:endParaRPr lang="en-US" smtClean="0"/>
          </a:p>
        </p:txBody>
      </p:sp>
      <p:sp>
        <p:nvSpPr>
          <p:cNvPr id="36870" name="Rectangle 2"/>
          <p:cNvSpPr txBox="1">
            <a:spLocks noGrp="1" noChangeArrowheads="1"/>
          </p:cNvSpPr>
          <p:nvPr/>
        </p:nvSpPr>
        <p:spPr bwMode="auto">
          <a:xfrm>
            <a:off x="4017964" y="95251"/>
            <a:ext cx="21955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>
                <a:ea typeface="MS PGothic" pitchFamily="34" charset="-128"/>
              </a:rPr>
              <a:t>doc.: IEEE 802.11-10/0503r4</a:t>
            </a:r>
          </a:p>
        </p:txBody>
      </p:sp>
      <p:sp>
        <p:nvSpPr>
          <p:cNvPr id="36871" name="Rectangle 3"/>
          <p:cNvSpPr txBox="1">
            <a:spLocks noGrp="1" noChangeArrowheads="1"/>
          </p:cNvSpPr>
          <p:nvPr/>
        </p:nvSpPr>
        <p:spPr bwMode="auto">
          <a:xfrm>
            <a:off x="646113" y="95251"/>
            <a:ext cx="754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>
                <a:ea typeface="MS PGothic" pitchFamily="34" charset="-128"/>
              </a:rPr>
              <a:t>May 2010</a:t>
            </a:r>
          </a:p>
        </p:txBody>
      </p:sp>
      <p:sp>
        <p:nvSpPr>
          <p:cNvPr id="36872" name="Rectangle 6"/>
          <p:cNvSpPr txBox="1">
            <a:spLocks noGrp="1" noChangeArrowheads="1"/>
          </p:cNvSpPr>
          <p:nvPr/>
        </p:nvSpPr>
        <p:spPr bwMode="auto">
          <a:xfrm>
            <a:off x="2961687" y="9001125"/>
            <a:ext cx="32517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>
                <a:ea typeface="MS PGothic" pitchFamily="34" charset="-128"/>
              </a:rPr>
              <a:t>Michael Montemurro, Research in Motion</a:t>
            </a:r>
          </a:p>
        </p:txBody>
      </p:sp>
      <p:sp>
        <p:nvSpPr>
          <p:cNvPr id="36873" name="Rectangle 7"/>
          <p:cNvSpPr txBox="1">
            <a:spLocks noGrp="1" noChangeArrowheads="1"/>
          </p:cNvSpPr>
          <p:nvPr/>
        </p:nvSpPr>
        <p:spPr bwMode="auto">
          <a:xfrm>
            <a:off x="3261302" y="9001125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6C7B453B-48E0-4477-A157-3A28621F65B5}" type="slidenum">
              <a:rPr lang="en-US" altLang="en-US"/>
              <a:pPr algn="r">
                <a:spcBef>
                  <a:spcPct val="0"/>
                </a:spcBef>
              </a:pPr>
              <a:t>46</a:t>
            </a:fld>
            <a:endParaRPr lang="en-US" altLang="en-US"/>
          </a:p>
        </p:txBody>
      </p:sp>
      <p:sp>
        <p:nvSpPr>
          <p:cNvPr id="36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36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6"/>
            <a:ext cx="5486400" cy="4183063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802.11-15/0014r1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104195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655595" y="9001125"/>
            <a:ext cx="255788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Dorothy Stanley, Aruba Networks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3599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802.11-15/0014r1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85219" y="9001125"/>
            <a:ext cx="2528256" cy="184666"/>
          </a:xfrm>
          <a:noFill/>
        </p:spPr>
        <p:txBody>
          <a:bodyPr/>
          <a:lstStyle/>
          <a:p>
            <a:pPr lvl="4"/>
            <a:r>
              <a:rPr lang="en-US" smtClean="0"/>
              <a:t>David Halasz, Motorola Mobility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AA737DE-91F0-4B7D-8A18-ED5F5E01B10B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charset="0"/>
                <a:cs typeface="ＭＳ Ｐゴシック" charset="-128"/>
              </a:rPr>
              <a:t>doc.: IEEE 802.11-15/0014r1</a:t>
            </a:r>
            <a:endParaRPr lang="en-US" altLang="ja-JP">
              <a:latin typeface="Times New Roman" charset="0"/>
              <a:cs typeface="ＭＳ Ｐゴシック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April 2009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24E42ACE-54C0-684C-BB9D-E50577322B6F}" type="slidenum">
              <a:rPr lang="en-US" altLang="ja-JP">
                <a:cs typeface="ＭＳ Ｐゴシック" charset="-128"/>
              </a:rPr>
              <a:pPr>
                <a:defRPr/>
              </a:pPr>
              <a:t>49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401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9514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5121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326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555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6725" y="96238"/>
            <a:ext cx="2185983" cy="21544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802.11-15/0014r1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732573" cy="21544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July 2010</a:t>
            </a:r>
          </a:p>
        </p:txBody>
      </p:sp>
      <p:sp>
        <p:nvSpPr>
          <p:cNvPr id="2867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6752" y="9000620"/>
            <a:ext cx="2555956" cy="18466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Aruba Networks</a:t>
            </a:r>
          </a:p>
        </p:txBody>
      </p:sp>
      <p:sp>
        <p:nvSpPr>
          <p:cNvPr id="2867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3" y="9000620"/>
            <a:ext cx="415177" cy="18466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ko-KR"/>
              <a:t>Page </a:t>
            </a:r>
            <a:fld id="{246DB279-99DC-48BE-9D5D-D4BF4D44A32C}" type="slidenum">
              <a:rPr lang="en-US" altLang="ko-KR"/>
              <a:pPr/>
              <a:t>54</a:t>
            </a:fld>
            <a:endParaRPr lang="en-US" altLang="ko-KR"/>
          </a:p>
        </p:txBody>
      </p:sp>
      <p:sp>
        <p:nvSpPr>
          <p:cNvPr id="491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91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charset="0"/>
                <a:cs typeface="ＭＳ Ｐゴシック" charset="-128"/>
              </a:rPr>
              <a:t>doc.: IEEE 802.11-15/0014r1</a:t>
            </a:r>
            <a:endParaRPr lang="en-US" altLang="ja-JP">
              <a:latin typeface="Times New Roman" charset="0"/>
              <a:cs typeface="ＭＳ Ｐゴシック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April 2009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9B4F10BE-8640-3647-A390-79D9D5117F41}" type="slidenum">
              <a:rPr lang="en-US" altLang="ja-JP">
                <a:cs typeface="ＭＳ Ｐゴシック" charset="-128"/>
              </a:rPr>
              <a:pPr>
                <a:defRPr/>
              </a:pPr>
              <a:t>55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charset="0"/>
                <a:cs typeface="ＭＳ Ｐゴシック" charset="-128"/>
              </a:rPr>
              <a:t>doc.: IEEE 802.11-15/0014r1</a:t>
            </a:r>
            <a:endParaRPr lang="en-US" altLang="ja-JP">
              <a:latin typeface="Times New Roman" charset="0"/>
              <a:cs typeface="ＭＳ Ｐゴシック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April 2009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24E42ACE-54C0-684C-BB9D-E50577322B6F}" type="slidenum">
              <a:rPr lang="en-US" altLang="ja-JP">
                <a:cs typeface="ＭＳ Ｐゴシック" charset="-128"/>
              </a:rPr>
              <a:pPr>
                <a:defRPr/>
              </a:pPr>
              <a:t>56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1" y="96238"/>
            <a:ext cx="2195858" cy="215444"/>
          </a:xfrm>
          <a:noFill/>
        </p:spPr>
        <p:txBody>
          <a:bodyPr/>
          <a:lstStyle/>
          <a:p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doc.: IEEE 802.11-15/0014r1</a:t>
            </a:r>
            <a:endParaRPr lang="en-US" altLang="ja-JP">
              <a:latin typeface="Times New Roman" pitchFamily="-65" charset="0"/>
              <a:cs typeface="ＭＳ Ｐゴシック" pitchFamily="-65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753411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65" charset="0"/>
                <a:cs typeface="ＭＳ Ｐゴシック" pitchFamily="-65" charset="-128"/>
              </a:rPr>
              <a:t>May 2008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71766" y="9000620"/>
            <a:ext cx="2040943" cy="184666"/>
          </a:xfrm>
          <a:noFill/>
        </p:spPr>
        <p:txBody>
          <a:bodyPr/>
          <a:lstStyle/>
          <a:p>
            <a:pPr lvl="4"/>
            <a:r>
              <a:rPr lang="en-US" altLang="ja-JP">
                <a:latin typeface="Times New Roman" pitchFamily="-65" charset="0"/>
                <a:cs typeface="ＭＳ Ｐゴシック" pitchFamily="-65" charset="-128"/>
              </a:rPr>
              <a:t>Bruce Kraemer (Marvell)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2" y="9000620"/>
            <a:ext cx="415178" cy="184666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65" charset="0"/>
                <a:cs typeface="ＭＳ Ｐゴシック" pitchFamily="-65" charset="-128"/>
              </a:rPr>
              <a:t>Page </a:t>
            </a:r>
            <a:fld id="{4F3CD8BA-0884-4840-B956-EE9BA92DD1F2}" type="slidenum">
              <a:rPr lang="en-US" altLang="ja-JP">
                <a:latin typeface="Times New Roman" pitchFamily="-65" charset="0"/>
                <a:cs typeface="ＭＳ Ｐゴシック" pitchFamily="-65" charset="-128"/>
              </a:rPr>
              <a:pPr/>
              <a:t>57</a:t>
            </a:fld>
            <a:endParaRPr lang="en-US" altLang="ja-JP">
              <a:latin typeface="Times New Roman" pitchFamily="-65" charset="0"/>
              <a:cs typeface="ＭＳ Ｐゴシック" pitchFamily="-65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0" y="4415157"/>
            <a:ext cx="5487640" cy="4183696"/>
          </a:xfrm>
          <a:noFill/>
          <a:ln/>
        </p:spPr>
        <p:txBody>
          <a:bodyPr/>
          <a:lstStyle/>
          <a:p>
            <a:endParaRPr kumimoji="0" lang="en-GB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1417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90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7813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4660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1" y="96238"/>
            <a:ext cx="2195858" cy="215444"/>
          </a:xfrm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  <a:cs typeface="ＭＳ Ｐゴシック" pitchFamily="-84" charset="-128"/>
              </a:rPr>
              <a:t>doc.: IEEE 802.11-15/0014r1</a:t>
            </a:r>
            <a:endParaRPr lang="en-US" altLang="ja-JP">
              <a:latin typeface="Times New Roman" pitchFamily="-84" charset="0"/>
              <a:cs typeface="ＭＳ Ｐゴシック" pitchFamily="-84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753411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May 2008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71766" y="9000620"/>
            <a:ext cx="2040943" cy="184666"/>
          </a:xfrm>
          <a:noFill/>
        </p:spPr>
        <p:txBody>
          <a:bodyPr/>
          <a:lstStyle/>
          <a:p>
            <a:pPr lvl="4"/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Bruce Kraemer (Marvell)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2" y="9000620"/>
            <a:ext cx="415178" cy="184666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Page </a:t>
            </a:r>
            <a:fld id="{87BF803F-B4E9-DF4C-AC7F-01BAADF0F0A5}" type="slidenum">
              <a:rPr lang="en-US" altLang="ja-JP">
                <a:latin typeface="Times New Roman" pitchFamily="-84" charset="0"/>
                <a:cs typeface="ＭＳ Ｐゴシック" pitchFamily="-84" charset="-128"/>
              </a:rPr>
              <a:pPr/>
              <a:t>61</a:t>
            </a:fld>
            <a:endParaRPr lang="en-US" altLang="ja-JP">
              <a:latin typeface="Times New Roman" pitchFamily="-84" charset="0"/>
              <a:cs typeface="ＭＳ Ｐゴシック" pitchFamily="-84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0" y="4415157"/>
            <a:ext cx="5487640" cy="4183696"/>
          </a:xfrm>
          <a:noFill/>
          <a:ln/>
        </p:spPr>
        <p:txBody>
          <a:bodyPr/>
          <a:lstStyle/>
          <a:p>
            <a:endParaRPr kumimoji="0" lang="en-GB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560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9156" name="ヘッダー プレースホルダ 3"/>
          <p:cNvSpPr>
            <a:spLocks noGrp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doc.: IEEE 802.11-15/0014r1</a:t>
            </a:r>
          </a:p>
        </p:txBody>
      </p:sp>
      <p:sp>
        <p:nvSpPr>
          <p:cNvPr id="49157" name="日付プレースホルダ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April 2009</a:t>
            </a:r>
          </a:p>
        </p:txBody>
      </p:sp>
      <p:sp>
        <p:nvSpPr>
          <p:cNvPr id="49158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Rich Kennedy, Research In Motion</a:t>
            </a:r>
          </a:p>
        </p:txBody>
      </p:sp>
      <p:sp>
        <p:nvSpPr>
          <p:cNvPr id="49159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Page </a:t>
            </a:r>
            <a:fld id="{DCE342CC-A869-8243-8F84-6087C7487882}" type="slidenum"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pPr>
                <a:defRPr/>
              </a:pPr>
              <a:t>62</a:t>
            </a:fld>
            <a:endParaRPr lang="en-US" altLang="ja-JP" smtClean="0">
              <a:latin typeface="Times New Roman" pitchFamily="-65" charset="0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2670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351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802.11-15/0014r1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/>
          <a:p>
            <a:r>
              <a:rPr lang="en-US" smtClean="0"/>
              <a:t>July 2009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472981" y="9001125"/>
            <a:ext cx="2740494" cy="184666"/>
          </a:xfrm>
          <a:noFill/>
        </p:spPr>
        <p:txBody>
          <a:bodyPr/>
          <a:lstStyle/>
          <a:p>
            <a:pPr lvl="4"/>
            <a:r>
              <a:rPr lang="en-US" smtClean="0"/>
              <a:t>David Bagby, Calypso Ventures, Inc.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7441BA8B-EA44-4BCB-8894-4A698C9D9ECD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802.11-15/0014r1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682879" cy="215444"/>
          </a:xfrm>
          <a:noFill/>
        </p:spPr>
        <p:txBody>
          <a:bodyPr/>
          <a:lstStyle/>
          <a:p>
            <a:r>
              <a:rPr lang="en-US" smtClean="0"/>
              <a:t>Jan 2009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472981" y="9001125"/>
            <a:ext cx="2740494" cy="184666"/>
          </a:xfrm>
          <a:noFill/>
        </p:spPr>
        <p:txBody>
          <a:bodyPr/>
          <a:lstStyle/>
          <a:p>
            <a:pPr lvl="4"/>
            <a:r>
              <a:rPr lang="en-US" smtClean="0"/>
              <a:t>David Bagby, Calypso Ventures, Inc.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F12C820A-A132-4231-BE0A-AC79B82FD720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802.11-15/0014r1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1198983" cy="215444"/>
          </a:xfrm>
          <a:ln/>
        </p:spPr>
        <p:txBody>
          <a:bodyPr/>
          <a:lstStyle/>
          <a:p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802.11-15/0014r1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1198983" cy="215444"/>
          </a:xfrm>
          <a:ln/>
        </p:spPr>
        <p:txBody>
          <a:bodyPr/>
          <a:lstStyle/>
          <a:p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802.11-15/0014r1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1198983" cy="215444"/>
          </a:xfrm>
          <a:ln/>
        </p:spPr>
        <p:txBody>
          <a:bodyPr/>
          <a:lstStyle/>
          <a:p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69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5318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802.11-15/0014r1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2015</a:t>
            </a:r>
            <a:endParaRPr lang="en-GB" sz="1400" smtClean="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95212" y="9001125"/>
            <a:ext cx="231826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1FA0DF2A-4090-463A-968B-4ABD6F561DCD}" type="slidenum">
              <a:rPr lang="en-GB" smtClean="0"/>
              <a:pPr/>
              <a:t>70</a:t>
            </a:fld>
            <a:endParaRPr lang="en-GB" smtClean="0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802.11-15/0014r1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2015</a:t>
            </a:r>
            <a:endParaRPr lang="en-GB" sz="1400" smtClean="0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95212" y="9001125"/>
            <a:ext cx="231826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FC90757E-C0E7-4B96-A93C-95E1D9823341}" type="slidenum">
              <a:rPr lang="en-GB" smtClean="0"/>
              <a:pPr/>
              <a:t>71</a:t>
            </a:fld>
            <a:endParaRPr lang="en-GB" smtClean="0"/>
          </a:p>
        </p:txBody>
      </p:sp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802.11-15/0014r1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2015</a:t>
            </a:r>
            <a:endParaRPr lang="en-GB" sz="1400" smtClean="0"/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95212" y="9001125"/>
            <a:ext cx="231826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A7B95730-A268-494D-91A1-2AFF9480B191}" type="slidenum">
              <a:rPr lang="en-GB" smtClean="0"/>
              <a:pPr/>
              <a:t>72</a:t>
            </a:fld>
            <a:endParaRPr lang="en-GB" smtClean="0"/>
          </a:p>
        </p:txBody>
      </p:sp>
      <p:sp>
        <p:nvSpPr>
          <p:cNvPr id="8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0" tIns="46028" rIns="95230" bIns="460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802.11-15/0014r1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C47AE6E-6830-4D66-A48E-1AB33BF56CB8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802.11-15/0014r1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45B7B12-CE07-4A54-96EB-35A50D49DB14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1069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1973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0186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802.11-15/0014r1</a:t>
            </a:r>
          </a:p>
        </p:txBody>
      </p:sp>
      <p:sp>
        <p:nvSpPr>
          <p:cNvPr id="1638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639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0FE0FD1-4DD9-4FB0-9C7C-C209A0639D2E}" type="slidenum">
              <a:rPr lang="en-US" smtClean="0"/>
              <a:pPr/>
              <a:t>78</a:t>
            </a:fld>
            <a:endParaRPr 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802.11-15/0014r1</a:t>
            </a: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741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B3F56AF8-3022-4909-9742-70455232F6CE}" type="slidenum">
              <a:rPr lang="en-US" smtClean="0"/>
              <a:pPr/>
              <a:t>79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4485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802.11-15/0014r1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C47AE6E-6830-4D66-A48E-1AB33BF56CB8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802.11-15/0014r1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45B7B12-CE07-4A54-96EB-35A50D49DB14}" type="slidenum">
              <a:rPr lang="en-US" smtClean="0"/>
              <a:pPr/>
              <a:t>81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  <p:sp>
        <p:nvSpPr>
          <p:cNvPr id="15364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802.11-15/0014r1</a:t>
            </a:r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1C2A2418-DC63-42A1-8EB1-9A89097F5C1F}" type="slidenum">
              <a:rPr lang="en-US" smtClean="0"/>
              <a:pPr/>
              <a:t>82</a:t>
            </a:fld>
            <a:endParaRPr lang="en-US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802.11-15/0014r1</a:t>
            </a:r>
          </a:p>
        </p:txBody>
      </p:sp>
      <p:sp>
        <p:nvSpPr>
          <p:cNvPr id="1638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639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0FE0FD1-4DD9-4FB0-9C7C-C209A0639D2E}" type="slidenum">
              <a:rPr lang="en-US" smtClean="0"/>
              <a:pPr/>
              <a:t>83</a:t>
            </a:fld>
            <a:endParaRPr lang="en-US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802.11-15/0014r1</a:t>
            </a: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741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B3F56AF8-3022-4909-9742-70455232F6CE}" type="slidenum">
              <a:rPr lang="en-US" smtClean="0"/>
              <a:pPr/>
              <a:t>84</a:t>
            </a:fld>
            <a:endParaRPr 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802.11-15/0014r1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C47AE6E-6830-4D66-A48E-1AB33BF56CB8}" type="slidenum">
              <a:rPr lang="en-US" smtClean="0"/>
              <a:pPr/>
              <a:t>85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6997742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802.11-15/0014r1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45B7B12-CE07-4A54-96EB-35A50D49DB14}" type="slidenum">
              <a:rPr lang="en-US" smtClean="0"/>
              <a:pPr/>
              <a:t>86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4021021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  <p:sp>
        <p:nvSpPr>
          <p:cNvPr id="15364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802.11-15/0014r1</a:t>
            </a:r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1C2A2418-DC63-42A1-8EB1-9A89097F5C1F}" type="slidenum">
              <a:rPr lang="en-US" smtClean="0"/>
              <a:pPr/>
              <a:t>87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24038086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802.11-15/0014r1</a:t>
            </a:r>
          </a:p>
        </p:txBody>
      </p:sp>
      <p:sp>
        <p:nvSpPr>
          <p:cNvPr id="1638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639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0FE0FD1-4DD9-4FB0-9C7C-C209A0639D2E}" type="slidenum">
              <a:rPr lang="en-US" smtClean="0"/>
              <a:pPr/>
              <a:t>88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12935355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802.11-15/0014r1</a:t>
            </a: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741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B3F56AF8-3022-4909-9742-70455232F6CE}" type="slidenum">
              <a:rPr lang="en-US" smtClean="0"/>
              <a:pPr/>
              <a:t>89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21622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42191" cy="215444"/>
          </a:xfrm>
          <a:noFill/>
        </p:spPr>
        <p:txBody>
          <a:bodyPr/>
          <a:lstStyle/>
          <a:p>
            <a:r>
              <a:rPr lang="en-US" smtClean="0"/>
              <a:t>Sept 2014</a:t>
            </a:r>
          </a:p>
        </p:txBody>
      </p:sp>
      <p:sp>
        <p:nvSpPr>
          <p:cNvPr id="4710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471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554447F-A678-4ED9-8E54-D24F45F2B03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7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71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0107108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3277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0" y="96239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doc.: IEEE 802.11-08/0924r0</a:t>
            </a:r>
          </a:p>
        </p:txBody>
      </p:sp>
      <p:sp>
        <p:nvSpPr>
          <p:cNvPr id="3277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38899" y="9000621"/>
            <a:ext cx="2673809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/>
              <a:t>Clint Chaplin, Samsung Electronics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AE8DDEF1-5D81-4810-9C02-AF4DF6C090B3}" type="slidenum">
              <a:rPr lang="en-US" altLang="en-US"/>
              <a:pPr>
                <a:spcBef>
                  <a:spcPct val="0"/>
                </a:spcBef>
              </a:pPr>
              <a:t>90</a:t>
            </a:fld>
            <a:endParaRPr lang="en-US" altLang="en-US"/>
          </a:p>
        </p:txBody>
      </p:sp>
      <p:sp>
        <p:nvSpPr>
          <p:cNvPr id="327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327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3379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0" y="96239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doc.: IEEE 802.11-08/0924r0</a:t>
            </a:r>
          </a:p>
        </p:txBody>
      </p:sp>
      <p:sp>
        <p:nvSpPr>
          <p:cNvPr id="3379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38899" y="9000621"/>
            <a:ext cx="2673809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/>
              <a:t>Clint Chaplin, Samsung Electronics</a:t>
            </a: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6A11A2CA-DD34-4C77-83E9-A9C54358ADEC}" type="slidenum">
              <a:rPr lang="en-US" altLang="en-US"/>
              <a:pPr>
                <a:spcBef>
                  <a:spcPct val="0"/>
                </a:spcBef>
              </a:pPr>
              <a:t>91</a:t>
            </a:fld>
            <a:endParaRPr lang="en-US" altLang="en-US"/>
          </a:p>
        </p:txBody>
      </p:sp>
      <p:sp>
        <p:nvSpPr>
          <p:cNvPr id="338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338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3481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34820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3482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34822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34823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20A0B5BA-1861-435F-B1B1-C6AB1B909250}" type="slidenum">
              <a:rPr lang="en-US" altLang="en-US"/>
              <a:pPr algn="r">
                <a:spcBef>
                  <a:spcPct val="0"/>
                </a:spcBef>
              </a:pPr>
              <a:t>92</a:t>
            </a:fld>
            <a:endParaRPr lang="en-US" altLang="en-US"/>
          </a:p>
        </p:txBody>
      </p:sp>
      <p:sp>
        <p:nvSpPr>
          <p:cNvPr id="34824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3482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34826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34827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0B651368-AE1B-4743-977C-2EF3F3B14F0A}" type="slidenum">
              <a:rPr lang="en-US" altLang="en-US"/>
              <a:pPr algn="r">
                <a:spcBef>
                  <a:spcPct val="0"/>
                </a:spcBef>
              </a:pPr>
              <a:t>92</a:t>
            </a:fld>
            <a:endParaRPr lang="en-US" altLang="en-US"/>
          </a:p>
        </p:txBody>
      </p:sp>
      <p:sp>
        <p:nvSpPr>
          <p:cNvPr id="34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348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3584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35844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3584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35846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35847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E6D943AC-6735-4B4D-8443-60F2CF41A13F}" type="slidenum">
              <a:rPr lang="en-US" altLang="en-US"/>
              <a:pPr algn="r">
                <a:spcBef>
                  <a:spcPct val="0"/>
                </a:spcBef>
              </a:pPr>
              <a:t>93</a:t>
            </a:fld>
            <a:endParaRPr lang="en-US" altLang="en-US"/>
          </a:p>
        </p:txBody>
      </p:sp>
      <p:sp>
        <p:nvSpPr>
          <p:cNvPr id="35848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3584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35850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35851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7A959FD2-2E5C-4F8C-85B2-2D40D4D17315}" type="slidenum">
              <a:rPr lang="en-US" altLang="en-US"/>
              <a:pPr algn="r">
                <a:spcBef>
                  <a:spcPct val="0"/>
                </a:spcBef>
              </a:pPr>
              <a:t>93</a:t>
            </a:fld>
            <a:endParaRPr lang="en-US" altLang="en-US"/>
          </a:p>
        </p:txBody>
      </p:sp>
      <p:sp>
        <p:nvSpPr>
          <p:cNvPr id="35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35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3686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36868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3686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36870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36871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DA290CD0-201C-479E-8222-D1136CAED2E3}" type="slidenum">
              <a:rPr lang="en-US" altLang="en-US"/>
              <a:pPr algn="r">
                <a:spcBef>
                  <a:spcPct val="0"/>
                </a:spcBef>
              </a:pPr>
              <a:t>94</a:t>
            </a:fld>
            <a:endParaRPr lang="en-US" altLang="en-US"/>
          </a:p>
        </p:txBody>
      </p:sp>
      <p:sp>
        <p:nvSpPr>
          <p:cNvPr id="36872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3687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36874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36875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41C50F2D-CE5C-46EA-9E13-D2E394F654AF}" type="slidenum">
              <a:rPr lang="en-US" altLang="en-US"/>
              <a:pPr algn="r">
                <a:spcBef>
                  <a:spcPct val="0"/>
                </a:spcBef>
              </a:pPr>
              <a:t>94</a:t>
            </a:fld>
            <a:endParaRPr lang="en-US" altLang="en-US"/>
          </a:p>
        </p:txBody>
      </p:sp>
      <p:sp>
        <p:nvSpPr>
          <p:cNvPr id="36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368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3789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37892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3789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37894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37895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47E7D8F4-9593-4C52-B6A4-8C76699A29BC}" type="slidenum">
              <a:rPr lang="en-US" altLang="en-US"/>
              <a:pPr algn="r">
                <a:spcBef>
                  <a:spcPct val="0"/>
                </a:spcBef>
              </a:pPr>
              <a:t>95</a:t>
            </a:fld>
            <a:endParaRPr lang="en-US" altLang="en-US"/>
          </a:p>
        </p:txBody>
      </p:sp>
      <p:sp>
        <p:nvSpPr>
          <p:cNvPr id="37896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3789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37898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37899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CF601AC1-8106-40AB-B598-9AEF3031BF13}" type="slidenum">
              <a:rPr lang="en-US" altLang="en-US"/>
              <a:pPr algn="r">
                <a:spcBef>
                  <a:spcPct val="0"/>
                </a:spcBef>
              </a:pPr>
              <a:t>95</a:t>
            </a:fld>
            <a:endParaRPr lang="en-US" altLang="en-US"/>
          </a:p>
        </p:txBody>
      </p:sp>
      <p:sp>
        <p:nvSpPr>
          <p:cNvPr id="37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379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3891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38916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3891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38918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38919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38600169-4277-4860-8C86-CBFEFA453488}" type="slidenum">
              <a:rPr lang="en-US" altLang="en-US"/>
              <a:pPr algn="r">
                <a:spcBef>
                  <a:spcPct val="0"/>
                </a:spcBef>
              </a:pPr>
              <a:t>96</a:t>
            </a:fld>
            <a:endParaRPr lang="en-US" altLang="en-US"/>
          </a:p>
        </p:txBody>
      </p:sp>
      <p:sp>
        <p:nvSpPr>
          <p:cNvPr id="38920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3892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38922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38923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A68A0BB5-D9BD-423D-87BE-3B73BA709626}" type="slidenum">
              <a:rPr lang="en-US" altLang="en-US"/>
              <a:pPr algn="r">
                <a:spcBef>
                  <a:spcPct val="0"/>
                </a:spcBef>
              </a:pPr>
              <a:t>96</a:t>
            </a:fld>
            <a:endParaRPr lang="en-US" altLang="en-US"/>
          </a:p>
        </p:txBody>
      </p:sp>
      <p:sp>
        <p:nvSpPr>
          <p:cNvPr id="389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389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3993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39940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3994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39942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39943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1F94B9C6-3A40-4585-8EF1-9C4876A395AD}" type="slidenum">
              <a:rPr lang="en-US" altLang="en-US"/>
              <a:pPr algn="r">
                <a:spcBef>
                  <a:spcPct val="0"/>
                </a:spcBef>
              </a:pPr>
              <a:t>97</a:t>
            </a:fld>
            <a:endParaRPr lang="en-US" altLang="en-US"/>
          </a:p>
        </p:txBody>
      </p:sp>
      <p:sp>
        <p:nvSpPr>
          <p:cNvPr id="39944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3994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39946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39947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8A9E7086-905C-42FF-B195-74E13EF51749}" type="slidenum">
              <a:rPr lang="en-US" altLang="en-US"/>
              <a:pPr algn="r">
                <a:spcBef>
                  <a:spcPct val="0"/>
                </a:spcBef>
              </a:pPr>
              <a:t>97</a:t>
            </a:fld>
            <a:endParaRPr lang="en-US" altLang="en-US"/>
          </a:p>
        </p:txBody>
      </p:sp>
      <p:sp>
        <p:nvSpPr>
          <p:cNvPr id="39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399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4096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40964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4096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40966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40967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56BF8AEC-05F8-4952-AA74-45CAF1373278}" type="slidenum">
              <a:rPr lang="en-US" altLang="en-US"/>
              <a:pPr algn="r">
                <a:spcBef>
                  <a:spcPct val="0"/>
                </a:spcBef>
              </a:pPr>
              <a:t>98</a:t>
            </a:fld>
            <a:endParaRPr lang="en-US" altLang="en-US"/>
          </a:p>
        </p:txBody>
      </p:sp>
      <p:sp>
        <p:nvSpPr>
          <p:cNvPr id="40968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4096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40970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40971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E77C8416-4641-42E0-9693-9D29100B6D4D}" type="slidenum">
              <a:rPr lang="en-US" altLang="en-US"/>
              <a:pPr algn="r">
                <a:spcBef>
                  <a:spcPct val="0"/>
                </a:spcBef>
              </a:pPr>
              <a:t>98</a:t>
            </a:fld>
            <a:endParaRPr lang="en-US" altLang="en-US"/>
          </a:p>
        </p:txBody>
      </p:sp>
      <p:sp>
        <p:nvSpPr>
          <p:cNvPr id="409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409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4198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41988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4198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41990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41991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EB386DCD-744C-4FD3-A17A-5DC7744974D8}" type="slidenum">
              <a:rPr lang="en-US" altLang="en-US"/>
              <a:pPr algn="r">
                <a:spcBef>
                  <a:spcPct val="0"/>
                </a:spcBef>
              </a:pPr>
              <a:t>99</a:t>
            </a:fld>
            <a:endParaRPr lang="en-US" altLang="en-US"/>
          </a:p>
        </p:txBody>
      </p:sp>
      <p:sp>
        <p:nvSpPr>
          <p:cNvPr id="41992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4199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41994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41995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7C3A301F-C91B-4EE9-B344-2E5A2CCE8878}" type="slidenum">
              <a:rPr lang="en-US" altLang="en-US"/>
              <a:pPr algn="r">
                <a:spcBef>
                  <a:spcPct val="0"/>
                </a:spcBef>
              </a:pPr>
              <a:t>99</a:t>
            </a:fld>
            <a:endParaRPr lang="en-US" altLang="en-US"/>
          </a:p>
        </p:txBody>
      </p:sp>
      <p:sp>
        <p:nvSpPr>
          <p:cNvPr id="419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419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FF75A2-6F5B-4D4B-A1CF-EDEEA4E4B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0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EE1C41-13CA-4068-AF87-F2963A445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0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6B1EE72-AEBD-4C27-8447-805D14E1A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07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AC10F9D-9D4C-4E46-A08D-B0355AB77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14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71AA584-A631-41C6-AA28-A674FF16B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02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19CDBFA-76A2-4597-AA38-8543ED035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28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81101DF-3CCF-4DBE-9F6F-C2C8287AA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9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EDB990D-5677-42C3-8409-B86316F68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9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6E0127D-EA26-47D7-BEDD-43594B1CA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2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C8A6EB5-1BF3-4B79-A25A-A80C2579D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2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A3E2874-852B-40F2-A72B-30C3B22A2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3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7B4D0AE-50A3-4374-B97B-94DD77DA9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5BC343-D255-4229-A3C1-C2A825309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6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/>
            </a:lvl1pPr>
          </a:lstStyle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38392" y="6475413"/>
            <a:ext cx="54341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5DBBF94-17B0-4983-A36A-09B6DE6908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dirty="0"/>
              <a:t>doc.: IEEE </a:t>
            </a:r>
            <a:r>
              <a:rPr lang="en-US" sz="1800" dirty="0" smtClean="0"/>
              <a:t>802.11-15/0014r1</a:t>
            </a:r>
            <a:endParaRPr lang="en-US" sz="1800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4206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0"/>
              <a:t>Report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LRA@tiac.net" TargetMode="External"/><Relationship Id="rId13" Type="http://schemas.openxmlformats.org/officeDocument/2006/relationships/hyperlink" Target="mailto:ddrgal@gmail.com" TargetMode="External"/><Relationship Id="rId18" Type="http://schemas.openxmlformats.org/officeDocument/2006/relationships/hyperlink" Target="mailto:pecclesi@cisco.com" TargetMode="External"/><Relationship Id="rId3" Type="http://schemas.openxmlformats.org/officeDocument/2006/relationships/hyperlink" Target="mailto:adrian.p.stephens@intel.com" TargetMode="External"/><Relationship Id="rId7" Type="http://schemas.openxmlformats.org/officeDocument/2006/relationships/hyperlink" Target="mailto:aasterja@qti.qualcomm.com" TargetMode="External"/><Relationship Id="rId12" Type="http://schemas.openxmlformats.org/officeDocument/2006/relationships/hyperlink" Target="mailto:nfinn@cisco.com" TargetMode="External"/><Relationship Id="rId17" Type="http://schemas.openxmlformats.org/officeDocument/2006/relationships/hyperlink" Target="mailto:henry@LOGOUT.COM" TargetMode="External"/><Relationship Id="rId2" Type="http://schemas.openxmlformats.org/officeDocument/2006/relationships/notesSlide" Target="../notesSlides/notesSlide10.xml"/><Relationship Id="rId16" Type="http://schemas.openxmlformats.org/officeDocument/2006/relationships/hyperlink" Target="mailto:carlos.cordeiro@inte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yongho.seok@gmail.com" TargetMode="External"/><Relationship Id="rId11" Type="http://schemas.openxmlformats.org/officeDocument/2006/relationships/hyperlink" Target="mailto:d3e3e3@gmail.com" TargetMode="External"/><Relationship Id="rId5" Type="http://schemas.openxmlformats.org/officeDocument/2006/relationships/hyperlink" Target="mailto:emily.h.qi@intel.com" TargetMode="External"/><Relationship Id="rId15" Type="http://schemas.openxmlformats.org/officeDocument/2006/relationships/hyperlink" Target="mailto:alex.ashley@hotmail.co.uk" TargetMode="External"/><Relationship Id="rId10" Type="http://schemas.openxmlformats.org/officeDocument/2006/relationships/hyperlink" Target="mailto:jiamin.chen@mail01.huawei.com" TargetMode="External"/><Relationship Id="rId4" Type="http://schemas.openxmlformats.org/officeDocument/2006/relationships/hyperlink" Target="mailto:edwardau@marvell.com" TargetMode="External"/><Relationship Id="rId9" Type="http://schemas.openxmlformats.org/officeDocument/2006/relationships/hyperlink" Target="mailto:Ping.FANG@huawei.com" TargetMode="External"/><Relationship Id="rId14" Type="http://schemas.openxmlformats.org/officeDocument/2006/relationships/hyperlink" Target="mailto:robert.stacey@intel.com" TargetMode="Externa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5/documents" TargetMode="External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Word_97_-_2003_Document16.doc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9.emf"/><Relationship Id="rId4" Type="http://schemas.openxmlformats.org/officeDocument/2006/relationships/oleObject" Target="../embeddings/Microsoft_Word_97_-_2003_Document17.doc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21/documents" TargetMode="External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eee802.org/21" TargetMode="Externa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0.emf"/><Relationship Id="rId4" Type="http://schemas.openxmlformats.org/officeDocument/2006/relationships/oleObject" Target="../embeddings/Microsoft_Word_97_-_2003_Document18.doc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24/dcn/15/24-15-0003-00-0000-iot-scope-form.docx" TargetMode="External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24/dcn/14/24-14-0035-02-sgtg-consolidated-white-paper-presentation.pptx" TargetMode="External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802.24/dcn/14/24-14-0040-02-0000-liaison-response-to-p2413.docx" TargetMode="External"/><Relationship Id="rId4" Type="http://schemas.openxmlformats.org/officeDocument/2006/relationships/hyperlink" Target="https://mentor.ieee.org/802.24/dcn/15/24-15-0004-00-sgtg-sub1ghz-white-paper-scope.ppt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ment.standards.ieee.org/myproject/Public/mytools/draft/styleman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omniran/bp/StartPage" TargetMode="External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evelopment.standards.ieee.org/get-file/P802.1CF.pdf?t=81644900003" TargetMode="External"/><Relationship Id="rId4" Type="http://schemas.openxmlformats.org/officeDocument/2006/relationships/hyperlink" Target="https://mentor.ieee.org/omniran/documents" TargetMode="Externa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omniran/bp/SDN_Wiki" TargetMode="External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omniran/bp/StartPage" TargetMode="External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1.emf"/><Relationship Id="rId4" Type="http://schemas.openxmlformats.org/officeDocument/2006/relationships/oleObject" Target="../embeddings/Microsoft_Word_97_-_2003_Document19.doc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-fi.org/" TargetMode="External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Reports/802.11_Timelines.ht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b.org/activities/joint-activities/iab-ieee-coordination/" TargetMode="External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eee-sa.centraldesktop.com/802liaisondb/FrontPage" TargetMode="External"/><Relationship Id="rId5" Type="http://schemas.openxmlformats.org/officeDocument/2006/relationships/hyperlink" Target="https://datatracker.ietf.org/doc/rfc7241/" TargetMode="External"/><Relationship Id="rId4" Type="http://schemas.openxmlformats.org/officeDocument/2006/relationships/hyperlink" Target="https://mentor.ieee.org/802-ec/dcn/14/ec-14-0067-00-00EC-ieee-802-ietf-leadership-meeting-minutes-29-sept-2014.docx" TargetMode="Externa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f.org/" TargetMode="External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etf.org/edu/tutorials.html" TargetMode="External"/><Relationship Id="rId4" Type="http://schemas.openxmlformats.org/officeDocument/2006/relationships/hyperlink" Target="https://www.ietf.org/edu/process-oriented-tutorials.html#newcomers" TargetMode="Externa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doc/draft-ietf-paws-protocol/" TargetMode="External"/><Relationship Id="rId7" Type="http://schemas.openxmlformats.org/officeDocument/2006/relationships/hyperlink" Target="http://datatracker.ietf.org/doc/draft-ietf-paws-protocol/" TargetMode="External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rfc6953/" TargetMode="External"/><Relationship Id="rId5" Type="http://schemas.openxmlformats.org/officeDocument/2006/relationships/hyperlink" Target="https://datatracker.ietf.org/doc/draft-patil-paws-problem-stmt/" TargetMode="External"/><Relationship Id="rId4" Type="http://schemas.openxmlformats.org/officeDocument/2006/relationships/hyperlink" Target="https://datatracker.ietf.org/wg/paws/charter/" TargetMode="Externa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radext/" TargetMode="External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tracker.ietf.org/doc/draft-ietf-radext-ip-port-radius-ext/" TargetMode="External"/><Relationship Id="rId5" Type="http://schemas.openxmlformats.org/officeDocument/2006/relationships/hyperlink" Target="http://datatracker.ietf.org/doc/draft-ietf-radext-radius-fragmentation/" TargetMode="External"/><Relationship Id="rId4" Type="http://schemas.openxmlformats.org/officeDocument/2006/relationships/hyperlink" Target="http://datatracker.ietf.org/doc/draft-ietf-radext-nai/" TargetMode="External"/></Relationships>
</file>

<file path=ppt/slides/_rels/slide134.xml.rels><?xml version="1.0" encoding="UTF-8" standalone="yes"?>
<Relationships xmlns="http://schemas.openxmlformats.org/package/2006/relationships"><Relationship Id="rId8" Type="http://schemas.openxmlformats.org/officeDocument/2006/relationships/hyperlink" Target="https://mentor.ieee.org/802.11/dcn/09/11-09-0718-01-000v-liaison-request-to-ietf-geopriv.doc" TargetMode="External"/><Relationship Id="rId3" Type="http://schemas.openxmlformats.org/officeDocument/2006/relationships/hyperlink" Target="http://www.ietf.org/html.charters/geopriv-charter.html" TargetMode="External"/><Relationship Id="rId7" Type="http://schemas.openxmlformats.org/officeDocument/2006/relationships/hyperlink" Target="http://www.ietf.org/rfc/rfc4776.txt" TargetMode="External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etf.org/rfc/rfc3693.txt" TargetMode="External"/><Relationship Id="rId5" Type="http://schemas.openxmlformats.org/officeDocument/2006/relationships/hyperlink" Target="https://datatracker.ietf.org/doc/rfc7035/" TargetMode="External"/><Relationship Id="rId4" Type="http://schemas.openxmlformats.org/officeDocument/2006/relationships/hyperlink" Target="http://www.ietf.org/proceedings/66/IDs/draft-ietf-geopriv-radius-lo-08.txt" TargetMode="Externa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f.org/dyn/wg/charter/ecrit-charter.html" TargetMode="External"/><Relationship Id="rId7" Type="http://schemas.openxmlformats.org/officeDocument/2006/relationships/hyperlink" Target="http://datatracker.ietf.org/doc/draft-ietf-ecrit-held-routing/" TargetMode="External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tracker.ietf.org/doc/draft-ietf-ecrit-additional-data/" TargetMode="External"/><Relationship Id="rId5" Type="http://schemas.openxmlformats.org/officeDocument/2006/relationships/hyperlink" Target="http://tools.ietf.org/id/draft-thomson-ecrit-civic-boundary-02.txt" TargetMode="External"/><Relationship Id="rId4" Type="http://schemas.openxmlformats.org/officeDocument/2006/relationships/hyperlink" Target="http://datatracker.ietf.org/doc/rfc6443/" TargetMode="Externa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wg/homenet/" TargetMode="External"/><Relationship Id="rId7" Type="http://schemas.openxmlformats.org/officeDocument/2006/relationships/hyperlink" Target="http://datatracker.ietf.org/doc/draft-ietf-homenet-dncp/" TargetMode="External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tracker.ietf.org/doc/draft-pfister-homenet-prefix-assignment/" TargetMode="External"/><Relationship Id="rId5" Type="http://schemas.openxmlformats.org/officeDocument/2006/relationships/hyperlink" Target="http://datatracker.ietf.org/doc/draft-ietf-homenet-hncp/" TargetMode="External"/><Relationship Id="rId4" Type="http://schemas.openxmlformats.org/officeDocument/2006/relationships/hyperlink" Target="http://datatracker.ietf.org/doc/rfc7368/" TargetMode="External"/></Relationships>
</file>

<file path=ppt/slides/_rels/slide137.xml.rels><?xml version="1.0" encoding="UTF-8" standalone="yes"?>
<Relationships xmlns="http://schemas.openxmlformats.org/package/2006/relationships"><Relationship Id="rId8" Type="http://schemas.openxmlformats.org/officeDocument/2006/relationships/hyperlink" Target="https://mentor.ieee.org/802.11/dcn/14/11-14-0913-01-0000-liaison-response-opsawg-capwap-extension.docx" TargetMode="External"/><Relationship Id="rId3" Type="http://schemas.openxmlformats.org/officeDocument/2006/relationships/hyperlink" Target="http://datatracker.ietf.org/wg/opsawg/" TargetMode="External"/><Relationship Id="rId7" Type="http://schemas.openxmlformats.org/officeDocument/2006/relationships/hyperlink" Target="http://datatracker.ietf.org/doc/draft-ietf-opsawg-capwap-extension/" TargetMode="External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14/11-14-0684-01-0000-capwap-hybridmac-liaison-response.docx" TargetMode="External"/><Relationship Id="rId11" Type="http://schemas.openxmlformats.org/officeDocument/2006/relationships/hyperlink" Target="http://datatracker.ietf.org/doc/draft-xue-opsawg-capwap-alt-tunnel-information/" TargetMode="External"/><Relationship Id="rId5" Type="http://schemas.openxmlformats.org/officeDocument/2006/relationships/hyperlink" Target="https://datatracker.ietf.org/doc/draft-ietf-opsawg-capwap-hybridmac/" TargetMode="External"/><Relationship Id="rId10" Type="http://schemas.openxmlformats.org/officeDocument/2006/relationships/hyperlink" Target="http://datatracker.ietf.org/doc/draft-ietf-opsawg-capwap-alt-tunnel/" TargetMode="External"/><Relationship Id="rId4" Type="http://schemas.openxmlformats.org/officeDocument/2006/relationships/hyperlink" Target="http://www.ietf.org/id/draft-zhang-opsawg-capwap-cds-02.txt" TargetMode="External"/><Relationship Id="rId9" Type="http://schemas.openxmlformats.org/officeDocument/2006/relationships/hyperlink" Target="http://datatracker.ietf.org/doc/draft-ietf-opsawg-capwap-hybridmac" TargetMode="External"/></Relationships>
</file>

<file path=ppt/slides/_rels/slide138.xml.rels><?xml version="1.0" encoding="UTF-8" standalone="yes"?>
<Relationships xmlns="http://schemas.openxmlformats.org/package/2006/relationships"><Relationship Id="rId8" Type="http://schemas.openxmlformats.org/officeDocument/2006/relationships/hyperlink" Target="http://datatracker.ietf.org/doc/draft-ietf-aqm-eval-guidelines/" TargetMode="External"/><Relationship Id="rId3" Type="http://schemas.openxmlformats.org/officeDocument/2006/relationships/hyperlink" Target="http://datatracker.ietf.org/wg/aqm/charter/" TargetMode="External"/><Relationship Id="rId7" Type="http://schemas.openxmlformats.org/officeDocument/2006/relationships/hyperlink" Target="http://datatracker.ietf.org/doc/draft-ietf-aqm-ecn-benefits/" TargetMode="External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tracker.ietf.org/doc/draft-ietf-aqm-codel/" TargetMode="External"/><Relationship Id="rId5" Type="http://schemas.openxmlformats.org/officeDocument/2006/relationships/hyperlink" Target="http://datatracker.ietf.org/doc/draft-ietf-aqm-recommendation/" TargetMode="External"/><Relationship Id="rId10" Type="http://schemas.openxmlformats.org/officeDocument/2006/relationships/hyperlink" Target="http://datatracker.ietf.org/doc/draft-ietf-aqm-pie/" TargetMode="External"/><Relationship Id="rId4" Type="http://schemas.openxmlformats.org/officeDocument/2006/relationships/hyperlink" Target="https://datatracker.ietf.org/doc/rfc2309/" TargetMode="External"/><Relationship Id="rId9" Type="http://schemas.openxmlformats.org/officeDocument/2006/relationships/hyperlink" Target="http://datatracker.ietf.org/doc/draft-ietf-aqm-fq-implementation/" TargetMode="Externa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tls/charter/" TargetMode="External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tracker.ietf.org/doc/draft-ietf-tls-tls13/" TargetMode="External"/><Relationship Id="rId5" Type="http://schemas.openxmlformats.org/officeDocument/2006/relationships/hyperlink" Target="http://datatracker.ietf.org/doc/draft-ietf-tls-downgrade-scsv/" TargetMode="External"/><Relationship Id="rId4" Type="http://schemas.openxmlformats.org/officeDocument/2006/relationships/hyperlink" Target="http://datatracker.ietf.org/doc/draft-ietf-tls-negotiated-ff-dhe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dnssd/charter/" TargetMode="External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atatracker.ietf.org/doc/draft-ietf-dnssd-requirements/" TargetMode="External"/><Relationship Id="rId4" Type="http://schemas.openxmlformats.org/officeDocument/2006/relationships/hyperlink" Target="http://datatracker.ietf.org/doc/draft-rafiee-dnssd-mdns-threatmodel/" TargetMode="Externa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6lowpan/charter/" TargetMode="External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atatracker.ietf.org/wg/core/" TargetMode="External"/><Relationship Id="rId4" Type="http://schemas.openxmlformats.org/officeDocument/2006/relationships/hyperlink" Target="http://datatracker.ietf.org/wg/roll/" TargetMode="Externa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2/11-12-0122-01-0000-january-2012-liaison-to-ietf.ppt" TargetMode="External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Microsoft_Word_97_-_2003_Document3.doc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Word_97_-_2003_Document4.doc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Word_97_-_2003_Document5.doc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5/11-15-0001-01-0reg-meeting-plan-and-agenda-atlanta-january-2015.ppt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802.11/dcn/14/11-14-1366-00-0000-liaison-from-ngmn-on-5g.pdf" TargetMode="External"/><Relationship Id="rId4" Type="http://schemas.openxmlformats.org/officeDocument/2006/relationships/hyperlink" Target="https://mentor.ieee.org/802.11/dcn/15/11-15-0149-00-0000-etsi-bran-report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Word_97_-_2003_Document6.doc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Word_97_-_2003_Document7.doc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ds.ieee.org/develop/balloting.html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Word_97_-_2003_Document8.doc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4/11-14-1588-10-000m-tgmc-agenda-january-2015.pptx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Word_97_-_2003_Document9.doc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4/11-14-1372-08-00ah-tgah-lb205-comments-on-d3-0.xlsx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ailto:mano@koden-ti.com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iroshi@manosan.org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SponsorBallots.html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4/11-14-1351-29-00ai-tgai-lb204-comments-for-draft-3-0.xlsx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6.emf"/><Relationship Id="rId4" Type="http://schemas.openxmlformats.org/officeDocument/2006/relationships/oleObject" Target="../embeddings/Microsoft_Word_97_-_2003_Document10.doc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Word_97_-_2003_Document11.doc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Word_97_-_2003_Document12.doc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4/11-14-0571-05-00ax-evaluation-methodology.docx" TargetMode="Externa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14/11-14-1009-02-00ax-proposed-802-11ax-functional-requirements.doc" TargetMode="External"/><Relationship Id="rId5" Type="http://schemas.openxmlformats.org/officeDocument/2006/relationships/hyperlink" Target="https://mentor.ieee.org/802.11/dcn/14/11-14-0882-04-00ax-tgax-channel-model-document.docx" TargetMode="External"/><Relationship Id="rId4" Type="http://schemas.openxmlformats.org/officeDocument/2006/relationships/hyperlink" Target="https://mentor.ieee.org/802.11/dcn/14/11-14-0980-06-00ax-simulation-scenarios.docx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4/11-14-1578-06-00ax-tgax-january-2015-meeting-agenda.ppt" TargetMode="Externa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Word_97_-_2003_Document13.doc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Word_97_-_2003_Document14.doc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Word_97_-_2003_Document2.doc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Word_97_-_2003_Document15.doc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Adrian Stephens, Intel Corporation</a:t>
            </a: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802.11 January 2015 Closing Reports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2015-01-16</a:t>
            </a:r>
          </a:p>
        </p:txBody>
      </p:sp>
      <p:graphicFrame>
        <p:nvGraphicFramePr>
          <p:cNvPr id="30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689334"/>
              </p:ext>
            </p:extLst>
          </p:nvPr>
        </p:nvGraphicFramePr>
        <p:xfrm>
          <a:off x="523875" y="2274888"/>
          <a:ext cx="7750175" cy="259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" name="Document" r:id="rId4" imgW="8286716" imgH="2777437" progId="Word.Document.8">
                  <p:embed/>
                </p:oleObj>
              </mc:Choice>
              <mc:Fallback>
                <p:oleObj name="Document" r:id="rId4" imgW="8286716" imgH="2777437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2274888"/>
                        <a:ext cx="7750175" cy="259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/>
              <a:t>Authors:</a:t>
            </a:r>
            <a:endParaRPr lang="en-US" sz="2000" b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AF256CC3-709F-4B73-B483-640656AD6A9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smtClean="0"/>
              <a:t>Volunteer Editor Contacts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181600"/>
          </a:xfrm>
          <a:noFill/>
        </p:spPr>
        <p:txBody>
          <a:bodyPr/>
          <a:lstStyle/>
          <a:p>
            <a:r>
              <a:rPr lang="en-US" sz="1600" dirty="0" err="1" smtClean="0"/>
              <a:t>TGmc</a:t>
            </a:r>
            <a:r>
              <a:rPr lang="en-US" sz="1600" dirty="0" smtClean="0"/>
              <a:t> – Adrian Stephens </a:t>
            </a:r>
            <a:r>
              <a:rPr lang="en-US" sz="1600" b="0" dirty="0" smtClean="0"/>
              <a:t>– </a:t>
            </a:r>
            <a:r>
              <a:rPr lang="en-US" sz="1600" b="0" dirty="0" smtClean="0">
                <a:hlinkClick r:id="rId3"/>
              </a:rPr>
              <a:t>adrian.p.stephens@intel.com</a:t>
            </a:r>
            <a:r>
              <a:rPr lang="en-US" sz="1600" dirty="0" smtClean="0"/>
              <a:t>, Edward Au – </a:t>
            </a:r>
            <a:r>
              <a:rPr lang="en-US" sz="1600" b="0" dirty="0" smtClean="0">
                <a:hlinkClick r:id="rId4"/>
              </a:rPr>
              <a:t>edwardau@marvell.com</a:t>
            </a:r>
            <a:r>
              <a:rPr lang="en-US" sz="1600" dirty="0" smtClean="0"/>
              <a:t>, Emily Qi – </a:t>
            </a:r>
            <a:r>
              <a:rPr lang="en-US" sz="1600" b="0" dirty="0" smtClean="0">
                <a:hlinkClick r:id="rId5"/>
              </a:rPr>
              <a:t>emily.h.qi@intel.com</a:t>
            </a:r>
            <a:r>
              <a:rPr lang="en-US" sz="1600" b="0" dirty="0" smtClean="0"/>
              <a:t> </a:t>
            </a:r>
            <a:endParaRPr lang="en-US" sz="1600" dirty="0" smtClean="0"/>
          </a:p>
          <a:p>
            <a:r>
              <a:rPr lang="en-US" sz="1600" dirty="0" err="1" smtClean="0"/>
              <a:t>TGah</a:t>
            </a:r>
            <a:r>
              <a:rPr lang="en-US" sz="1600" dirty="0" smtClean="0"/>
              <a:t> – Yongho Seok </a:t>
            </a:r>
            <a:r>
              <a:rPr lang="en-US" sz="1600" b="0" dirty="0" smtClean="0">
                <a:hlinkClick r:id="rId6"/>
              </a:rPr>
              <a:t>yongho.seok@gmail.com</a:t>
            </a:r>
            <a:r>
              <a:rPr lang="en-US" sz="1600" b="0" dirty="0" smtClean="0"/>
              <a:t>,  </a:t>
            </a:r>
            <a:r>
              <a:rPr lang="en-US" sz="1600" dirty="0" smtClean="0"/>
              <a:t>Alfred </a:t>
            </a:r>
            <a:r>
              <a:rPr lang="en-US" sz="1600" dirty="0" err="1" smtClean="0"/>
              <a:t>Asterjadhi</a:t>
            </a:r>
            <a:r>
              <a:rPr lang="en-US" sz="1600" dirty="0" smtClean="0"/>
              <a:t> – </a:t>
            </a:r>
            <a:r>
              <a:rPr lang="en-US" sz="1600" b="0" dirty="0" smtClean="0">
                <a:hlinkClick r:id="rId7"/>
              </a:rPr>
              <a:t>aasterja@qti.qualcomm.com</a:t>
            </a:r>
            <a:r>
              <a:rPr lang="en-US" sz="1600" b="0" dirty="0" smtClean="0"/>
              <a:t>   </a:t>
            </a:r>
          </a:p>
          <a:p>
            <a:r>
              <a:rPr lang="en-US" sz="1600" dirty="0" err="1" smtClean="0"/>
              <a:t>TGai</a:t>
            </a:r>
            <a:r>
              <a:rPr lang="en-US" sz="1600" dirty="0" smtClean="0"/>
              <a:t> – Lee Armstrong – </a:t>
            </a:r>
            <a:r>
              <a:rPr lang="en-US" sz="1600" b="0" dirty="0" smtClean="0">
                <a:hlinkClick r:id="rId8"/>
              </a:rPr>
              <a:t>LRA@tiac.net</a:t>
            </a:r>
            <a:r>
              <a:rPr lang="en-US" sz="1600" b="0" dirty="0" smtClean="0"/>
              <a:t>, </a:t>
            </a:r>
            <a:r>
              <a:rPr lang="en-US" sz="1600" dirty="0" smtClean="0"/>
              <a:t>Ping FANG </a:t>
            </a:r>
            <a:r>
              <a:rPr lang="en-US" sz="1600" b="0" dirty="0" smtClean="0">
                <a:hlinkClick r:id="rId9"/>
              </a:rPr>
              <a:t>Ping.FANG@huawei.com</a:t>
            </a:r>
            <a:endParaRPr lang="en-US" sz="1600" b="0" dirty="0" smtClean="0"/>
          </a:p>
          <a:p>
            <a:r>
              <a:rPr lang="en-US" sz="1600" dirty="0" err="1" smtClean="0"/>
              <a:t>TGaj</a:t>
            </a:r>
            <a:r>
              <a:rPr lang="en-US" sz="1600" dirty="0" smtClean="0"/>
              <a:t> – </a:t>
            </a:r>
            <a:r>
              <a:rPr lang="en-US" sz="1600" dirty="0" err="1" smtClean="0"/>
              <a:t>Jiamin</a:t>
            </a:r>
            <a:r>
              <a:rPr lang="en-US" sz="1600" dirty="0" smtClean="0"/>
              <a:t> CHEN – </a:t>
            </a:r>
            <a:r>
              <a:rPr lang="en-US" sz="1600" b="0" dirty="0" smtClean="0">
                <a:hlinkClick r:id="rId10"/>
              </a:rPr>
              <a:t>jiamin.chen@mail01.huawei.com</a:t>
            </a:r>
            <a:r>
              <a:rPr lang="en-US" sz="1600" b="0" dirty="0" smtClean="0"/>
              <a:t> </a:t>
            </a:r>
            <a:endParaRPr lang="en-US" sz="1600" dirty="0" smtClean="0"/>
          </a:p>
          <a:p>
            <a:r>
              <a:rPr lang="en-US" sz="1600" dirty="0" err="1" smtClean="0"/>
              <a:t>TGak</a:t>
            </a:r>
            <a:r>
              <a:rPr lang="en-US" sz="1600" dirty="0" smtClean="0"/>
              <a:t> – Donald Eastlake – </a:t>
            </a:r>
            <a:r>
              <a:rPr lang="en-US" sz="1600" b="0" dirty="0" smtClean="0">
                <a:hlinkClick r:id="rId11"/>
              </a:rPr>
              <a:t>d3e3e3@gmail.com</a:t>
            </a:r>
            <a:r>
              <a:rPr lang="en-US" sz="1600" b="0" dirty="0" smtClean="0"/>
              <a:t>, </a:t>
            </a:r>
            <a:r>
              <a:rPr lang="en-US" sz="1600" dirty="0" smtClean="0"/>
              <a:t>Norm Finn </a:t>
            </a:r>
            <a:r>
              <a:rPr lang="en-US" sz="1600" dirty="0"/>
              <a:t>– </a:t>
            </a:r>
            <a:r>
              <a:rPr lang="en-US" sz="1600" b="0" dirty="0" smtClean="0">
                <a:hlinkClick r:id="rId12"/>
              </a:rPr>
              <a:t>nfinn@cisco.com</a:t>
            </a:r>
            <a:r>
              <a:rPr lang="en-US" sz="1600" b="0" dirty="0" smtClean="0"/>
              <a:t> </a:t>
            </a:r>
          </a:p>
          <a:p>
            <a:r>
              <a:rPr lang="en-US" sz="1600" dirty="0" err="1" smtClean="0"/>
              <a:t>TGaq</a:t>
            </a:r>
            <a:r>
              <a:rPr lang="en-US" sz="1600" dirty="0" smtClean="0"/>
              <a:t> – Dan Gal – </a:t>
            </a:r>
            <a:r>
              <a:rPr lang="en-US" sz="1600" b="0" dirty="0" smtClean="0">
                <a:hlinkClick r:id="rId13"/>
              </a:rPr>
              <a:t>ddrgal@gmail.com</a:t>
            </a:r>
            <a:r>
              <a:rPr lang="en-US" sz="1600" b="0" dirty="0" smtClean="0"/>
              <a:t>  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 smtClean="0"/>
              <a:t>TGax</a:t>
            </a:r>
            <a:r>
              <a:rPr lang="en-US" sz="1600" b="1" dirty="0" smtClean="0"/>
              <a:t> </a:t>
            </a:r>
            <a:r>
              <a:rPr lang="en-US" sz="1600" b="1" dirty="0"/>
              <a:t>– </a:t>
            </a:r>
            <a:r>
              <a:rPr lang="en-US" sz="1600" b="1" dirty="0" smtClean="0"/>
              <a:t>Robert Stacey </a:t>
            </a:r>
            <a:r>
              <a:rPr lang="en-US" sz="1600" dirty="0" smtClean="0"/>
              <a:t>– </a:t>
            </a:r>
            <a:r>
              <a:rPr lang="en-US" sz="1600" dirty="0">
                <a:hlinkClick r:id="rId14"/>
              </a:rPr>
              <a:t>robert.stacey@intel.com</a:t>
            </a:r>
            <a:r>
              <a:rPr lang="en-US" sz="1600" dirty="0"/>
              <a:t> </a:t>
            </a:r>
            <a:r>
              <a:rPr lang="en-US" sz="1600" b="0" dirty="0" smtClean="0"/>
              <a:t>  </a:t>
            </a:r>
            <a:endParaRPr lang="en-US" sz="1600" b="0" dirty="0"/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1600" dirty="0" smtClean="0"/>
              <a:t>Editors Emeritus:</a:t>
            </a:r>
          </a:p>
          <a:p>
            <a:pPr lvl="1"/>
            <a:r>
              <a:rPr lang="en-US" sz="1600" dirty="0" err="1"/>
              <a:t>TGaa</a:t>
            </a:r>
            <a:r>
              <a:rPr lang="en-US" sz="1600" dirty="0"/>
              <a:t> – Alex Ashley – </a:t>
            </a:r>
            <a:r>
              <a:rPr lang="en-US" sz="1600" dirty="0" smtClean="0">
                <a:hlinkClick r:id="rId15"/>
              </a:rPr>
              <a:t>alex.ashley@hotmail.co.uk</a:t>
            </a:r>
            <a:endParaRPr lang="en-US" sz="1600" dirty="0" smtClean="0"/>
          </a:p>
          <a:p>
            <a:pPr lvl="1"/>
            <a:r>
              <a:rPr lang="en-US" sz="1600" dirty="0" err="1" smtClean="0"/>
              <a:t>TGac</a:t>
            </a:r>
            <a:r>
              <a:rPr lang="en-US" sz="1600" dirty="0" smtClean="0"/>
              <a:t> – Robert Stacey – </a:t>
            </a:r>
            <a:r>
              <a:rPr lang="en-US" sz="1600" dirty="0" smtClean="0">
                <a:hlinkClick r:id="rId14"/>
              </a:rPr>
              <a:t>robert.stacey@intel.com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err="1"/>
              <a:t>TGad</a:t>
            </a:r>
            <a:r>
              <a:rPr lang="en-US" sz="1600" dirty="0"/>
              <a:t> – Carlos Cordeiro – </a:t>
            </a:r>
            <a:r>
              <a:rPr lang="en-US" sz="1600" dirty="0">
                <a:hlinkClick r:id="rId16"/>
              </a:rPr>
              <a:t>carlos.cordeiro@intel.com</a:t>
            </a:r>
            <a:r>
              <a:rPr lang="en-US" sz="1600" dirty="0"/>
              <a:t> 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err="1" smtClean="0"/>
              <a:t>TGae</a:t>
            </a:r>
            <a:r>
              <a:rPr lang="en-US" sz="1600" dirty="0" smtClean="0"/>
              <a:t> – Henry </a:t>
            </a:r>
            <a:r>
              <a:rPr lang="en-US" sz="1600" dirty="0" err="1" smtClean="0"/>
              <a:t>Ptasinski</a:t>
            </a:r>
            <a:r>
              <a:rPr lang="en-US" sz="1600" dirty="0" smtClean="0"/>
              <a:t> – </a:t>
            </a:r>
            <a:r>
              <a:rPr lang="en-US" sz="1600" dirty="0" smtClean="0">
                <a:hlinkClick r:id="rId17"/>
              </a:rPr>
              <a:t>henry@LOGOUT.COM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err="1" smtClean="0"/>
              <a:t>TGaf</a:t>
            </a:r>
            <a:r>
              <a:rPr lang="en-US" sz="1600" dirty="0" smtClean="0"/>
              <a:t> – Peter Ecclesine – </a:t>
            </a:r>
            <a:r>
              <a:rPr lang="en-US" sz="1600" dirty="0" smtClean="0">
                <a:hlinkClick r:id="rId18"/>
              </a:rPr>
              <a:t>pecclesi@cisco.com</a:t>
            </a:r>
            <a:r>
              <a:rPr lang="en-US" sz="1600" dirty="0" smtClean="0"/>
              <a:t> </a:t>
            </a:r>
          </a:p>
          <a:p>
            <a:pPr lvl="1"/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19462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11-15-0084 by Peter Ecclesine (Cisco Systems)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6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740FC7BC-E15B-442F-B308-D18799B98704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100</a:t>
            </a:fld>
            <a:endParaRPr lang="en-US" altLang="en-US" sz="1200" b="0"/>
          </a:p>
        </p:txBody>
      </p:sp>
      <p:sp>
        <p:nvSpPr>
          <p:cNvPr id="23555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9CE27593-CFCE-4237-9917-D3FA69F583FD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100</a:t>
            </a:fld>
            <a:endParaRPr lang="en-US" altLang="en-US" sz="1200" b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885825"/>
            <a:ext cx="8229600" cy="652463"/>
          </a:xfrm>
        </p:spPr>
        <p:txBody>
          <a:bodyPr/>
          <a:lstStyle/>
          <a:p>
            <a:r>
              <a:rPr lang="en-GB" altLang="en-US" smtClean="0"/>
              <a:t>802.15.10 Layer 2/Mesh Under Routing (L2R)</a:t>
            </a:r>
            <a:endParaRPr lang="en-US" altLang="en-US" smtClean="0"/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814888"/>
          </a:xfrm>
        </p:spPr>
        <p:txBody>
          <a:bodyPr/>
          <a:lstStyle/>
          <a:p>
            <a:pPr eaLnBrk="1" hangingPunct="1">
              <a:buClr>
                <a:srgbClr val="00B050"/>
              </a:buClr>
              <a:buFont typeface="Wingdings" pitchFamily="2" charset="2"/>
              <a:buChar char=""/>
            </a:pPr>
            <a:r>
              <a:rPr lang="en-GB" altLang="en-US" sz="2800" smtClean="0"/>
              <a:t>Recap Nov. 802.15 Interim and Current Status</a:t>
            </a:r>
          </a:p>
          <a:p>
            <a:pPr eaLnBrk="1" hangingPunct="1">
              <a:buClr>
                <a:srgbClr val="00B050"/>
              </a:buClr>
              <a:buFont typeface="Wingdings" pitchFamily="2" charset="2"/>
              <a:buChar char=""/>
            </a:pPr>
            <a:r>
              <a:rPr lang="en-GB" altLang="en-US" sz="2800" smtClean="0"/>
              <a:t>Elect Editor</a:t>
            </a:r>
          </a:p>
          <a:p>
            <a:pPr eaLnBrk="1" hangingPunct="1">
              <a:buClr>
                <a:srgbClr val="00B050"/>
              </a:buClr>
              <a:buFont typeface="Wingdings" pitchFamily="2" charset="2"/>
              <a:buChar char=""/>
            </a:pPr>
            <a:r>
              <a:rPr lang="en-GB" altLang="en-US" sz="2800" smtClean="0"/>
              <a:t>Review Process Tasks to Starting Letter Ballot</a:t>
            </a:r>
          </a:p>
          <a:p>
            <a:pPr eaLnBrk="1" hangingPunct="1">
              <a:buClr>
                <a:srgbClr val="00B050"/>
              </a:buClr>
              <a:buFont typeface="Wingdings" pitchFamily="2" charset="2"/>
              <a:buChar char=""/>
            </a:pPr>
            <a:r>
              <a:rPr lang="en-GB" altLang="en-US" sz="2800" smtClean="0"/>
              <a:t>Work on Editors Draft</a:t>
            </a:r>
          </a:p>
          <a:p>
            <a:pPr eaLnBrk="1" hangingPunct="1">
              <a:buClr>
                <a:srgbClr val="00B050"/>
              </a:buClr>
              <a:buFont typeface="Wingdings" pitchFamily="2" charset="2"/>
              <a:buChar char=""/>
            </a:pPr>
            <a:r>
              <a:rPr lang="en-GB" altLang="en-US" sz="2800" smtClean="0"/>
              <a:t>Have Security Discussion with TG9 (KMP)</a:t>
            </a:r>
          </a:p>
          <a:p>
            <a:pPr eaLnBrk="1" hangingPunct="1">
              <a:buClr>
                <a:srgbClr val="00B050"/>
              </a:buClr>
              <a:buFont typeface="Wingdings" pitchFamily="2" charset="2"/>
              <a:buChar char=""/>
            </a:pPr>
            <a:r>
              <a:rPr lang="en-GB" altLang="en-US" sz="2800" smtClean="0"/>
              <a:t>Review Timeline for Pre-Reviews Prior to March Mtg.</a:t>
            </a:r>
          </a:p>
          <a:p>
            <a:pPr eaLnBrk="1" hangingPunct="1">
              <a:buClr>
                <a:srgbClr val="00B050"/>
              </a:buClr>
              <a:buFont typeface="Wingdings" pitchFamily="2" charset="2"/>
              <a:buChar char=""/>
            </a:pPr>
            <a:r>
              <a:rPr lang="en-GB" altLang="en-US" sz="2800" smtClean="0"/>
              <a:t>Review Overall TG10 Timeline and Next Steps</a:t>
            </a:r>
          </a:p>
          <a:p>
            <a:pPr lvl="1" eaLnBrk="1" hangingPunct="1">
              <a:buClr>
                <a:srgbClr val="00B050"/>
              </a:buClr>
              <a:buFont typeface="Arial" pitchFamily="34" charset="0"/>
              <a:buChar char="•"/>
            </a:pPr>
            <a:endParaRPr lang="en-GB" altLang="en-US" sz="2800" smtClean="0">
              <a:solidFill>
                <a:srgbClr val="000000"/>
              </a:solidFill>
            </a:endParaRPr>
          </a:p>
        </p:txBody>
      </p:sp>
      <p:sp>
        <p:nvSpPr>
          <p:cNvPr id="2355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9D060DC6-736D-4884-94E5-5F82CAA92F16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100</a:t>
            </a:fld>
            <a:endParaRPr lang="en-US" alt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11/18 of </a:t>
            </a:r>
            <a:r>
              <a:rPr lang="en-US" sz="1200" b="0" dirty="0"/>
              <a:t>11-15-0200 by Clint Chaplin, </a:t>
            </a:r>
            <a:r>
              <a:rPr lang="en-US" sz="1200" b="0" dirty="0" err="1" smtClean="0"/>
              <a:t>Imagicon</a:t>
            </a:r>
            <a:endParaRPr lang="en-US" sz="1200" b="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1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D4AC613B-1A58-4ED0-ADD4-0CE1513C1404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101</a:t>
            </a:fld>
            <a:endParaRPr lang="en-US" altLang="en-US" sz="1200" b="0"/>
          </a:p>
        </p:txBody>
      </p:sp>
      <p:sp>
        <p:nvSpPr>
          <p:cNvPr id="24579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40A79F4D-91AB-4360-B9BA-41EB15CC5A00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101</a:t>
            </a:fld>
            <a:endParaRPr lang="en-US" altLang="en-US" sz="1200" b="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885825"/>
            <a:ext cx="8229600" cy="652463"/>
          </a:xfrm>
        </p:spPr>
        <p:txBody>
          <a:bodyPr/>
          <a:lstStyle/>
          <a:p>
            <a:r>
              <a:rPr lang="en-US" altLang="en-US" smtClean="0"/>
              <a:t>High Rate Close Proximity (HRCP) SG</a:t>
            </a:r>
            <a:br>
              <a:rPr lang="en-US" altLang="en-US" smtClean="0"/>
            </a:br>
            <a:r>
              <a:rPr lang="en-US" altLang="en-US" smtClean="0"/>
              <a:t>802.15.3e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814888"/>
          </a:xfrm>
        </p:spPr>
        <p:txBody>
          <a:bodyPr/>
          <a:lstStyle/>
          <a:p>
            <a:pPr eaLnBrk="1" hangingPunct="1">
              <a:buClr>
                <a:srgbClr val="00B050"/>
              </a:buClr>
            </a:pPr>
            <a:r>
              <a:rPr lang="en-GB" altLang="en-US" sz="2800" smtClean="0">
                <a:solidFill>
                  <a:srgbClr val="000000"/>
                </a:solidFill>
              </a:rPr>
              <a:t>First Meeting as Study Group</a:t>
            </a:r>
          </a:p>
          <a:p>
            <a:pPr>
              <a:lnSpc>
                <a:spcPct val="80000"/>
              </a:lnSpc>
            </a:pPr>
            <a:r>
              <a:rPr lang="en-US" altLang="en-US" sz="2800" smtClean="0"/>
              <a:t>Contributions:</a:t>
            </a:r>
          </a:p>
          <a:p>
            <a:pPr lvl="1">
              <a:lnSpc>
                <a:spcPct val="80000"/>
              </a:lnSpc>
            </a:pPr>
            <a:r>
              <a:rPr lang="en-US" altLang="en-US" sz="2800" smtClean="0"/>
              <a:t>New use case for 15.3e PAR and CSD </a:t>
            </a:r>
            <a:br>
              <a:rPr lang="en-US" altLang="en-US" sz="2800" smtClean="0"/>
            </a:br>
            <a:r>
              <a:rPr lang="en-US" altLang="en-US" sz="2800" smtClean="0"/>
              <a:t>(dcn: 15-15-0015-000) Gyung-Chu Sihn, ETRI</a:t>
            </a:r>
          </a:p>
          <a:p>
            <a:pPr lvl="1">
              <a:lnSpc>
                <a:spcPct val="80000"/>
              </a:lnSpc>
            </a:pPr>
            <a:r>
              <a:rPr lang="en-US" altLang="en-US" sz="2800" smtClean="0"/>
              <a:t>Proposed change to 3e CSD </a:t>
            </a:r>
            <a:br>
              <a:rPr lang="en-US" altLang="en-US" sz="2800" smtClean="0"/>
            </a:br>
            <a:r>
              <a:rPr lang="en-US" altLang="en-US" sz="2800" smtClean="0"/>
              <a:t>(dcn: 15-15-0014-000) Gyung-Chu Sihn, ETRI</a:t>
            </a:r>
          </a:p>
          <a:p>
            <a:pPr lvl="1">
              <a:lnSpc>
                <a:spcPct val="80000"/>
              </a:lnSpc>
            </a:pPr>
            <a:r>
              <a:rPr lang="en-US" altLang="en-US" sz="2800" smtClean="0"/>
              <a:t>Proposed change to 3e PAR </a:t>
            </a:r>
            <a:br>
              <a:rPr lang="en-US" altLang="en-US" sz="2800" smtClean="0"/>
            </a:br>
            <a:r>
              <a:rPr lang="en-US" altLang="en-US" sz="2800" smtClean="0"/>
              <a:t>(dcn: 15-15-0013-000) Gyung-Chu Sihn, ETRI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800" smtClean="0"/>
              <a:t> </a:t>
            </a:r>
          </a:p>
          <a:p>
            <a:pPr>
              <a:lnSpc>
                <a:spcPct val="80000"/>
              </a:lnSpc>
            </a:pPr>
            <a:r>
              <a:rPr lang="en-US" altLang="en-US" sz="2800" smtClean="0"/>
              <a:t>Motions</a:t>
            </a:r>
          </a:p>
          <a:p>
            <a:pPr lvl="1">
              <a:lnSpc>
                <a:spcPct val="80000"/>
              </a:lnSpc>
            </a:pPr>
            <a:r>
              <a:rPr lang="en-US" altLang="en-US" sz="2800" smtClean="0"/>
              <a:t>Approved Study Group leadership</a:t>
            </a:r>
          </a:p>
          <a:p>
            <a:pPr lvl="1">
              <a:lnSpc>
                <a:spcPct val="80000"/>
              </a:lnSpc>
            </a:pPr>
            <a:r>
              <a:rPr lang="en-US" altLang="en-US" sz="2800" smtClean="0"/>
              <a:t>Approved r04 of PAR and CSD</a:t>
            </a:r>
          </a:p>
          <a:p>
            <a:pPr lvl="1" eaLnBrk="1" hangingPunct="1">
              <a:buClr>
                <a:srgbClr val="00B050"/>
              </a:buClr>
            </a:pPr>
            <a:endParaRPr lang="en-GB" altLang="en-US" sz="2800" smtClean="0">
              <a:solidFill>
                <a:srgbClr val="000000"/>
              </a:solidFill>
            </a:endParaRPr>
          </a:p>
        </p:txBody>
      </p:sp>
      <p:sp>
        <p:nvSpPr>
          <p:cNvPr id="2458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25E0BFE3-CA58-4F53-A11B-EAAEC4C61784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101</a:t>
            </a:fld>
            <a:endParaRPr lang="en-US" alt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12/18 of </a:t>
            </a:r>
            <a:r>
              <a:rPr lang="en-US" sz="1200" b="0" dirty="0"/>
              <a:t>11-15-0200 by Clint Chaplin, </a:t>
            </a:r>
            <a:r>
              <a:rPr lang="en-US" sz="1200" b="0" dirty="0" err="1" smtClean="0"/>
              <a:t>Imagicon</a:t>
            </a:r>
            <a:endParaRPr lang="en-US" sz="1200" b="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4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1E2A6B57-2C77-4468-8330-8FC9EAC65795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102</a:t>
            </a:fld>
            <a:endParaRPr lang="en-US" altLang="en-US" sz="1200" b="0"/>
          </a:p>
        </p:txBody>
      </p:sp>
      <p:sp>
        <p:nvSpPr>
          <p:cNvPr id="25603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951AC7A9-2279-4A85-87A0-8B4497412161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102</a:t>
            </a:fld>
            <a:endParaRPr lang="en-US" altLang="en-US" sz="1200" b="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altLang="en-US" smtClean="0"/>
              <a:t>6TiSCH IG</a:t>
            </a:r>
            <a:endParaRPr lang="en-US" altLang="en-US" smtClean="0"/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814888"/>
          </a:xfrm>
        </p:spPr>
        <p:txBody>
          <a:bodyPr/>
          <a:lstStyle/>
          <a:p>
            <a:pPr marL="800100" lvl="1" indent="-342900"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sz="2800" smtClean="0"/>
              <a:t>802.15.4 Revision status presented to 6TISCH </a:t>
            </a:r>
            <a:br>
              <a:rPr lang="en-US" altLang="en-US" sz="2800" smtClean="0"/>
            </a:br>
            <a:r>
              <a:rPr lang="en-US" altLang="en-US" sz="2800" smtClean="0"/>
              <a:t>(doc 15-15-0034-00)</a:t>
            </a:r>
          </a:p>
          <a:p>
            <a:pPr marL="800100" lvl="1" indent="-342900"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sz="2800" smtClean="0">
                <a:solidFill>
                  <a:srgbClr val="000000"/>
                </a:solidFill>
                <a:ea typeface="Lucida Grande"/>
                <a:cs typeface="Lucida Grande"/>
              </a:rPr>
              <a:t>Status of IETF 6TiSCH</a:t>
            </a:r>
          </a:p>
          <a:p>
            <a:pPr marL="800100" lvl="1" indent="-342900"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sz="2800" smtClean="0">
                <a:solidFill>
                  <a:srgbClr val="000000"/>
                </a:solidFill>
                <a:ea typeface="Lucida Grande"/>
                <a:cs typeface="Lucida Grande"/>
              </a:rPr>
              <a:t>6tisch issues discussion</a:t>
            </a:r>
          </a:p>
          <a:p>
            <a:pPr marL="1257300" lvl="2" indent="-342900"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sz="2800" smtClean="0">
                <a:solidFill>
                  <a:srgbClr val="000000"/>
                </a:solidFill>
                <a:ea typeface="Lucida Grande"/>
                <a:cs typeface="Lucida Grande"/>
              </a:rPr>
              <a:t>RPL overhead</a:t>
            </a:r>
          </a:p>
          <a:p>
            <a:pPr marL="1257300" lvl="2" indent="-342900"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sz="2800" smtClean="0">
                <a:solidFill>
                  <a:srgbClr val="000000"/>
                </a:solidFill>
                <a:ea typeface="Lucida Grande"/>
                <a:cs typeface="Lucida Grande"/>
              </a:rPr>
              <a:t>Security</a:t>
            </a:r>
          </a:p>
          <a:p>
            <a:pPr marL="1257300" lvl="2" indent="-342900"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sz="2800" smtClean="0">
                <a:solidFill>
                  <a:srgbClr val="000000"/>
                </a:solidFill>
                <a:ea typeface="Lucida Grande"/>
                <a:cs typeface="Lucida Grande"/>
              </a:rPr>
              <a:t>ReCharter</a:t>
            </a:r>
          </a:p>
          <a:p>
            <a:pPr marL="1257300" lvl="2" indent="-342900"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sz="2800" smtClean="0">
                <a:solidFill>
                  <a:srgbClr val="000000"/>
                </a:solidFill>
                <a:ea typeface="Lucida Grande"/>
                <a:cs typeface="Lucida Grande"/>
              </a:rPr>
              <a:t>6tisch-802.15 Liaison discussion</a:t>
            </a:r>
          </a:p>
        </p:txBody>
      </p:sp>
      <p:sp>
        <p:nvSpPr>
          <p:cNvPr id="2560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47F1B260-DFCA-4AA2-9951-05D4FA452FB4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102</a:t>
            </a:fld>
            <a:endParaRPr lang="en-US" alt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13/18 of </a:t>
            </a:r>
            <a:r>
              <a:rPr lang="en-US" sz="1200" b="0" dirty="0"/>
              <a:t>11-15-0200 by Clint Chaplin, </a:t>
            </a:r>
            <a:r>
              <a:rPr lang="en-US" sz="1200" b="0" dirty="0" err="1" smtClean="0"/>
              <a:t>Imagicon</a:t>
            </a:r>
            <a:endParaRPr lang="en-US" sz="1200" b="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2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4D9A1A06-C5F3-4271-B42B-E5D28EFFF74E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103</a:t>
            </a:fld>
            <a:endParaRPr lang="en-US" altLang="en-US" sz="1200" b="0"/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BC6964C2-C3E5-449B-B179-A0B3C2C3604D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103</a:t>
            </a:fld>
            <a:endParaRPr lang="en-US" altLang="en-US" sz="1200" b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altLang="en-US" smtClean="0"/>
              <a:t>Dependable IG</a:t>
            </a:r>
            <a:endParaRPr lang="en-US" altLang="en-US" smtClean="0"/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814888"/>
          </a:xfrm>
        </p:spPr>
        <p:txBody>
          <a:bodyPr/>
          <a:lstStyle/>
          <a:p>
            <a:r>
              <a:rPr lang="en-US" altLang="en-US" sz="2000" smtClean="0">
                <a:solidFill>
                  <a:srgbClr val="000000"/>
                </a:solidFill>
              </a:rPr>
              <a:t>Went through three email responses received to the CFI</a:t>
            </a:r>
          </a:p>
          <a:p>
            <a:r>
              <a:rPr lang="en-US" altLang="en-US" sz="2000" smtClean="0">
                <a:solidFill>
                  <a:srgbClr val="000000"/>
                </a:solidFill>
              </a:rPr>
              <a:t>Captured in 6 use cases, included in doc #0036r1</a:t>
            </a:r>
          </a:p>
          <a:p>
            <a:r>
              <a:rPr lang="en-US" altLang="en-US" sz="2000" smtClean="0">
                <a:solidFill>
                  <a:srgbClr val="000000"/>
                </a:solidFill>
              </a:rPr>
              <a:t>In general, the use cases contained little technical requirements</a:t>
            </a:r>
          </a:p>
          <a:p>
            <a:pPr>
              <a:buFontTx/>
              <a:buChar char="-"/>
            </a:pPr>
            <a:r>
              <a:rPr lang="en-US" altLang="en-US" sz="2000" smtClean="0">
                <a:solidFill>
                  <a:srgbClr val="000000"/>
                </a:solidFill>
              </a:rPr>
              <a:t>Need to inquire technical details</a:t>
            </a:r>
          </a:p>
        </p:txBody>
      </p:sp>
      <p:sp>
        <p:nvSpPr>
          <p:cNvPr id="2663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C5BA978E-BD7A-4702-B2CE-330FB3CF6E2D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103</a:t>
            </a:fld>
            <a:endParaRPr lang="en-US" alt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14/18 of </a:t>
            </a:r>
            <a:r>
              <a:rPr lang="en-US" sz="1200" b="0" dirty="0"/>
              <a:t>11-15-0200 by Clint Chaplin, </a:t>
            </a:r>
            <a:r>
              <a:rPr lang="en-US" sz="1200" b="0" dirty="0" err="1" smtClean="0"/>
              <a:t>Imagicon</a:t>
            </a:r>
            <a:endParaRPr lang="en-US" sz="1200" b="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2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579D05F3-A6B6-4C4E-9E74-77E31F49B570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104</a:t>
            </a:fld>
            <a:endParaRPr lang="en-US" altLang="en-US" sz="1200" b="0"/>
          </a:p>
        </p:txBody>
      </p:sp>
      <p:sp>
        <p:nvSpPr>
          <p:cNvPr id="27651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83F23BAE-C413-432C-AED0-146712BD7837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104</a:t>
            </a:fld>
            <a:endParaRPr lang="en-US" altLang="en-US" sz="1200" b="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altLang="en-US" smtClean="0"/>
              <a:t>THz IG</a:t>
            </a:r>
            <a:endParaRPr lang="en-US" altLang="en-US" smtClean="0"/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814888"/>
          </a:xfrm>
        </p:spPr>
        <p:txBody>
          <a:bodyPr/>
          <a:lstStyle/>
          <a:p>
            <a:r>
              <a:rPr lang="en-US" altLang="en-US" sz="1800" smtClean="0"/>
              <a:t>Only meets at Plenaries</a:t>
            </a:r>
          </a:p>
        </p:txBody>
      </p:sp>
      <p:sp>
        <p:nvSpPr>
          <p:cNvPr id="2765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728961D8-7E22-448E-9F7E-1C5E2C24B997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104</a:t>
            </a:fld>
            <a:endParaRPr lang="en-US" alt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15/18 of </a:t>
            </a:r>
            <a:r>
              <a:rPr lang="en-US" sz="1200" b="0" dirty="0"/>
              <a:t>11-15-0200 by Clint Chaplin, </a:t>
            </a:r>
            <a:r>
              <a:rPr lang="en-US" sz="1200" b="0" dirty="0" err="1" smtClean="0"/>
              <a:t>Imagicon</a:t>
            </a:r>
            <a:endParaRPr lang="en-US" sz="1200" b="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4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4C732E81-C245-4EAA-A3EA-8F41B04A3F0A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105</a:t>
            </a:fld>
            <a:endParaRPr lang="en-US" altLang="en-US" sz="1200" b="0"/>
          </a:p>
        </p:txBody>
      </p:sp>
      <p:sp>
        <p:nvSpPr>
          <p:cNvPr id="28675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B8DAFE05-55FE-4A5F-8549-3316D472771A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105</a:t>
            </a:fld>
            <a:endParaRPr lang="en-US" altLang="en-US" sz="1200" b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altLang="en-US" smtClean="0"/>
              <a:t>WNG SC</a:t>
            </a:r>
            <a:endParaRPr lang="en-US" altLang="en-US" smtClean="0"/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pPr marL="347663" lvl="2" indent="-290513" fontAlgn="b">
              <a:buClr>
                <a:srgbClr val="FF0000"/>
              </a:buClr>
              <a:buFont typeface="Wingdings" charset="2"/>
              <a:buChar char="q"/>
              <a:defRPr/>
            </a:pPr>
            <a:r>
              <a:rPr lang="en-US" sz="2800" b="1" dirty="0" smtClean="0"/>
              <a:t>Review of TG4s Spectrum Resource Usage by </a:t>
            </a:r>
            <a:r>
              <a:rPr lang="en-US" sz="2800" b="1" dirty="0" err="1" smtClean="0"/>
              <a:t>Shoichi</a:t>
            </a:r>
            <a:r>
              <a:rPr lang="en-US" sz="2800" b="1" dirty="0" smtClean="0"/>
              <a:t> Kitazawa (15-15-0028-00)</a:t>
            </a:r>
          </a:p>
          <a:p>
            <a:pPr marL="920750" lvl="2" indent="-290513" fontAlgn="b">
              <a:buClr>
                <a:srgbClr val="FF0000"/>
              </a:buClr>
              <a:buFont typeface="Wingdings" charset="2"/>
              <a:buChar char="q"/>
              <a:defRPr/>
            </a:pPr>
            <a:r>
              <a:rPr lang="en-US" sz="2000" b="1" dirty="0" smtClean="0"/>
              <a:t>No questions</a:t>
            </a:r>
          </a:p>
          <a:p>
            <a:pPr marL="920750" lvl="2" indent="-290513" fontAlgn="b">
              <a:buClr>
                <a:srgbClr val="FF0000"/>
              </a:buClr>
              <a:buFont typeface="Wingdings" charset="2"/>
              <a:buChar char="q"/>
              <a:defRPr/>
            </a:pPr>
            <a:r>
              <a:rPr lang="en-US" sz="2000" b="1" dirty="0" smtClean="0"/>
              <a:t>WNG Chair requested that attendees submit coexistence use cases to TG4s</a:t>
            </a:r>
          </a:p>
        </p:txBody>
      </p:sp>
      <p:sp>
        <p:nvSpPr>
          <p:cNvPr id="286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AC2762B2-8BB1-40E7-AE8F-0DDDFC0875E0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105</a:t>
            </a:fld>
            <a:endParaRPr lang="en-US" alt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16/18 of </a:t>
            </a:r>
            <a:r>
              <a:rPr lang="en-US" sz="1200" b="0" dirty="0"/>
              <a:t>11-15-0200 by Clint Chaplin, </a:t>
            </a:r>
            <a:r>
              <a:rPr lang="en-US" sz="1200" b="0" dirty="0" err="1" smtClean="0"/>
              <a:t>Imagicon</a:t>
            </a:r>
            <a:endParaRPr lang="en-US" sz="1200" b="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0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B088B906-F38D-4710-A335-4FDB3C1314D8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106</a:t>
            </a:fld>
            <a:endParaRPr lang="en-US" altLang="en-US" sz="1200" b="0"/>
          </a:p>
        </p:txBody>
      </p:sp>
      <p:sp>
        <p:nvSpPr>
          <p:cNvPr id="29699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140DEB3A-5108-4B39-8681-B8562BD239CF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106</a:t>
            </a:fld>
            <a:endParaRPr lang="en-US" altLang="en-US" sz="1200" b="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altLang="en-US" smtClean="0"/>
              <a:t>Maintenance SC</a:t>
            </a:r>
            <a:endParaRPr lang="en-US" altLang="en-US" smtClean="0"/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>
            <a:normAutofit lnSpcReduction="10000"/>
          </a:bodyPr>
          <a:lstStyle/>
          <a:p>
            <a:pPr marL="569913">
              <a:buClr>
                <a:srgbClr val="FF0000"/>
              </a:buClr>
              <a:buFont typeface="Wingdings" charset="2"/>
              <a:buChar char="q"/>
              <a:defRPr/>
            </a:pPr>
            <a:r>
              <a:rPr lang="en-US" sz="2100" dirty="0" smtClean="0"/>
              <a:t>IE </a:t>
            </a:r>
            <a:r>
              <a:rPr lang="en-US" sz="2100" dirty="0"/>
              <a:t>Security Issues</a:t>
            </a:r>
          </a:p>
          <a:p>
            <a:pPr marL="1027113" lvl="1" indent="-342900">
              <a:buClr>
                <a:srgbClr val="FF0000"/>
              </a:buClr>
              <a:buFont typeface="Wingdings" charset="2"/>
              <a:buChar char="q"/>
              <a:defRPr/>
            </a:pPr>
            <a:r>
              <a:rPr lang="en-US" sz="1900" b="1" dirty="0"/>
              <a:t>Security terminology ambiguities (e.g. frame counter) were discussed and corrections were defined</a:t>
            </a:r>
          </a:p>
          <a:p>
            <a:pPr marL="1027113" lvl="1" indent="-342900">
              <a:buClr>
                <a:srgbClr val="FF0000"/>
              </a:buClr>
              <a:buFont typeface="Wingdings" charset="2"/>
              <a:buChar char="q"/>
              <a:defRPr/>
            </a:pPr>
            <a:r>
              <a:rPr lang="en-US" sz="1900" b="1" dirty="0"/>
              <a:t>IEs were analyzed and a table was created that categorizes each IE by frame types used and usage by PHY,  MAC, or higher layer</a:t>
            </a:r>
          </a:p>
          <a:p>
            <a:pPr marL="569913">
              <a:buClr>
                <a:srgbClr val="FF0000"/>
              </a:buClr>
              <a:buFont typeface="Wingdings" charset="2"/>
              <a:buChar char="q"/>
              <a:defRPr/>
            </a:pPr>
            <a:r>
              <a:rPr lang="en-US" sz="2100" dirty="0"/>
              <a:t>PICS</a:t>
            </a:r>
          </a:p>
          <a:p>
            <a:pPr marL="1027113" lvl="1" indent="-342900">
              <a:buClr>
                <a:srgbClr val="FF0000"/>
              </a:buClr>
              <a:buFont typeface="Wingdings" charset="2"/>
              <a:buChar char="q"/>
              <a:defRPr/>
            </a:pPr>
            <a:r>
              <a:rPr lang="en-US" sz="1900" b="1" dirty="0"/>
              <a:t>PICS annex was reviewed for accuracy and consistency.</a:t>
            </a:r>
          </a:p>
          <a:p>
            <a:pPr marL="1027113" lvl="1" indent="-342900">
              <a:buClr>
                <a:srgbClr val="FF0000"/>
              </a:buClr>
              <a:buFont typeface="Wingdings" charset="2"/>
              <a:buChar char="q"/>
              <a:defRPr/>
            </a:pPr>
            <a:r>
              <a:rPr lang="en-US" sz="1900" b="1" dirty="0"/>
              <a:t>Corrections were made to the entries and to the organization of the PICS tables</a:t>
            </a:r>
          </a:p>
          <a:p>
            <a:pPr marL="569913">
              <a:buClr>
                <a:srgbClr val="FF0000"/>
              </a:buClr>
              <a:buFont typeface="Wingdings" charset="2"/>
              <a:buChar char="q"/>
              <a:defRPr/>
            </a:pPr>
            <a:r>
              <a:rPr lang="en-US" sz="2100" dirty="0"/>
              <a:t>Flow Charts and Security State Diagrams</a:t>
            </a:r>
          </a:p>
          <a:p>
            <a:pPr marL="1027113" lvl="1" indent="-342900">
              <a:buClr>
                <a:srgbClr val="FF0000"/>
              </a:buClr>
              <a:buFont typeface="Wingdings" charset="2"/>
              <a:buChar char="q"/>
              <a:defRPr/>
            </a:pPr>
            <a:r>
              <a:rPr lang="en-US" sz="1900" b="1" dirty="0"/>
              <a:t>CSMA flow charts were reviewed and corrected</a:t>
            </a:r>
          </a:p>
          <a:p>
            <a:pPr marL="1027113" lvl="1" indent="-342900">
              <a:buClr>
                <a:srgbClr val="FF0000"/>
              </a:buClr>
              <a:buFont typeface="Wingdings" charset="2"/>
              <a:buChar char="q"/>
              <a:defRPr/>
            </a:pPr>
            <a:r>
              <a:rPr lang="en-US" sz="1900" b="1" dirty="0"/>
              <a:t>Security state diagrams were reviewed and corrected</a:t>
            </a:r>
          </a:p>
          <a:p>
            <a:pPr marL="569913">
              <a:buClr>
                <a:srgbClr val="FF0000"/>
              </a:buClr>
              <a:buFont typeface="Wingdings" charset="2"/>
              <a:buChar char="q"/>
              <a:defRPr/>
            </a:pPr>
            <a:r>
              <a:rPr lang="en-US" sz="2100" dirty="0"/>
              <a:t>Draft review</a:t>
            </a:r>
          </a:p>
          <a:p>
            <a:pPr marL="1027113" lvl="1" indent="-342900">
              <a:buClr>
                <a:srgbClr val="FF0000"/>
              </a:buClr>
              <a:buFont typeface="Wingdings" charset="2"/>
              <a:buChar char="q"/>
              <a:defRPr/>
            </a:pPr>
            <a:r>
              <a:rPr lang="en-US" sz="1900" b="1" dirty="0"/>
              <a:t>“Snapshot” of the draft was reviewed and corrected</a:t>
            </a:r>
          </a:p>
        </p:txBody>
      </p:sp>
      <p:sp>
        <p:nvSpPr>
          <p:cNvPr id="2970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C57773FD-109E-4072-8202-B32B01A956AB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106</a:t>
            </a:fld>
            <a:endParaRPr lang="en-US" alt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17/18 of </a:t>
            </a:r>
            <a:r>
              <a:rPr lang="en-US" sz="1200" b="0" dirty="0"/>
              <a:t>11-15-0200 by Clint Chaplin, </a:t>
            </a:r>
            <a:r>
              <a:rPr lang="en-US" sz="1200" b="0" dirty="0" err="1" smtClean="0"/>
              <a:t>Imagicon</a:t>
            </a:r>
            <a:endParaRPr lang="en-US" sz="1200" b="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8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0A692BC6-A291-4C09-B1FD-B6BD666324EB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107</a:t>
            </a:fld>
            <a:endParaRPr lang="en-US" altLang="en-US" sz="1200" b="0"/>
          </a:p>
        </p:txBody>
      </p:sp>
      <p:sp>
        <p:nvSpPr>
          <p:cNvPr id="30723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7D1D1138-EDCF-4045-83C6-7B37632909FD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107</a:t>
            </a:fld>
            <a:endParaRPr lang="en-US" altLang="en-US" sz="1200" b="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References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en-US" altLang="en-US" smtClean="0"/>
              <a:t>This document</a:t>
            </a:r>
          </a:p>
          <a:p>
            <a:r>
              <a:rPr lang="en-US" altLang="en-US" smtClean="0"/>
              <a:t>All Documents</a:t>
            </a:r>
          </a:p>
          <a:p>
            <a:pPr lvl="1"/>
            <a:r>
              <a:rPr lang="en-US" altLang="en-US" smtClean="0">
                <a:hlinkClick r:id="rId3"/>
              </a:rPr>
              <a:t>https://mentor.ieee.org/802.15/documents</a:t>
            </a:r>
            <a:endParaRPr lang="en-US" altLang="en-US" smtClean="0"/>
          </a:p>
          <a:p>
            <a:pPr lvl="2"/>
            <a:r>
              <a:rPr lang="en-US" altLang="en-US" sz="1400" smtClean="0"/>
              <a:t>Current draft is in the members-only area</a:t>
            </a:r>
          </a:p>
          <a:p>
            <a:pPr lvl="3"/>
            <a:r>
              <a:rPr lang="en-US" altLang="en-US" smtClean="0"/>
              <a:t>http://www.ieee802.org/15  </a:t>
            </a:r>
            <a:r>
              <a:rPr lang="en-US" altLang="en-US" sz="1400" smtClean="0">
                <a:sym typeface="Wingdings" pitchFamily="2" charset="2"/>
              </a:rPr>
              <a:t>  </a:t>
            </a:r>
            <a:r>
              <a:rPr lang="en-US" altLang="en-US" sz="1400" u="sng" smtClean="0">
                <a:sym typeface="Wingdings" pitchFamily="2" charset="2"/>
              </a:rPr>
              <a:t>Members_Only_Area</a:t>
            </a:r>
            <a:endParaRPr lang="en-US" altLang="en-US" sz="1400" u="sng" smtClean="0"/>
          </a:p>
          <a:p>
            <a:pPr lvl="3"/>
            <a:r>
              <a:rPr lang="en-US" altLang="en-US" smtClean="0"/>
              <a:t>802.11 members log in using </a:t>
            </a:r>
            <a:r>
              <a:rPr lang="en-US" altLang="en-US" smtClean="0">
                <a:solidFill>
                  <a:srgbClr val="FF0000"/>
                </a:solidFill>
              </a:rPr>
              <a:t>802.11</a:t>
            </a:r>
            <a:r>
              <a:rPr lang="en-US" altLang="en-US" smtClean="0"/>
              <a:t> username and password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18/18 of </a:t>
            </a:r>
            <a:r>
              <a:rPr lang="en-US" sz="1200" b="0" dirty="0"/>
              <a:t>11-15-0200 by Clint Chaplin, </a:t>
            </a:r>
            <a:r>
              <a:rPr lang="en-US" sz="1200" b="0" dirty="0" err="1" smtClean="0"/>
              <a:t>Imagicon</a:t>
            </a:r>
            <a:endParaRPr lang="en-US" sz="1200" b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4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4086E2E2-9AC9-FB47-8CDA-7FC00B1E705C}" type="slidenum">
              <a:rPr lang="en-US"/>
              <a:pPr/>
              <a:t>108</a:t>
            </a:fld>
            <a:endParaRPr lang="en-U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sz="2800">
                <a:latin typeface="Times New Roman" charset="0"/>
              </a:rPr>
              <a:t>RR-TAG (802.18) to 802.11 Liaison Report</a:t>
            </a:r>
          </a:p>
        </p:txBody>
      </p:sp>
      <p:sp>
        <p:nvSpPr>
          <p:cNvPr id="2765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>
                <a:latin typeface="Times New Roman" charset="0"/>
              </a:rPr>
              <a:t>Date:</a:t>
            </a:r>
            <a:r>
              <a:rPr lang="en-US" sz="2000" b="0" dirty="0">
                <a:latin typeface="Times New Roman" charset="0"/>
              </a:rPr>
              <a:t> </a:t>
            </a:r>
            <a:r>
              <a:rPr lang="en-US" sz="2000" b="0" dirty="0" smtClean="0">
                <a:latin typeface="Times New Roman" charset="0"/>
              </a:rPr>
              <a:t>2015-01-15</a:t>
            </a:r>
            <a:endParaRPr lang="en-US" sz="2000" b="0" dirty="0">
              <a:latin typeface="Times New Roman" charset="0"/>
            </a:endParaRPr>
          </a:p>
        </p:txBody>
      </p:sp>
      <p:graphicFrame>
        <p:nvGraphicFramePr>
          <p:cNvPr id="2765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363114"/>
              </p:ext>
            </p:extLst>
          </p:nvPr>
        </p:nvGraphicFramePr>
        <p:xfrm>
          <a:off x="500063" y="3136900"/>
          <a:ext cx="7926387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Document" r:id="rId4" imgW="8369300" imgH="2514600" progId="Word.Document.8">
                  <p:embed/>
                </p:oleObj>
              </mc:Choice>
              <mc:Fallback>
                <p:oleObj name="Document" r:id="rId4" imgW="8369300" imgH="2514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3136900"/>
                        <a:ext cx="7926387" cy="237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11-15-0004 by Rich Kennedy, MediaTek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48801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>
                <a:latin typeface="Times New Roman" charset="0"/>
              </a:rPr>
              <a:t>Overview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b="0" dirty="0">
                <a:latin typeface="Times New Roman" charset="0"/>
              </a:rPr>
              <a:t>This document summarizes the activities of the IEEE 802.18 Radio Regulatory Technical Advisory Group (RR-TAG) during the IEEE 802 </a:t>
            </a:r>
            <a:r>
              <a:rPr lang="en-US" b="0" dirty="0" smtClean="0">
                <a:latin typeface="Times New Roman" charset="0"/>
              </a:rPr>
              <a:t>January 2015 Wireless Interim Meeting in Atlanta.</a:t>
            </a:r>
            <a:endParaRPr lang="en-US" b="0" dirty="0">
              <a:latin typeface="Times New Roma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9134C468-29D4-5F4D-9F48-17557DAD461D}" type="slidenum">
              <a:rPr lang="en-US"/>
              <a:pPr/>
              <a:t>109</a:t>
            </a:fld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11-15-0004 by Rich Kennedy, MediaTek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4754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MDR Status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76800"/>
          </a:xfrm>
        </p:spPr>
        <p:txBody>
          <a:bodyPr/>
          <a:lstStyle/>
          <a:p>
            <a:r>
              <a:rPr lang="en-US" dirty="0" smtClean="0"/>
              <a:t>802.11 Working Group Mandatory Draft Review</a:t>
            </a:r>
          </a:p>
          <a:p>
            <a:pPr lvl="1">
              <a:buFontTx/>
              <a:buNone/>
            </a:pPr>
            <a:r>
              <a:rPr lang="en-US" sz="1600" dirty="0" smtClean="0"/>
              <a:t>802.11-11/615r5 documents the process. MDR now in the 802.11 Operating Manual 802.11-14/0629r8</a:t>
            </a:r>
          </a:p>
          <a:p>
            <a:r>
              <a:rPr lang="en-US" sz="1800" dirty="0" smtClean="0"/>
              <a:t>P802.11aa D5.0 went through Working Group Mandatory Editorial Coordination before July 2011</a:t>
            </a:r>
          </a:p>
          <a:p>
            <a:r>
              <a:rPr lang="en-US" sz="1800" dirty="0" smtClean="0"/>
              <a:t>P802.11ad D4.0 went through Working Group Mandatory Editorial Coordination before July 2011</a:t>
            </a:r>
          </a:p>
          <a:p>
            <a:r>
              <a:rPr lang="en-US" sz="1800" dirty="0" err="1" smtClean="0"/>
              <a:t>P802.11ae</a:t>
            </a:r>
            <a:r>
              <a:rPr lang="en-US" sz="1800" dirty="0" smtClean="0"/>
              <a:t> </a:t>
            </a:r>
            <a:r>
              <a:rPr lang="en-US" sz="1800" dirty="0" err="1" smtClean="0"/>
              <a:t>D4.0</a:t>
            </a:r>
            <a:r>
              <a:rPr lang="en-US" sz="1800" dirty="0" smtClean="0"/>
              <a:t> went through Working Group Mandatory Editorial Coordination before July 2011</a:t>
            </a:r>
          </a:p>
          <a:p>
            <a:r>
              <a:rPr lang="en-US" sz="1800" dirty="0" err="1" smtClean="0"/>
              <a:t>P802.11ac</a:t>
            </a:r>
            <a:r>
              <a:rPr lang="en-US" sz="1800" dirty="0" smtClean="0"/>
              <a:t> </a:t>
            </a:r>
            <a:r>
              <a:rPr lang="en-US" sz="1800" dirty="0" err="1" smtClean="0"/>
              <a:t>D4.0</a:t>
            </a:r>
            <a:r>
              <a:rPr lang="en-US" sz="1800" dirty="0" smtClean="0"/>
              <a:t> went through Working Group Mandatory Draft Review</a:t>
            </a:r>
            <a:r>
              <a:rPr lang="en-US" sz="1800" dirty="0"/>
              <a:t> </a:t>
            </a:r>
            <a:r>
              <a:rPr lang="en-US" sz="1800" dirty="0" smtClean="0"/>
              <a:t>before January 2013</a:t>
            </a:r>
          </a:p>
          <a:p>
            <a:r>
              <a:rPr lang="en-US" sz="1800" dirty="0" smtClean="0"/>
              <a:t>P802.11af D4.0 went through Working Group Mandatory Draft Review before May 18, 2013</a:t>
            </a:r>
          </a:p>
          <a:p>
            <a:r>
              <a:rPr lang="en-US" sz="1800" dirty="0" err="1" smtClean="0"/>
              <a:t>REVmc</a:t>
            </a:r>
            <a:r>
              <a:rPr lang="en-US" sz="1800" dirty="0" smtClean="0"/>
              <a:t> D3.0 went through MDR process - 802.11-14/781r11 dated Sept 19, 2014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C2F44440-AD43-43F2-939F-6A909DC803D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662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11-15-0084 by Peter Ecclesine (Cisco Systems)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79230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50B44E6A-9CD3-2148-9087-BF38FB166480}" type="slidenum">
              <a:rPr lang="en-US"/>
              <a:pPr/>
              <a:t>110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90600"/>
          </a:xfrm>
        </p:spPr>
        <p:txBody>
          <a:bodyPr/>
          <a:lstStyle/>
          <a:p>
            <a:r>
              <a:rPr lang="en-GB" dirty="0" smtClean="0">
                <a:latin typeface="Times New Roman" charset="0"/>
              </a:rPr>
              <a:t>RR-TAG Actions Taken</a:t>
            </a:r>
            <a:endParaRPr lang="en-GB" dirty="0">
              <a:latin typeface="Times New Roman" charset="0"/>
            </a:endParaRP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924800" cy="449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No actions this week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Group discussed a few proceeding with no relevance for 802.11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Group heard a report on the ETSI TC BRAN#81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11-15-0004 by Rich Kennedy, MediaTek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68660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January 2015</a:t>
            </a:r>
            <a:endParaRPr lang="en-US" altLang="en-US" sz="1800" smtClean="0"/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46913" y="6475413"/>
            <a:ext cx="1497012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9891156D-C269-4338-BF63-632D1BBD125A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111</a:t>
            </a:fld>
            <a:endParaRPr lang="en-US" altLang="en-US" sz="1200" b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Report on 802.21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smtClean="0"/>
              <a:t>Date:</a:t>
            </a:r>
            <a:r>
              <a:rPr lang="en-US" altLang="en-US" sz="2000" b="0" smtClean="0"/>
              <a:t> 2015-01-16</a:t>
            </a:r>
          </a:p>
          <a:p>
            <a:pPr algn="ctr">
              <a:buFontTx/>
              <a:buNone/>
            </a:pPr>
            <a:endParaRPr lang="en-US" altLang="en-US" sz="2000" b="0" smtClean="0"/>
          </a:p>
          <a:p>
            <a:pPr algn="ctr">
              <a:buFontTx/>
              <a:buNone/>
            </a:pPr>
            <a:endParaRPr lang="en-US" altLang="en-US" sz="2000" b="0" smtClean="0"/>
          </a:p>
          <a:p>
            <a:pPr algn="ctr">
              <a:buFontTx/>
              <a:buNone/>
            </a:pPr>
            <a:endParaRPr lang="en-US" altLang="en-US" sz="2000" b="0" smtClean="0"/>
          </a:p>
          <a:p>
            <a:pPr algn="ctr">
              <a:buFontTx/>
              <a:buNone/>
            </a:pPr>
            <a:endParaRPr lang="en-US" altLang="en-US" sz="2000" b="0" smtClean="0"/>
          </a:p>
          <a:p>
            <a:pPr algn="ctr">
              <a:buFontTx/>
              <a:buNone/>
            </a:pPr>
            <a:endParaRPr lang="en-US" altLang="en-US" sz="2000" b="0" smtClean="0"/>
          </a:p>
          <a:p>
            <a:pPr algn="ctr">
              <a:buFontTx/>
              <a:buNone/>
            </a:pPr>
            <a:endParaRPr lang="en-US" altLang="en-US" sz="2000" b="0" smtClean="0"/>
          </a:p>
          <a:p>
            <a:pPr algn="ctr">
              <a:buFontTx/>
              <a:buNone/>
            </a:pPr>
            <a:endParaRPr lang="en-US" altLang="en-US" sz="2000" b="0" smtClean="0"/>
          </a:p>
        </p:txBody>
      </p:sp>
      <p:graphicFrame>
        <p:nvGraphicFramePr>
          <p:cNvPr id="13319" name="Object 11"/>
          <p:cNvGraphicFramePr>
            <a:graphicFrameLocks noChangeAspect="1"/>
          </p:cNvGraphicFramePr>
          <p:nvPr/>
        </p:nvGraphicFramePr>
        <p:xfrm>
          <a:off x="534988" y="2286000"/>
          <a:ext cx="7800975" cy="305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Document" r:id="rId4" imgW="8209948" imgH="2757981" progId="Word.Document.8">
                  <p:embed/>
                </p:oleObj>
              </mc:Choice>
              <mc:Fallback>
                <p:oleObj name="Document" r:id="rId4" imgW="8209948" imgH="275798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286000"/>
                        <a:ext cx="7800975" cy="305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000"/>
              <a:t>Authors:</a:t>
            </a:r>
            <a:endParaRPr lang="en-US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11-15-0202 by Clint Chaplin, Imagicon</a:t>
            </a:r>
          </a:p>
        </p:txBody>
      </p:sp>
    </p:spTree>
    <p:extLst>
      <p:ext uri="{BB962C8B-B14F-4D97-AF65-F5344CB8AC3E}">
        <p14:creationId xmlns:p14="http://schemas.microsoft.com/office/powerpoint/2010/main" val="86048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January 2015</a:t>
            </a:r>
            <a:endParaRPr lang="en-US" altLang="en-US" sz="1800" smtClean="0"/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46913" y="6475413"/>
            <a:ext cx="1497012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7F93502E-3A85-4BB9-95D0-D998131DA3A2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112</a:t>
            </a:fld>
            <a:endParaRPr lang="en-US" altLang="en-US" sz="1200" b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Abstract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altLang="en-US" smtClean="0"/>
              <a:t>Report on 802.21 as presented to 802.11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11-15-0202 by Clint Chaplin, Imagicon</a:t>
            </a:r>
          </a:p>
        </p:txBody>
      </p:sp>
    </p:spTree>
    <p:extLst>
      <p:ext uri="{BB962C8B-B14F-4D97-AF65-F5344CB8AC3E}">
        <p14:creationId xmlns:p14="http://schemas.microsoft.com/office/powerpoint/2010/main" val="136683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FB611336-9712-41EA-9859-3F831BB8CFD9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113</a:t>
            </a:fld>
            <a:endParaRPr lang="en-US" altLang="en-US" sz="1200" b="0"/>
          </a:p>
        </p:txBody>
      </p:sp>
      <p:sp>
        <p:nvSpPr>
          <p:cNvPr id="15363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2D619822-E42E-4E4C-9362-98BA07BB9AB0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113</a:t>
            </a:fld>
            <a:endParaRPr lang="en-US" altLang="en-US" sz="1200" b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US" altLang="en-US" sz="2800" smtClean="0"/>
              <a:t>802.21.1 Media Independent Services and Use Cases (MISU)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586288"/>
          </a:xfrm>
        </p:spPr>
        <p:txBody>
          <a:bodyPr/>
          <a:lstStyle/>
          <a:p>
            <a:r>
              <a:rPr lang="en-US" altLang="ja-JP" smtClean="0">
                <a:ea typeface="ＭＳ Ｐゴシック" pitchFamily="34" charset="-128"/>
              </a:rPr>
              <a:t>Following topic was discussed/presented: </a:t>
            </a:r>
          </a:p>
          <a:p>
            <a:pPr lvl="1">
              <a:buFont typeface="Arial" charset="0"/>
              <a:buChar char="•"/>
            </a:pPr>
            <a:r>
              <a:rPr lang="en-US" altLang="ja-JP" smtClean="0">
                <a:ea typeface="ＭＳ Ｐゴシック" pitchFamily="34" charset="-128"/>
              </a:rPr>
              <a:t> </a:t>
            </a:r>
            <a:r>
              <a:rPr lang="en-US" altLang="ja-JP" smtClean="0">
                <a:latin typeface="Times" pitchFamily="18" charset="0"/>
                <a:ea typeface="ＭＳ Ｐゴシック" pitchFamily="34" charset="-128"/>
                <a:cs typeface="Times New Roman" pitchFamily="18" charset="0"/>
              </a:rPr>
              <a:t>Open SLMCP use case </a:t>
            </a:r>
            <a:endParaRPr lang="en-US" altLang="en-US" smtClean="0"/>
          </a:p>
          <a:p>
            <a:pPr lvl="2"/>
            <a:r>
              <a:rPr lang="en-US" altLang="en-US" smtClean="0"/>
              <a:t>21-15-0005-00 </a:t>
            </a:r>
          </a:p>
          <a:p>
            <a:pPr lvl="2"/>
            <a:r>
              <a:rPr lang="en-US" altLang="en-US" smtClean="0"/>
              <a:t> Authors were encouraged to write a use case document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</a:t>
            </a:r>
            <a:r>
              <a:rPr lang="en-US" sz="1200" b="0" dirty="0"/>
              <a:t>11-15-0202 by Clint Chaplin, </a:t>
            </a:r>
            <a:r>
              <a:rPr lang="en-US" sz="1200" b="0" dirty="0" err="1" smtClean="0"/>
              <a:t>Imagicon</a:t>
            </a:r>
            <a:endParaRPr lang="en-US" sz="1200" b="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5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A1099D69-F111-4E56-90C9-BF24844B11F9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114</a:t>
            </a:fld>
            <a:endParaRPr lang="en-US" altLang="en-US" sz="1200" b="0"/>
          </a:p>
        </p:txBody>
      </p:sp>
      <p:sp>
        <p:nvSpPr>
          <p:cNvPr id="16387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CF68C924-47CF-4294-989D-381E19B5F407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114</a:t>
            </a:fld>
            <a:endParaRPr lang="en-US" altLang="en-US" sz="1200" b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US" altLang="en-US" sz="2800" smtClean="0"/>
              <a:t>802.21d (MuGM)</a:t>
            </a:r>
            <a:br>
              <a:rPr lang="en-US" altLang="en-US" sz="2800" smtClean="0"/>
            </a:br>
            <a:r>
              <a:rPr lang="en-US" altLang="en-US" sz="2800" smtClean="0"/>
              <a:t>Multicast Group Management Task Group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229600" cy="4433888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en-US" sz="1800" b="0" smtClean="0"/>
              <a:t>Chair:  Yoshihiro Ohba (Toshiba)</a:t>
            </a:r>
          </a:p>
          <a:p>
            <a:r>
              <a:rPr lang="en-US" altLang="ko-KR" sz="2000" b="0" smtClean="0">
                <a:ea typeface="굴림" pitchFamily="34" charset="-127"/>
              </a:rPr>
              <a:t>Sponsor ballot on</a:t>
            </a:r>
            <a:r>
              <a:rPr lang="en-US" altLang="zh-CN" sz="2000" b="0" smtClean="0">
                <a:ea typeface="SimSun" pitchFamily="2" charset="-122"/>
              </a:rPr>
              <a:t>: IEEE P802.21d/D05 from 2014-08-18 to 2014-09-17</a:t>
            </a:r>
          </a:p>
          <a:p>
            <a:pPr lvl="1"/>
            <a:r>
              <a:rPr lang="en-US" altLang="zh-CN" sz="1800" smtClean="0">
                <a:ea typeface="SimSun" pitchFamily="2" charset="-122"/>
              </a:rPr>
              <a:t>50 approve, 4 disapprove, 1 abstain.</a:t>
            </a:r>
          </a:p>
          <a:p>
            <a:pPr lvl="1"/>
            <a:r>
              <a:rPr lang="en-US" altLang="ko-KR" sz="1800" smtClean="0">
                <a:ea typeface="굴림" pitchFamily="34" charset="-127"/>
              </a:rPr>
              <a:t>119 comments</a:t>
            </a:r>
            <a:endParaRPr lang="en-US" altLang="ja-JP" sz="180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ja-JP" sz="1800" b="0" smtClean="0">
                <a:ea typeface="ＭＳ Ｐゴシック" pitchFamily="34" charset="-128"/>
              </a:rPr>
              <a:t>All comments Resolved</a:t>
            </a:r>
          </a:p>
          <a:p>
            <a:r>
              <a:rPr lang="en-US" altLang="ko-KR" sz="2000" b="0" smtClean="0">
                <a:ea typeface="굴림" pitchFamily="34" charset="-127"/>
              </a:rPr>
              <a:t>Sponsor ballot on</a:t>
            </a:r>
            <a:r>
              <a:rPr lang="en-US" altLang="zh-CN" sz="2000" b="0" smtClean="0">
                <a:ea typeface="SimSun" pitchFamily="2" charset="-122"/>
              </a:rPr>
              <a:t>: IEEE P802.21d/D06 from 2014-12-12 to 2014-12-27</a:t>
            </a:r>
          </a:p>
          <a:p>
            <a:pPr lvl="1"/>
            <a:r>
              <a:rPr lang="en-US" altLang="zh-CN" sz="1800" smtClean="0">
                <a:ea typeface="SimSun" pitchFamily="2" charset="-122"/>
              </a:rPr>
              <a:t>53 approve, 2 disapprove, 1 abstain.</a:t>
            </a:r>
          </a:p>
          <a:p>
            <a:pPr lvl="1"/>
            <a:r>
              <a:rPr lang="en-US" altLang="ko-KR" sz="1800" smtClean="0">
                <a:ea typeface="굴림" pitchFamily="34" charset="-127"/>
              </a:rPr>
              <a:t>36 comments</a:t>
            </a:r>
          </a:p>
          <a:p>
            <a:pPr>
              <a:lnSpc>
                <a:spcPct val="80000"/>
              </a:lnSpc>
            </a:pPr>
            <a:r>
              <a:rPr lang="en-US" altLang="ja-JP" sz="1800" b="0" smtClean="0">
                <a:ea typeface="ＭＳ Ｐゴシック" pitchFamily="34" charset="-128"/>
              </a:rPr>
              <a:t>All comments Resolved</a:t>
            </a:r>
          </a:p>
          <a:p>
            <a:r>
              <a:rPr lang="en-US" altLang="ja-JP" sz="2000" b="0" smtClean="0">
                <a:ea typeface="ＭＳ Ｐゴシック" pitchFamily="34" charset="-128"/>
              </a:rPr>
              <a:t>Going out for recirculation after this meeting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</a:t>
            </a:r>
            <a:r>
              <a:rPr lang="en-US" sz="1200" b="0" dirty="0"/>
              <a:t>11-15-0202 by Clint Chaplin, </a:t>
            </a:r>
            <a:r>
              <a:rPr lang="en-US" sz="1200" b="0" dirty="0" err="1" smtClean="0"/>
              <a:t>Imagicon</a:t>
            </a:r>
            <a:endParaRPr lang="en-US" sz="1200" b="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0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538C6B00-2935-431B-B818-1243830471A2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115</a:t>
            </a:fld>
            <a:endParaRPr lang="en-US" altLang="en-US" sz="1200" b="0"/>
          </a:p>
        </p:txBody>
      </p:sp>
      <p:sp>
        <p:nvSpPr>
          <p:cNvPr id="17411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F55D313A-5155-4F79-9A19-20424FD32CA8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115</a:t>
            </a:fld>
            <a:endParaRPr lang="en-US" altLang="en-US" sz="1200" b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US" altLang="en-US" sz="2800" smtClean="0"/>
              <a:t>802.21m (REVP)</a:t>
            </a:r>
            <a:br>
              <a:rPr lang="en-US" altLang="en-US" sz="2800" smtClean="0"/>
            </a:br>
            <a:r>
              <a:rPr lang="en-US" altLang="en-US" sz="2800" smtClean="0"/>
              <a:t>802.21-2008 Revision Project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229600" cy="4433888"/>
          </a:xfrm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No meeting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</a:t>
            </a:r>
            <a:r>
              <a:rPr lang="en-US" sz="1200" b="0" dirty="0"/>
              <a:t>11-15-0202 by Clint Chaplin, </a:t>
            </a:r>
            <a:r>
              <a:rPr lang="en-US" sz="1200" b="0" dirty="0" err="1" smtClean="0"/>
              <a:t>Imagicon</a:t>
            </a:r>
            <a:endParaRPr lang="en-US" sz="1200" b="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2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C25294A3-7697-4692-8531-DD97884B55EA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116</a:t>
            </a:fld>
            <a:endParaRPr lang="en-US" altLang="en-US" sz="1200" b="0"/>
          </a:p>
        </p:txBody>
      </p:sp>
      <p:sp>
        <p:nvSpPr>
          <p:cNvPr id="18435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9FDFA316-4323-4A2A-B3AA-EE3C18FC3011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116</a:t>
            </a:fld>
            <a:endParaRPr lang="en-US" altLang="en-US" sz="1200" b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References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en-US" altLang="en-US" smtClean="0"/>
              <a:t>This document</a:t>
            </a:r>
          </a:p>
          <a:p>
            <a:pPr lvl="2"/>
            <a:r>
              <a:rPr lang="en-US" altLang="en-US" sz="1400" smtClean="0"/>
              <a:t>Thanks to Subir Das, Chair of 802.21</a:t>
            </a:r>
          </a:p>
          <a:p>
            <a:r>
              <a:rPr lang="en-US" altLang="en-US" smtClean="0"/>
              <a:t>All Documents</a:t>
            </a:r>
          </a:p>
          <a:p>
            <a:pPr lvl="1"/>
            <a:r>
              <a:rPr lang="en-US" altLang="en-US" smtClean="0">
                <a:hlinkClick r:id="rId3"/>
              </a:rPr>
              <a:t>https://mentor.ieee.org/802.21/documents</a:t>
            </a:r>
            <a:endParaRPr lang="en-US" altLang="en-US" smtClean="0"/>
          </a:p>
          <a:p>
            <a:pPr lvl="2"/>
            <a:r>
              <a:rPr lang="en-US" altLang="en-US" sz="1400" smtClean="0"/>
              <a:t>Current draft is in the members-only area</a:t>
            </a:r>
          </a:p>
          <a:p>
            <a:pPr lvl="3"/>
            <a:r>
              <a:rPr lang="en-US" altLang="en-US" smtClean="0">
                <a:hlinkClick r:id="rId4"/>
              </a:rPr>
              <a:t>http://www.ieee802.org/21</a:t>
            </a:r>
            <a:r>
              <a:rPr lang="en-US" altLang="en-US" smtClean="0"/>
              <a:t>  </a:t>
            </a:r>
            <a:r>
              <a:rPr lang="en-US" altLang="en-US" sz="1400" smtClean="0">
                <a:sym typeface="Wingdings" pitchFamily="2" charset="2"/>
              </a:rPr>
              <a:t>  </a:t>
            </a:r>
            <a:r>
              <a:rPr lang="en-US" altLang="en-US" sz="1400" u="sng" smtClean="0">
                <a:sym typeface="Wingdings" pitchFamily="2" charset="2"/>
              </a:rPr>
              <a:t>Members_Only_Area</a:t>
            </a:r>
            <a:endParaRPr lang="en-US" altLang="en-US" sz="1400" u="sng" smtClean="0"/>
          </a:p>
          <a:p>
            <a:pPr lvl="3"/>
            <a:r>
              <a:rPr lang="en-US" altLang="en-US" smtClean="0"/>
              <a:t>802.11 members log in using </a:t>
            </a:r>
            <a:r>
              <a:rPr lang="en-US" altLang="en-US" smtClean="0">
                <a:solidFill>
                  <a:srgbClr val="FF0000"/>
                </a:solidFill>
              </a:rPr>
              <a:t>802.11</a:t>
            </a:r>
            <a:r>
              <a:rPr lang="en-US" altLang="en-US" smtClean="0"/>
              <a:t> username and password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</a:t>
            </a:r>
            <a:r>
              <a:rPr lang="en-US" sz="1200" b="0" dirty="0"/>
              <a:t>11-15-0202 by Clint Chaplin, </a:t>
            </a:r>
            <a:r>
              <a:rPr lang="en-US" sz="1200" b="0" dirty="0" err="1" smtClean="0"/>
              <a:t>Imagicon</a:t>
            </a:r>
            <a:endParaRPr lang="en-US" sz="1200" b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4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26096"/>
            <a:ext cx="7772400" cy="1066800"/>
          </a:xfrm>
          <a:noFill/>
        </p:spPr>
        <p:txBody>
          <a:bodyPr/>
          <a:lstStyle/>
          <a:p>
            <a:r>
              <a:rPr lang="en-GB" dirty="0" smtClean="0"/>
              <a:t>802.24 Vertical Applications </a:t>
            </a:r>
            <a:br>
              <a:rPr lang="en-GB" dirty="0" smtClean="0"/>
            </a:br>
            <a:r>
              <a:rPr lang="en-GB" dirty="0" smtClean="0"/>
              <a:t>Technical Advisory Group</a:t>
            </a:r>
            <a:br>
              <a:rPr lang="en-GB" dirty="0" smtClean="0"/>
            </a:br>
            <a:r>
              <a:rPr lang="en-GB" dirty="0" smtClean="0"/>
              <a:t>Smart Grid Task Group</a:t>
            </a:r>
            <a:br>
              <a:rPr lang="en-GB" dirty="0" smtClean="0"/>
            </a:br>
            <a:r>
              <a:rPr lang="en-GB" dirty="0" smtClean="0"/>
              <a:t>Liaison Report</a:t>
            </a:r>
          </a:p>
        </p:txBody>
      </p:sp>
      <p:sp>
        <p:nvSpPr>
          <p:cNvPr id="1031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3284984"/>
            <a:ext cx="7772400" cy="2811016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2015-01-16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5C54AB6B-C76C-43C0-8CF9-4AA7315BEFF1}" type="slidenum">
              <a:rPr lang="en-GB" smtClean="0"/>
              <a:pPr/>
              <a:t>117</a:t>
            </a:fld>
            <a:endParaRPr lang="en-GB" smtClean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290466"/>
              </p:ext>
            </p:extLst>
          </p:nvPr>
        </p:nvGraphicFramePr>
        <p:xfrm>
          <a:off x="658813" y="3985220"/>
          <a:ext cx="8237537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9" name="Document" r:id="rId4" imgW="8152664" imgH="2297815" progId="Word.Document.8">
                  <p:embed/>
                </p:oleObj>
              </mc:Choice>
              <mc:Fallback>
                <p:oleObj name="Document" r:id="rId4" imgW="8152664" imgH="229781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3985220"/>
                        <a:ext cx="8237537" cy="232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755576" y="3573016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 dirty="0" smtClean="0"/>
              <a:t>Author:</a:t>
            </a:r>
            <a:endParaRPr lang="en-GB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</a:t>
            </a:r>
            <a:r>
              <a:rPr lang="en-US" sz="1200" b="0" dirty="0" smtClean="0"/>
              <a:t>of </a:t>
            </a:r>
            <a:r>
              <a:rPr lang="en-US" sz="1200" b="0" dirty="0"/>
              <a:t>11-15-0187 by Tim Godfrey, </a:t>
            </a:r>
            <a:r>
              <a:rPr lang="en-US" sz="1200" b="0" dirty="0" smtClean="0"/>
              <a:t>EPRI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Adrian Stephens, Intel Corporation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867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772400" cy="576064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802.24 Structure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140968"/>
            <a:ext cx="7772400" cy="2674640"/>
          </a:xfrm>
        </p:spPr>
        <p:txBody>
          <a:bodyPr/>
          <a:lstStyle/>
          <a:p>
            <a:r>
              <a:rPr lang="en-US" dirty="0" smtClean="0"/>
              <a:t>802.24 was formed as the Smart Grid Technical Advisory Group</a:t>
            </a:r>
          </a:p>
          <a:p>
            <a:pPr lvl="1"/>
            <a:r>
              <a:rPr lang="en-US" dirty="0" smtClean="0"/>
              <a:t>Internal / external coordination in matters related to </a:t>
            </a:r>
            <a:r>
              <a:rPr lang="en-US" dirty="0"/>
              <a:t>IEEE 802 Smart </a:t>
            </a:r>
            <a:r>
              <a:rPr lang="en-US" dirty="0" smtClean="0"/>
              <a:t>Grid standards</a:t>
            </a:r>
          </a:p>
          <a:p>
            <a:r>
              <a:rPr lang="en-US" dirty="0" smtClean="0"/>
              <a:t>Scope expansion to “Vertical Applications TAG”</a:t>
            </a:r>
          </a:p>
          <a:p>
            <a:pPr lvl="1"/>
            <a:r>
              <a:rPr lang="en-US" dirty="0" smtClean="0"/>
              <a:t>Smart Grid Task Group (24.1) approved in July, continuing </a:t>
            </a:r>
            <a:r>
              <a:rPr lang="en-US" dirty="0"/>
              <a:t>with previous </a:t>
            </a:r>
            <a:r>
              <a:rPr lang="en-US" dirty="0" smtClean="0"/>
              <a:t>SG TAG </a:t>
            </a:r>
            <a:r>
              <a:rPr lang="en-US" dirty="0"/>
              <a:t>scope</a:t>
            </a:r>
            <a:endParaRPr lang="en-US" dirty="0" smtClean="0"/>
          </a:p>
          <a:p>
            <a:pPr lvl="1"/>
            <a:r>
              <a:rPr lang="en-US" dirty="0" smtClean="0"/>
              <a:t>IoT Application Development Group – TAG approved scope statement in </a:t>
            </a:r>
            <a:r>
              <a:rPr lang="en-US" dirty="0" smtClean="0">
                <a:hlinkClick r:id="rId3"/>
              </a:rPr>
              <a:t>24-13-0003-00</a:t>
            </a:r>
            <a:r>
              <a:rPr lang="en-US" dirty="0" smtClean="0"/>
              <a:t>. Ex Com approval in March 2015</a:t>
            </a:r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118</a:t>
            </a:fld>
            <a:endParaRPr lang="en-GB"/>
          </a:p>
        </p:txBody>
      </p:sp>
      <p:sp>
        <p:nvSpPr>
          <p:cNvPr id="4" name="Rectangle 3"/>
          <p:cNvSpPr/>
          <p:nvPr/>
        </p:nvSpPr>
        <p:spPr bwMode="auto">
          <a:xfrm>
            <a:off x="2051720" y="1412776"/>
            <a:ext cx="518457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802.24 Vertical Applications TAG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27584" y="2348880"/>
            <a:ext cx="374441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802.24.1 Smart Grid TG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788024" y="2348880"/>
            <a:ext cx="3744416" cy="504056"/>
          </a:xfrm>
          <a:prstGeom prst="rect">
            <a:avLst/>
          </a:prstGeom>
          <a:solidFill>
            <a:srgbClr val="BFFF8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802.24.2 IoT TG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0" name="Elbow Connector 9"/>
          <p:cNvCxnSpPr>
            <a:stCxn id="4" idx="2"/>
            <a:endCxn id="7" idx="0"/>
          </p:cNvCxnSpPr>
          <p:nvPr/>
        </p:nvCxnSpPr>
        <p:spPr bwMode="auto">
          <a:xfrm rot="5400000">
            <a:off x="3455876" y="1160748"/>
            <a:ext cx="432048" cy="1944216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2" name="Elbow Connector 11"/>
          <p:cNvCxnSpPr>
            <a:stCxn id="4" idx="2"/>
            <a:endCxn id="8" idx="0"/>
          </p:cNvCxnSpPr>
          <p:nvPr/>
        </p:nvCxnSpPr>
        <p:spPr bwMode="auto">
          <a:xfrm rot="16200000" flipH="1">
            <a:off x="5436096" y="1124744"/>
            <a:ext cx="432048" cy="2016224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11-15-0187 by Tim Godfrey, EPRI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86006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7808"/>
            <a:ext cx="7772400" cy="51095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January 2015 Activities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496855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24.1 Smart Grid TG: Continued development of companion presentation for the 802 Smart Grid white paper. 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Updated draft presentation is </a:t>
            </a:r>
            <a:r>
              <a:rPr lang="en-US" dirty="0" smtClean="0">
                <a:hlinkClick r:id="rId3"/>
              </a:rPr>
              <a:t>24-14-0035-02</a:t>
            </a:r>
            <a:endParaRPr lang="en-US" dirty="0" smtClean="0"/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/>
              <a:t>24.1 Smart Grid TG: </a:t>
            </a:r>
            <a:r>
              <a:rPr lang="en-US" dirty="0" smtClean="0"/>
              <a:t>Discussed and approved new white paper development on Sub 1GHz wireless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dirty="0" smtClean="0"/>
              <a:t>Scope Statement is </a:t>
            </a:r>
            <a:r>
              <a:rPr lang="en-US" dirty="0" smtClean="0">
                <a:hlinkClick r:id="rId4"/>
              </a:rPr>
              <a:t>24-15-0004-00</a:t>
            </a:r>
            <a:endParaRPr lang="en-US" dirty="0"/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TAG: Drafted and approved liaison response to IEEE </a:t>
            </a:r>
            <a:r>
              <a:rPr lang="en-US" dirty="0"/>
              <a:t>P2413 </a:t>
            </a:r>
            <a:r>
              <a:rPr lang="en-US" dirty="0" smtClean="0"/>
              <a:t>IoT Architecture. 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Document </a:t>
            </a:r>
            <a:r>
              <a:rPr lang="en-US" dirty="0" smtClean="0">
                <a:hlinkClick r:id="rId5"/>
              </a:rPr>
              <a:t>24-14-0040-02</a:t>
            </a:r>
            <a:r>
              <a:rPr lang="en-US" dirty="0" smtClean="0"/>
              <a:t>. 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Ludwig </a:t>
            </a:r>
            <a:r>
              <a:rPr lang="en-US" dirty="0" err="1" smtClean="0"/>
              <a:t>Winkel</a:t>
            </a:r>
            <a:r>
              <a:rPr lang="en-US" dirty="0" smtClean="0"/>
              <a:t> appointed as 802.24 liaison to P2413 </a:t>
            </a:r>
            <a:endParaRPr lang="en-US" dirty="0"/>
          </a:p>
          <a:p>
            <a:pPr lvl="1">
              <a:spcBef>
                <a:spcPts val="1200"/>
              </a:spcBef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119</a:t>
            </a:fld>
            <a:endParaRPr lang="en-GB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11-15-0187 by Tim Godfrey, EPRI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01632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802.11 Style Guide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GB" dirty="0" smtClean="0"/>
              <a:t>See 11-09-1034-10-0000-wg11-style-guide.doc</a:t>
            </a:r>
          </a:p>
          <a:p>
            <a:pPr lvl="1"/>
            <a:r>
              <a:rPr lang="en-US" dirty="0" smtClean="0"/>
              <a:t>We updated 802.11 </a:t>
            </a:r>
            <a:r>
              <a:rPr lang="en-US" dirty="0" err="1" smtClean="0"/>
              <a:t>WG</a:t>
            </a:r>
            <a:r>
              <a:rPr lang="en-US" dirty="0" smtClean="0"/>
              <a:t> Style Guide based on 2012 IEEE Standards Style Manual and consistency changes in final publication of the 802.11 standard</a:t>
            </a:r>
            <a:endParaRPr lang="en-GB" dirty="0" smtClean="0"/>
          </a:p>
          <a:p>
            <a:r>
              <a:rPr lang="en-US" b="0" dirty="0" smtClean="0"/>
              <a:t>Editor’s responsibility includes checking the </a:t>
            </a:r>
            <a:r>
              <a:rPr lang="en-US" dirty="0" smtClean="0"/>
              <a:t>2014 IEEE Standards Style Manual </a:t>
            </a:r>
            <a:r>
              <a:rPr lang="en-US" b="0" dirty="0" smtClean="0"/>
              <a:t>when creating or updating drafts. </a:t>
            </a:r>
            <a:r>
              <a:rPr lang="en-GB" u="sng" dirty="0" smtClean="0">
                <a:hlinkClick r:id="rId3"/>
              </a:rPr>
              <a:t>https://development.standards.ieee.org/myproject/Public/mytools/draft/styleman.pdf</a:t>
            </a:r>
            <a:endParaRPr lang="en-US" b="0" dirty="0" smtClean="0"/>
          </a:p>
          <a:p>
            <a:r>
              <a:rPr lang="en-US" b="0" dirty="0" smtClean="0"/>
              <a:t>Submissions with draft text should conform to both the </a:t>
            </a:r>
            <a:r>
              <a:rPr lang="en-US" b="0" dirty="0" err="1" smtClean="0"/>
              <a:t>WG11</a:t>
            </a:r>
            <a:r>
              <a:rPr lang="en-US" b="0" dirty="0" smtClean="0"/>
              <a:t> Style Guide and IEEE Standards Style Manual</a:t>
            </a:r>
          </a:p>
          <a:p>
            <a:r>
              <a:rPr lang="en-US" b="0" dirty="0" smtClean="0"/>
              <a:t>Note that the Style Guide evolves with our practice</a:t>
            </a:r>
          </a:p>
          <a:p>
            <a:pPr>
              <a:buFontTx/>
              <a:buNone/>
            </a:pPr>
            <a:endParaRPr lang="en-GB" dirty="0" smtClean="0"/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47D261DD-C19A-4D33-B792-98F42174A4B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867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11-15-0084 by Peter Ecclesine (Cisco Systems)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81894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IEEE 802.1 OmniRAN TG</a:t>
            </a:r>
            <a:br>
              <a:rPr lang="en-US" dirty="0"/>
            </a:br>
            <a:r>
              <a:rPr lang="en-US" dirty="0"/>
              <a:t>Status Report</a:t>
            </a:r>
            <a:br>
              <a:rPr lang="en-US" dirty="0"/>
            </a:br>
            <a:r>
              <a:rPr lang="en-US" dirty="0"/>
              <a:t>to IEEE 802 WGs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39090"/>
            <a:ext cx="6400800" cy="1399710"/>
          </a:xfrm>
        </p:spPr>
        <p:txBody>
          <a:bodyPr/>
          <a:lstStyle/>
          <a:p>
            <a:r>
              <a:rPr lang="en-US" dirty="0"/>
              <a:t>2015-01-15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1/4 of omniran-15-0006 by Max Riegel, NSN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 smtClean="0"/>
              <a:t>Adrian Stephens,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DFF75A2-6F5B-4D4B-A1CF-EDEEA4E4B5D9}" type="slidenum">
              <a:rPr lang="en-US" smtClean="0"/>
              <a:pPr>
                <a:defRPr/>
              </a:pPr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5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IEEE 802.1 OmniRAN TG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OmniRAN TG maintains a Wiki page on mentor to reflect its status and achievements</a:t>
            </a:r>
          </a:p>
          <a:p>
            <a:pPr lvl="1"/>
            <a:r>
              <a:rPr lang="en-US">
                <a:hlinkClick r:id="rId3"/>
              </a:rPr>
              <a:t>https://mentor.ieee.org/omniran/bp/StartPage</a:t>
            </a:r>
            <a:endParaRPr lang="en-US"/>
          </a:p>
          <a:p>
            <a:pPr lvl="1"/>
            <a:r>
              <a:rPr lang="en-US"/>
              <a:t>Also showing meeting announcements and conference call dial-in information</a:t>
            </a:r>
          </a:p>
          <a:p>
            <a:r>
              <a:rPr lang="en-US"/>
              <a:t>OmniRAN filespace on mentor is used for contributions and meeting documents</a:t>
            </a:r>
          </a:p>
          <a:p>
            <a:pPr lvl="1"/>
            <a:r>
              <a:rPr lang="en-US">
                <a:hlinkClick r:id="rId4"/>
              </a:rPr>
              <a:t>https://mentor.ieee.org/omniran/documents</a:t>
            </a:r>
            <a:endParaRPr lang="en-US"/>
          </a:p>
          <a:p>
            <a:r>
              <a:rPr lang="en-US"/>
              <a:t>FYI: OmniRAN P802.1 PAR</a:t>
            </a:r>
          </a:p>
          <a:p>
            <a:pPr lvl="1"/>
            <a:r>
              <a:rPr lang="en-US">
                <a:hlinkClick r:id="rId5"/>
              </a:rPr>
              <a:t>https://development.standards.ieee.org/get-file/P802.1CF.pdf?t=81644900003</a:t>
            </a:r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2/4 of </a:t>
            </a:r>
            <a:r>
              <a:rPr lang="en-US" sz="1200" b="0" dirty="0"/>
              <a:t>omniran-15-0006 by Max Riegel, NSN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 smtClean="0"/>
              <a:t>Adrian Stephens,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2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OmniRAN TG Achievements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8770"/>
            <a:ext cx="8229600" cy="5040560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Meeting in Atlanta, GA on January 11</a:t>
            </a:r>
            <a:r>
              <a:rPr lang="en-US" baseline="30000"/>
              <a:t>th</a:t>
            </a:r>
            <a:r>
              <a:rPr lang="en-US"/>
              <a:t>-15</a:t>
            </a:r>
            <a:r>
              <a:rPr lang="en-US" baseline="30000"/>
              <a:t>th</a:t>
            </a:r>
            <a:r>
              <a:rPr lang="en-US"/>
              <a:t> </a:t>
            </a:r>
          </a:p>
          <a:p>
            <a:pPr lvl="1"/>
            <a:r>
              <a:rPr lang="en-US"/>
              <a:t>Establishment and refinement of Wiki page on mentor on ongoing SDN related standardization outside IEEE 802</a:t>
            </a:r>
          </a:p>
          <a:p>
            <a:pPr lvl="2"/>
            <a:r>
              <a:rPr lang="en-US">
                <a:hlinkClick r:id="rId3"/>
              </a:rPr>
              <a:t>https://mentor.ieee.org/omniran/bp/SDN_Wiki</a:t>
            </a:r>
            <a:endParaRPr lang="en-US"/>
          </a:p>
          <a:p>
            <a:pPr lvl="1"/>
            <a:r>
              <a:rPr lang="en-US" dirty="0"/>
              <a:t>Discussions on P802.1CF based on contributions:</a:t>
            </a:r>
          </a:p>
          <a:p>
            <a:pPr lvl="2"/>
            <a:r>
              <a:rPr lang="en-US" dirty="0"/>
              <a:t>Network reference model</a:t>
            </a:r>
          </a:p>
          <a:p>
            <a:pPr lvl="3"/>
            <a:r>
              <a:rPr lang="en-US" dirty="0"/>
              <a:t>Revision of normative text in omniran-14-0083</a:t>
            </a:r>
          </a:p>
          <a:p>
            <a:pPr lvl="3"/>
            <a:r>
              <a:rPr lang="en-US" dirty="0"/>
              <a:t>Refinement of terminology and clarifications regarding usage of reference points</a:t>
            </a:r>
          </a:p>
          <a:p>
            <a:pPr lvl="2"/>
            <a:r>
              <a:rPr lang="en-US" dirty="0"/>
              <a:t>Backhaul representation</a:t>
            </a:r>
          </a:p>
          <a:p>
            <a:pPr lvl="3"/>
            <a:r>
              <a:rPr lang="en-US" dirty="0"/>
              <a:t>New technical approaches based on structure in MAC addresses</a:t>
            </a:r>
          </a:p>
          <a:p>
            <a:pPr lvl="2"/>
            <a:r>
              <a:rPr lang="en-US" dirty="0"/>
              <a:t>Functional decomposition and design</a:t>
            </a:r>
          </a:p>
          <a:p>
            <a:pPr lvl="3"/>
            <a:r>
              <a:rPr lang="en-US" dirty="0"/>
              <a:t>Review of revision of text for Dynamic spectrum access</a:t>
            </a:r>
          </a:p>
          <a:p>
            <a:pPr lvl="3"/>
            <a:r>
              <a:rPr lang="en-US" dirty="0"/>
              <a:t>Review of initial text proposal for Network Discovery and Selection</a:t>
            </a:r>
          </a:p>
          <a:p>
            <a:pPr lvl="3"/>
            <a:r>
              <a:rPr lang="en-US" dirty="0"/>
              <a:t>Discussion of key concepts for text on Data path</a:t>
            </a:r>
          </a:p>
          <a:p>
            <a:pPr lvl="3"/>
            <a:r>
              <a:rPr lang="en-US" dirty="0"/>
              <a:t>Discussion on common structure for all sections of Functional decomposition and design</a:t>
            </a:r>
          </a:p>
          <a:p>
            <a:pPr lvl="1"/>
            <a:r>
              <a:rPr lang="en-US" dirty="0"/>
              <a:t>Review of project plan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3/4 of </a:t>
            </a:r>
            <a:r>
              <a:rPr lang="en-US" sz="1200" b="0" dirty="0"/>
              <a:t>omniran-15-0006 by Max Riegel, NSN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 smtClean="0"/>
              <a:t>Adrian Stephens,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0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Looking forward to next session in </a:t>
            </a:r>
            <a:br>
              <a:rPr lang="en-US"/>
            </a:br>
            <a:r>
              <a:rPr lang="en-US"/>
              <a:t>Berlin, March 8-13,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785"/>
            <a:ext cx="8229600" cy="4950550"/>
          </a:xfrm>
        </p:spPr>
        <p:txBody>
          <a:bodyPr>
            <a:normAutofit/>
          </a:bodyPr>
          <a:lstStyle/>
          <a:p>
            <a:r>
              <a:rPr lang="en-US"/>
              <a:t>Envisioned topics:</a:t>
            </a:r>
          </a:p>
          <a:p>
            <a:pPr lvl="1"/>
            <a:r>
              <a:rPr lang="en-US"/>
              <a:t>Review new revisions of text on NRM, dynamic spectrum access, datapath establishment and NDS</a:t>
            </a:r>
          </a:p>
          <a:p>
            <a:pPr lvl="1"/>
            <a:r>
              <a:rPr lang="en-US"/>
              <a:t>SDN abstraction</a:t>
            </a:r>
          </a:p>
          <a:p>
            <a:pPr lvl="1"/>
            <a:r>
              <a:rPr lang="en-US"/>
              <a:t>IEEE 802 Backhaul representation</a:t>
            </a:r>
          </a:p>
          <a:p>
            <a:pPr lvl="1"/>
            <a:r>
              <a:rPr lang="en-US"/>
              <a:t>Mapping to IEEE 802 technologies</a:t>
            </a:r>
          </a:p>
          <a:p>
            <a:pPr lvl="1"/>
            <a:endParaRPr lang="en-US"/>
          </a:p>
          <a:p>
            <a:r>
              <a:rPr lang="en-US"/>
              <a:t>Conference call on Februar 10</a:t>
            </a:r>
            <a:r>
              <a:rPr lang="en-US" baseline="30000"/>
              <a:t>th</a:t>
            </a:r>
            <a:r>
              <a:rPr lang="en-US"/>
              <a:t>, 10:00 AM ET</a:t>
            </a:r>
          </a:p>
          <a:p>
            <a:pPr lvl="1"/>
            <a:r>
              <a:rPr lang="en-US"/>
              <a:t>Dial-in details on OmniRAN TG Wiki page on mentor</a:t>
            </a:r>
            <a:br>
              <a:rPr lang="en-US"/>
            </a:br>
            <a:r>
              <a:rPr lang="en-US">
                <a:hlinkClick r:id="rId3"/>
              </a:rPr>
              <a:t>https://mentor.ieee.org/omniran/bp/StartPage</a:t>
            </a:r>
            <a:endParaRPr lang="en-US"/>
          </a:p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4/4 of </a:t>
            </a:r>
            <a:r>
              <a:rPr lang="en-US" sz="1200" b="0" dirty="0"/>
              <a:t>omniran-15-0006 by Max Riegel, NSN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 smtClean="0"/>
              <a:t>Adrian Stephens,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4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 smtClean="0"/>
              <a:t>Adrian Stephens, Intel Corporation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Slide </a:t>
            </a:r>
            <a:fld id="{18D59E74-2285-4A42-AE56-D70C49F970D0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124</a:t>
            </a:fld>
            <a:endParaRPr lang="en-GB" altLang="en-US" sz="1200" b="0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Wi-Fi Alliance Liaison Update</a:t>
            </a:r>
          </a:p>
        </p:txBody>
      </p:sp>
      <p:sp>
        <p:nvSpPr>
          <p:cNvPr id="41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smtClean="0"/>
              <a:t>Date:</a:t>
            </a:r>
            <a:r>
              <a:rPr lang="en-GB" altLang="en-US" sz="2000" b="0" smtClean="0"/>
              <a:t> 2015-01-14</a:t>
            </a:r>
          </a:p>
        </p:txBody>
      </p:sp>
      <p:graphicFrame>
        <p:nvGraphicFramePr>
          <p:cNvPr id="4103" name="Object 5"/>
          <p:cNvGraphicFramePr>
            <a:graphicFrameLocks noChangeAspect="1"/>
          </p:cNvGraphicFramePr>
          <p:nvPr/>
        </p:nvGraphicFramePr>
        <p:xfrm>
          <a:off x="534988" y="2351088"/>
          <a:ext cx="7813675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" name="Document" r:id="rId4" imgW="8156175" imgH="2330354" progId="Word.Document.8">
                  <p:embed/>
                </p:oleObj>
              </mc:Choice>
              <mc:Fallback>
                <p:oleObj name="Document" r:id="rId4" imgW="8156175" imgH="233035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351088"/>
                        <a:ext cx="7813675" cy="223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533400" y="1935163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1/4 of 11-15-0117 by Ian Sherlock, Texas Instruments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89257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5175"/>
            <a:ext cx="7772400" cy="5616575"/>
          </a:xfrm>
        </p:spPr>
        <p:txBody>
          <a:bodyPr/>
          <a:lstStyle/>
          <a:p>
            <a:pPr>
              <a:defRPr/>
            </a:pPr>
            <a:r>
              <a:rPr lang="en-US" altLang="en-US" sz="2000" b="0" dirty="0" smtClean="0"/>
              <a:t>The last WFA member meeting was held in the week of 13</a:t>
            </a:r>
            <a:r>
              <a:rPr lang="en-US" altLang="en-US" sz="2000" b="0" baseline="30000" dirty="0" smtClean="0"/>
              <a:t>th</a:t>
            </a:r>
            <a:r>
              <a:rPr lang="en-US" altLang="en-US" sz="2000" b="0" dirty="0" smtClean="0"/>
              <a:t> Oct 2014 in Berlin </a:t>
            </a:r>
          </a:p>
          <a:p>
            <a:pPr marL="0" indent="0">
              <a:buFontTx/>
              <a:buNone/>
              <a:defRPr/>
            </a:pPr>
            <a:endParaRPr lang="en-US" altLang="en-US" sz="2000" b="0" dirty="0" smtClean="0"/>
          </a:p>
          <a:p>
            <a:pPr>
              <a:defRPr/>
            </a:pPr>
            <a:r>
              <a:rPr lang="en-US" altLang="en-US" sz="2000" b="0" dirty="0" smtClean="0"/>
              <a:t>Recent Items of note</a:t>
            </a:r>
          </a:p>
          <a:p>
            <a:pPr lvl="1">
              <a:defRPr/>
            </a:pPr>
            <a:r>
              <a:rPr lang="en-US" altLang="en-US" sz="1600" dirty="0" smtClean="0"/>
              <a:t>At </a:t>
            </a:r>
            <a:r>
              <a:rPr lang="en-US" altLang="en-US" sz="1600" dirty="0"/>
              <a:t>CES </a:t>
            </a:r>
            <a:r>
              <a:rPr lang="en-US" altLang="en-US" sz="1600" dirty="0" smtClean="0"/>
              <a:t>Wi-Fi </a:t>
            </a:r>
            <a:r>
              <a:rPr lang="en-US" altLang="en-US" sz="1600" dirty="0"/>
              <a:t>Aware™ was announced with certification launch expected later in 2015.</a:t>
            </a:r>
            <a:endParaRPr lang="en-US" altLang="en-US" sz="1600" dirty="0" smtClean="0"/>
          </a:p>
          <a:p>
            <a:pPr>
              <a:defRPr/>
            </a:pPr>
            <a:endParaRPr lang="en-US" altLang="en-US" sz="2000" b="0" dirty="0" smtClean="0"/>
          </a:p>
          <a:p>
            <a:pPr>
              <a:defRPr/>
            </a:pPr>
            <a:r>
              <a:rPr lang="en-US" altLang="en-US" sz="2000" b="0" dirty="0" smtClean="0"/>
              <a:t>Ongoing technical activity at WFA leading to certification, based on IEEE programs</a:t>
            </a:r>
          </a:p>
          <a:p>
            <a:pPr lvl="1">
              <a:defRPr/>
            </a:pPr>
            <a:r>
              <a:rPr lang="en-US" altLang="en-US" sz="1600" dirty="0" smtClean="0"/>
              <a:t>Network Power Save, based on 11v</a:t>
            </a:r>
          </a:p>
          <a:p>
            <a:pPr lvl="1">
              <a:defRPr/>
            </a:pPr>
            <a:r>
              <a:rPr lang="en-US" altLang="en-US" sz="1600" dirty="0" smtClean="0"/>
              <a:t>Location, based on 11v</a:t>
            </a:r>
          </a:p>
          <a:p>
            <a:pPr lvl="1">
              <a:defRPr/>
            </a:pPr>
            <a:r>
              <a:rPr lang="en-US" altLang="en-US" sz="1600" dirty="0" smtClean="0"/>
              <a:t>60GHz technical, based on 802.11ad </a:t>
            </a:r>
          </a:p>
          <a:p>
            <a:pPr lvl="1">
              <a:defRPr/>
            </a:pPr>
            <a:r>
              <a:rPr lang="en-US" altLang="en-US" sz="1600" dirty="0" smtClean="0"/>
              <a:t>VHT5 wave 2, based on 802.11ac </a:t>
            </a:r>
          </a:p>
          <a:p>
            <a:pPr lvl="1">
              <a:defRPr/>
            </a:pPr>
            <a:r>
              <a:rPr lang="en-US" altLang="en-US" sz="1600" dirty="0" smtClean="0"/>
              <a:t>White Spaces, based on 802.11af</a:t>
            </a:r>
          </a:p>
          <a:p>
            <a:pPr marL="457200" lvl="1" indent="0">
              <a:buFontTx/>
              <a:buNone/>
              <a:defRPr/>
            </a:pPr>
            <a:endParaRPr lang="en-US" altLang="en-US" sz="16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2/4 of </a:t>
            </a:r>
            <a:r>
              <a:rPr lang="en-US" sz="1200" b="0" dirty="0"/>
              <a:t>11-15-0117 by Ian Sherlock, Texas Instruments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Adrian Stephens, Intel Corporation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9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5175"/>
            <a:ext cx="7772400" cy="56165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altLang="en-US" sz="2000" b="0" dirty="0" smtClean="0"/>
          </a:p>
          <a:p>
            <a:pPr>
              <a:defRPr/>
            </a:pPr>
            <a:r>
              <a:rPr lang="en-US" altLang="en-US" sz="2000" b="0" dirty="0" smtClean="0"/>
              <a:t>Examples of other technical work ongoing in WFA</a:t>
            </a:r>
          </a:p>
          <a:p>
            <a:pPr lvl="1">
              <a:defRPr/>
            </a:pPr>
            <a:r>
              <a:rPr lang="en-US" altLang="en-US" sz="1600" dirty="0" smtClean="0"/>
              <a:t>Neighbor Awareness Networking – low power discovery</a:t>
            </a:r>
          </a:p>
          <a:p>
            <a:pPr lvl="1">
              <a:defRPr/>
            </a:pPr>
            <a:r>
              <a:rPr lang="en-US" altLang="en-US" sz="1600" dirty="0" smtClean="0"/>
              <a:t>Wireless Serial Bus</a:t>
            </a:r>
          </a:p>
          <a:p>
            <a:pPr lvl="1">
              <a:defRPr/>
            </a:pPr>
            <a:r>
              <a:rPr lang="en-US" altLang="en-US" sz="1600" dirty="0" err="1" smtClean="0"/>
              <a:t>WiGig</a:t>
            </a:r>
            <a:r>
              <a:rPr lang="en-US" altLang="en-US" sz="1600" dirty="0" smtClean="0"/>
              <a:t> Display</a:t>
            </a:r>
          </a:p>
          <a:p>
            <a:pPr lvl="1">
              <a:defRPr/>
            </a:pPr>
            <a:r>
              <a:rPr lang="en-US" altLang="en-US" sz="1600" dirty="0" smtClean="0"/>
              <a:t>Security Technical</a:t>
            </a:r>
          </a:p>
          <a:p>
            <a:pPr lvl="1">
              <a:defRPr/>
            </a:pPr>
            <a:r>
              <a:rPr lang="en-US" altLang="en-US" sz="1600" dirty="0" smtClean="0"/>
              <a:t>Wi-Fi Docking</a:t>
            </a:r>
          </a:p>
          <a:p>
            <a:pPr lvl="1">
              <a:defRPr/>
            </a:pPr>
            <a:r>
              <a:rPr lang="en-US" altLang="en-US" sz="1600" dirty="0" smtClean="0"/>
              <a:t>Device Provisioning Protocol</a:t>
            </a:r>
          </a:p>
          <a:p>
            <a:pPr marL="0" indent="0">
              <a:buFontTx/>
              <a:buNone/>
              <a:defRPr/>
            </a:pPr>
            <a:endParaRPr lang="en-US" altLang="en-US" sz="2000" b="0" dirty="0" smtClean="0"/>
          </a:p>
          <a:p>
            <a:pPr>
              <a:defRPr/>
            </a:pPr>
            <a:r>
              <a:rPr lang="en-US" altLang="en-US" sz="2000" b="0" dirty="0" smtClean="0"/>
              <a:t>Examples of WFA Activity in other areas, potentially leading to technical work </a:t>
            </a:r>
          </a:p>
          <a:p>
            <a:pPr lvl="1">
              <a:defRPr/>
            </a:pPr>
            <a:r>
              <a:rPr lang="en-US" altLang="en-US" sz="1600" dirty="0" smtClean="0"/>
              <a:t>Automotive</a:t>
            </a:r>
          </a:p>
          <a:p>
            <a:pPr lvl="1">
              <a:defRPr/>
            </a:pPr>
            <a:r>
              <a:rPr lang="en-US" altLang="en-US" sz="1600" dirty="0" smtClean="0"/>
              <a:t>Internet of Things </a:t>
            </a:r>
          </a:p>
          <a:p>
            <a:pPr marL="0" indent="0">
              <a:buFontTx/>
              <a:buNone/>
              <a:defRPr/>
            </a:pPr>
            <a:endParaRPr lang="en-GB" altLang="en-US" sz="2000" b="0" dirty="0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3/4 of </a:t>
            </a:r>
            <a:r>
              <a:rPr lang="en-US" sz="1200" b="0" dirty="0"/>
              <a:t>11-15-0117 by Ian Sherlock, Texas Instruments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Adrian Stephens, Intel Corporation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5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5175"/>
            <a:ext cx="7772400" cy="56165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altLang="en-US" sz="2000" b="0" dirty="0" smtClean="0"/>
          </a:p>
          <a:p>
            <a:pPr marL="0" indent="0">
              <a:buFontTx/>
              <a:buNone/>
              <a:defRPr/>
            </a:pPr>
            <a:endParaRPr lang="en-US" altLang="en-US" sz="2000" b="0" dirty="0" smtClean="0"/>
          </a:p>
          <a:p>
            <a:pPr>
              <a:defRPr/>
            </a:pPr>
            <a:r>
              <a:rPr lang="en-US" altLang="en-US" sz="2000" b="0" dirty="0" smtClean="0"/>
              <a:t>If those sound like interesting areas please plan to attend the next member meeting which is scheduled for the week of </a:t>
            </a:r>
            <a:r>
              <a:rPr lang="en-US" altLang="en-US" sz="2000" b="0" dirty="0"/>
              <a:t>9</a:t>
            </a:r>
            <a:r>
              <a:rPr lang="en-US" altLang="en-US" sz="2000" b="0" baseline="30000" dirty="0" smtClean="0"/>
              <a:t>th</a:t>
            </a:r>
            <a:r>
              <a:rPr lang="en-US" altLang="en-US" sz="2000" b="0" dirty="0" smtClean="0"/>
              <a:t> Feb 2015 in Seoul.</a:t>
            </a:r>
          </a:p>
          <a:p>
            <a:pPr>
              <a:defRPr/>
            </a:pPr>
            <a:endParaRPr lang="en-GB" altLang="en-US" sz="2000" b="0" dirty="0" smtClean="0"/>
          </a:p>
          <a:p>
            <a:pPr>
              <a:defRPr/>
            </a:pPr>
            <a:r>
              <a:rPr lang="en-GB" altLang="en-US" sz="2000" b="0" dirty="0" smtClean="0"/>
              <a:t>Further information at </a:t>
            </a:r>
            <a:r>
              <a:rPr lang="en-GB" altLang="en-US" sz="2000" b="0" dirty="0" smtClean="0">
                <a:hlinkClick r:id="rId3"/>
              </a:rPr>
              <a:t>http://www.wi-fi.org/</a:t>
            </a:r>
            <a:r>
              <a:rPr lang="en-GB" altLang="en-US" sz="2000" b="0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4/4 of </a:t>
            </a:r>
            <a:r>
              <a:rPr lang="en-US" sz="1200" b="0" dirty="0"/>
              <a:t>11-15-0117 by Ian Sherlock, Texas Instruments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Adrian Stephens, Intel Corporation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6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Adrian Stephens, Intel Corporation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26125894-C81E-43C9-9E54-526134551D80}" type="slidenum">
              <a:rPr lang="en-US" smtClean="0"/>
              <a:pPr/>
              <a:t>128</a:t>
            </a:fld>
            <a:endParaRPr lang="en-US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IEEE 802.11-IETF Liaison Report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2015-01-14</a:t>
            </a:r>
          </a:p>
        </p:txBody>
      </p:sp>
      <p:graphicFrame>
        <p:nvGraphicFramePr>
          <p:cNvPr id="2055" name="Object 11"/>
          <p:cNvGraphicFramePr>
            <a:graphicFrameLocks noChangeAspect="1"/>
          </p:cNvGraphicFramePr>
          <p:nvPr/>
        </p:nvGraphicFramePr>
        <p:xfrm>
          <a:off x="533400" y="2286000"/>
          <a:ext cx="8229600" cy="252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7" name="Document" r:id="rId4" imgW="8252926" imgH="2532697" progId="Word.Document.8">
                  <p:embed/>
                </p:oleObj>
              </mc:Choice>
              <mc:Fallback>
                <p:oleObj name="Document" r:id="rId4" imgW="8252926" imgH="253269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86000"/>
                        <a:ext cx="8229600" cy="252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1/15 of 11-15-0074 by Dorothy Stanley, Aruba Networks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02378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81F113F3-1D5D-4BCE-8B40-EA9857490F2F}" type="slidenum">
              <a:rPr lang="en-US" smtClean="0"/>
              <a:pPr/>
              <a:t>129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	This presentation contains the IEEE 802.11 – IETF liaison report for January 2015.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2/15 of 11-15-0074 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15748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267CEDAE-0893-43B3-92C5-6D110BF9235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smtClean="0"/>
              <a:t>Editor Amendment Ordering</a:t>
            </a:r>
          </a:p>
        </p:txBody>
      </p:sp>
      <p:graphicFrame>
        <p:nvGraphicFramePr>
          <p:cNvPr id="14461" name="Group 1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2561050"/>
              </p:ext>
            </p:extLst>
          </p:nvPr>
        </p:nvGraphicFramePr>
        <p:xfrm>
          <a:off x="914400" y="2398816"/>
          <a:ext cx="7772400" cy="3154680"/>
        </p:xfrm>
        <a:graphic>
          <a:graphicData uri="http://schemas.openxmlformats.org/drawingml/2006/table">
            <a:tbl>
              <a:tblPr/>
              <a:tblGrid>
                <a:gridCol w="2894013"/>
                <a:gridCol w="2284412"/>
                <a:gridCol w="2593975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Amendment Number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Task Group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Projected REVCOM 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802.11REVmc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TGmc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- 3640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- 129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TGah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- 581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TGaq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Sept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TGak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Jan 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TGaj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- 109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Jun 2016***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TGax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54" name="Rectangle 65"/>
          <p:cNvSpPr>
            <a:spLocks noChangeArrowheads="1"/>
          </p:cNvSpPr>
          <p:nvPr/>
        </p:nvSpPr>
        <p:spPr bwMode="auto">
          <a:xfrm>
            <a:off x="533400" y="12192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b="1" dirty="0"/>
              <a:t>Data as of </a:t>
            </a:r>
            <a:r>
              <a:rPr lang="en-US" sz="1400" b="1" dirty="0" smtClean="0">
                <a:solidFill>
                  <a:srgbClr val="FF0000"/>
                </a:solidFill>
              </a:rPr>
              <a:t>Jan 2015</a:t>
            </a:r>
            <a:endParaRPr lang="en-US" sz="14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dirty="0"/>
              <a:t>See </a:t>
            </a: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grouper.ieee.org/groups/802/11/Reports/802.11_Timelines.htm</a:t>
            </a:r>
            <a:endParaRPr lang="en-US" sz="14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 smtClean="0"/>
              <a:t>In Nov 2014, Editors changed the running order and will revisit in November 2015, maintaining this order in the interim </a:t>
            </a:r>
            <a:endParaRPr lang="en-US" sz="1600" dirty="0"/>
          </a:p>
        </p:txBody>
      </p:sp>
      <p:sp>
        <p:nvSpPr>
          <p:cNvPr id="29755" name="Text Box 66"/>
          <p:cNvSpPr txBox="1">
            <a:spLocks noChangeArrowheads="1"/>
          </p:cNvSpPr>
          <p:nvPr/>
        </p:nvSpPr>
        <p:spPr bwMode="auto">
          <a:xfrm>
            <a:off x="1066800" y="5562600"/>
            <a:ext cx="6858000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Amendment numbering is editorial! No need to make ballot comments on these dynamic numbers!</a:t>
            </a:r>
          </a:p>
        </p:txBody>
      </p:sp>
      <p:sp>
        <p:nvSpPr>
          <p:cNvPr id="29756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11-15-0084 by Peter Ecclesine (Cisco Systems)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99486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130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IETF- IEEE 802 Liaison Activity  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153400" cy="4572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Joint meetings, agenda and presentations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>
                <a:hlinkClick r:id="rId3"/>
              </a:rPr>
              <a:t>http://www.iab.org/activities/joint-activities/iab-ieee-coordination/</a:t>
            </a:r>
            <a:endParaRPr lang="en-US" sz="1800" dirty="0"/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/>
              <a:t>29 Sept 2014 face </a:t>
            </a:r>
            <a:r>
              <a:rPr lang="en-US" sz="1800" dirty="0"/>
              <a:t>to face </a:t>
            </a:r>
            <a:r>
              <a:rPr lang="en-US" sz="1800" dirty="0" smtClean="0"/>
              <a:t>meeting</a:t>
            </a:r>
            <a:r>
              <a:rPr lang="en-US" sz="1800" dirty="0"/>
              <a:t> </a:t>
            </a:r>
            <a:r>
              <a:rPr lang="en-US" sz="1800" dirty="0" smtClean="0"/>
              <a:t>held, </a:t>
            </a:r>
            <a:r>
              <a:rPr lang="en-US" sz="1800" dirty="0" smtClean="0">
                <a:hlinkClick r:id="rId4"/>
              </a:rPr>
              <a:t>draft minutes</a:t>
            </a: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/>
              <a:t>Next teleconference is 2015-01-21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2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RFC </a:t>
            </a:r>
            <a:r>
              <a:rPr lang="en-US" sz="2000" dirty="0"/>
              <a:t>7241, “The IEEE 802/IETF Relationship”  has been published (</a:t>
            </a:r>
            <a:r>
              <a:rPr lang="en-US" sz="2000" dirty="0" smtClean="0"/>
              <a:t>RFC4441 </a:t>
            </a:r>
            <a:r>
              <a:rPr lang="en-US" sz="2000" dirty="0"/>
              <a:t>update)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hlinkClick r:id="rId5"/>
              </a:rPr>
              <a:t>https://datatracker.ietf.org/doc/rfc7241/</a:t>
            </a:r>
            <a:r>
              <a:rPr lang="en-US" sz="1600" dirty="0"/>
              <a:t> </a:t>
            </a:r>
          </a:p>
          <a:p>
            <a:pPr lvl="1">
              <a:lnSpc>
                <a:spcPct val="80000"/>
              </a:lnSpc>
              <a:defRPr/>
            </a:pPr>
            <a:endParaRPr lang="en-US" sz="1600" dirty="0"/>
          </a:p>
          <a:p>
            <a:pPr>
              <a:lnSpc>
                <a:spcPct val="80000"/>
              </a:lnSpc>
              <a:defRPr/>
            </a:pPr>
            <a:r>
              <a:rPr lang="en-US" sz="2000" dirty="0"/>
              <a:t>IEEE 802 Liaisons list is available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u="sng" dirty="0">
                <a:hlinkClick r:id="rId6"/>
              </a:rPr>
              <a:t>http://ieee-sa.centraldesktop.com/802liaisondb/FrontPage</a:t>
            </a:r>
            <a:endParaRPr lang="en-US" sz="1600" u="sng" dirty="0"/>
          </a:p>
          <a:p>
            <a:pPr>
              <a:lnSpc>
                <a:spcPct val="80000"/>
              </a:lnSpc>
              <a:defRPr/>
            </a:pPr>
            <a:endParaRPr lang="en-US" dirty="0"/>
          </a:p>
          <a:p>
            <a:pPr>
              <a:lnSpc>
                <a:spcPct val="80000"/>
              </a:lnSpc>
              <a:defRPr/>
            </a:pPr>
            <a:r>
              <a:rPr lang="en-US" sz="2000" dirty="0"/>
              <a:t>802 EC “IETF/IAB/IESG” 802 EC Standing Committee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/>
              <a:t>Formed March 2014, Pat Thaler as chair</a:t>
            </a:r>
          </a:p>
          <a:p>
            <a:pPr>
              <a:lnSpc>
                <a:spcPct val="80000"/>
              </a:lnSpc>
              <a:defRPr/>
            </a:pPr>
            <a:endParaRPr lang="en-US" sz="22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3/15 of 11-15-0074 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62761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131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IETF Meetings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848600" cy="4114800"/>
          </a:xfrm>
          <a:noFill/>
        </p:spPr>
        <p:txBody>
          <a:bodyPr/>
          <a:lstStyle/>
          <a:p>
            <a:r>
              <a:rPr lang="en-US" dirty="0" smtClean="0"/>
              <a:t>Meetings:</a:t>
            </a:r>
          </a:p>
          <a:p>
            <a:pPr lvl="1"/>
            <a:r>
              <a:rPr lang="en-US" dirty="0" smtClean="0"/>
              <a:t>March 22-27, 2015 – Dallas</a:t>
            </a:r>
          </a:p>
          <a:p>
            <a:pPr lvl="1"/>
            <a:r>
              <a:rPr lang="en-US" dirty="0" smtClean="0"/>
              <a:t>July 19-24, 2015 – Prague</a:t>
            </a:r>
          </a:p>
          <a:p>
            <a:pPr lvl="1"/>
            <a:r>
              <a:rPr lang="en-US" dirty="0" smtClean="0"/>
              <a:t>November 1-6, 2015 – </a:t>
            </a:r>
            <a:r>
              <a:rPr lang="en-US" dirty="0" err="1" smtClean="0"/>
              <a:t>Yokahama</a:t>
            </a:r>
            <a:endParaRPr lang="en-US" dirty="0" smtClean="0"/>
          </a:p>
          <a:p>
            <a:pPr lvl="1"/>
            <a:r>
              <a:rPr lang="en-US" dirty="0" smtClean="0"/>
              <a:t>April 3-8, 2016 – Buenos Aires</a:t>
            </a:r>
          </a:p>
          <a:p>
            <a:r>
              <a:rPr lang="en-US" dirty="0" smtClean="0">
                <a:hlinkClick r:id="rId3"/>
              </a:rPr>
              <a:t>http://www.ietf.org</a:t>
            </a:r>
            <a:endParaRPr lang="en-US" dirty="0" smtClean="0"/>
          </a:p>
          <a:p>
            <a:pPr lvl="1"/>
            <a:r>
              <a:rPr lang="en-US" dirty="0" smtClean="0"/>
              <a:t>Newcomer training: </a:t>
            </a:r>
            <a:r>
              <a:rPr lang="en-US" u="sng" dirty="0">
                <a:hlinkClick r:id="rId4"/>
              </a:rPr>
              <a:t>https://www.ietf.org/edu/process-oriented-tutorials.html#newcomers</a:t>
            </a:r>
            <a:r>
              <a:rPr lang="en-US" dirty="0"/>
              <a:t> </a:t>
            </a:r>
          </a:p>
          <a:p>
            <a:pPr lvl="1"/>
            <a:r>
              <a:rPr lang="en-US" dirty="0" smtClean="0"/>
              <a:t>Tutorials (process and technical); </a:t>
            </a:r>
            <a:r>
              <a:rPr lang="en-US" dirty="0"/>
              <a:t>Wireless Tutorial (Donald Eastlake</a:t>
            </a:r>
            <a:r>
              <a:rPr lang="en-US" dirty="0" smtClean="0"/>
              <a:t>) </a:t>
            </a:r>
            <a:r>
              <a:rPr lang="en-US" dirty="0"/>
              <a:t>: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www.ietf.org/edu/tutorials.html</a:t>
            </a:r>
            <a:r>
              <a:rPr lang="en-US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4/15 of 11-15-0074 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15362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AC01A7BC-939B-41A1-87B9-B1BECE9E1DDD}" type="slidenum">
              <a:rPr lang="en-US" smtClean="0"/>
              <a:pPr/>
              <a:t>132</a:t>
            </a:fld>
            <a:endParaRPr lang="en-US" smtClean="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to Access White Space database (paws) WG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4958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Received request for IEEE 802.11 review of paws protocol draft document</a:t>
            </a:r>
            <a:r>
              <a:rPr lang="en-US" sz="1800" b="0" dirty="0" smtClean="0"/>
              <a:t>: </a:t>
            </a:r>
            <a:r>
              <a:rPr lang="en-US" sz="1800" b="0" dirty="0" smtClean="0">
                <a:hlinkClick r:id="rId3"/>
              </a:rPr>
              <a:t>https://datatracker.ietf.org/doc/draft-ietf-paws-protocol/</a:t>
            </a:r>
            <a:r>
              <a:rPr lang="en-US" sz="1800" b="0" dirty="0" smtClean="0"/>
              <a:t>  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Held IEEE 802.11 Call for Comments</a:t>
            </a:r>
            <a:endParaRPr lang="en-US" sz="1600" b="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600" b="0" dirty="0" smtClean="0"/>
              <a:t>No comments received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2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Paws Charter and problem statement documents: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Charter, see </a:t>
            </a:r>
            <a:r>
              <a:rPr lang="en-US" sz="1600" dirty="0" smtClean="0">
                <a:hlinkClick r:id="rId4"/>
              </a:rPr>
              <a:t>https://datatracker.ietf.org/wg/paws/charter/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Problem Statement, see </a:t>
            </a:r>
            <a:r>
              <a:rPr lang="en-US" sz="1600" dirty="0" smtClean="0">
                <a:hlinkClick r:id="rId5"/>
              </a:rPr>
              <a:t>https://datatracker.ietf.org/doc/draft-patil-paws-problem-stmt/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Use Cases and requirements, published as RFC 6953: </a:t>
            </a:r>
            <a:r>
              <a:rPr lang="en-US" sz="1600" dirty="0" smtClean="0">
                <a:hlinkClick r:id="rId6"/>
              </a:rPr>
              <a:t>https://datatracker.ietf.org/doc/rfc6953/</a:t>
            </a:r>
            <a:r>
              <a:rPr lang="en-US" sz="1600" dirty="0" smtClean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 [January 2015]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PAWS </a:t>
            </a:r>
            <a:r>
              <a:rPr lang="en-US" sz="1600" dirty="0"/>
              <a:t>protocol document </a:t>
            </a:r>
            <a:r>
              <a:rPr lang="en-US" sz="1600" dirty="0">
                <a:hlinkClick r:id="rId7"/>
              </a:rPr>
              <a:t>http://datatracker.ietf.org/doc/draft-ietf-paws-protocol</a:t>
            </a:r>
            <a:r>
              <a:rPr lang="en-US" sz="1600" dirty="0" smtClean="0">
                <a:hlinkClick r:id="rId7"/>
              </a:rPr>
              <a:t>/</a:t>
            </a:r>
            <a:r>
              <a:rPr lang="en-US" sz="1600" dirty="0" smtClean="0"/>
              <a:t> sent for publication</a:t>
            </a:r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1600" dirty="0" smtClean="0"/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5/15 of 11-15-0074 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16453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BE2D3960-A144-4B75-B89D-4EFD7A4AD3C3}" type="slidenum">
              <a:rPr lang="en-US" smtClean="0"/>
              <a:pPr/>
              <a:t>133</a:t>
            </a:fld>
            <a:endParaRPr lang="en-US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RADEXT WG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See </a:t>
            </a:r>
            <a:r>
              <a:rPr lang="en-US" sz="1800" dirty="0" smtClean="0">
                <a:hlinkClick r:id="rId3"/>
              </a:rPr>
              <a:t>http://datatracker.ietf.org/wg/radext/</a:t>
            </a:r>
            <a:r>
              <a:rPr lang="en-US" sz="18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RADIUS Extensions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The RADIUS Extensions Working Group will focus on extensions to the</a:t>
            </a:r>
            <a:br>
              <a:rPr lang="en-US" sz="1600" dirty="0" smtClean="0"/>
            </a:br>
            <a:r>
              <a:rPr lang="en-US" sz="1600" dirty="0" smtClean="0"/>
              <a:t>RADIUS protocol required to define extensions to the standard attribute space as well as to address cryptographic algorithm agility and use over new transports.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In addition, RADEXT will work on RADIUS Design Guidelines and define new attributes for particular applications of authentication, authorization and</a:t>
            </a:r>
            <a:br>
              <a:rPr lang="en-US" sz="1600" dirty="0" smtClean="0"/>
            </a:br>
            <a:r>
              <a:rPr lang="en-US" sz="1600" dirty="0" smtClean="0"/>
              <a:t>accounting such as NAS management and local area network (LAN) usage. </a:t>
            </a: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Updates [January 2015]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New version of </a:t>
            </a:r>
            <a:r>
              <a:rPr lang="en-US" sz="1600" dirty="0"/>
              <a:t>The Network Access </a:t>
            </a:r>
            <a:r>
              <a:rPr lang="en-US" sz="1600" dirty="0" smtClean="0"/>
              <a:t>Identifier draft, </a:t>
            </a:r>
            <a:r>
              <a:rPr lang="en-US" sz="1600" dirty="0"/>
              <a:t>see </a:t>
            </a:r>
            <a:r>
              <a:rPr lang="en-US" sz="1600" dirty="0">
                <a:hlinkClick r:id="rId4"/>
              </a:rPr>
              <a:t>http://datatracker.ietf.org/doc/draft-ietf-radext-nai</a:t>
            </a:r>
            <a:r>
              <a:rPr lang="en-US" sz="1600" dirty="0" smtClean="0">
                <a:hlinkClick r:id="rId4"/>
              </a:rPr>
              <a:t>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New version of RADIUS </a:t>
            </a:r>
            <a:r>
              <a:rPr lang="en-US" sz="1600" dirty="0"/>
              <a:t>fragmentation draft, see </a:t>
            </a:r>
            <a:r>
              <a:rPr lang="en-US" sz="1600" dirty="0">
                <a:hlinkClick r:id="rId5"/>
              </a:rPr>
              <a:t>http://datatracker.ietf.org/doc/draft-ietf-radext-radius-fragmentation</a:t>
            </a:r>
            <a:r>
              <a:rPr lang="en-US" sz="1600" dirty="0" smtClean="0">
                <a:hlinkClick r:id="rId5"/>
              </a:rPr>
              <a:t>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New version of RADIUS extensions for IP Port Configuration </a:t>
            </a:r>
            <a:r>
              <a:rPr lang="en-US" sz="1600" dirty="0"/>
              <a:t>and Reporting, see </a:t>
            </a:r>
            <a:r>
              <a:rPr lang="en-US" sz="1600" dirty="0">
                <a:hlinkClick r:id="rId6"/>
              </a:rPr>
              <a:t>http://datatracker.ietf.org/doc/draft-ietf-radext-ip-port-radius-ext</a:t>
            </a:r>
            <a:r>
              <a:rPr lang="en-US" sz="1600" dirty="0" smtClean="0">
                <a:hlinkClick r:id="rId6"/>
              </a:rPr>
              <a:t>/</a:t>
            </a:r>
            <a:r>
              <a:rPr lang="en-US" sz="1600" dirty="0" smtClean="0"/>
              <a:t> </a:t>
            </a:r>
            <a:endParaRPr lang="en-US" sz="1000" dirty="0" smtClean="0"/>
          </a:p>
          <a:p>
            <a:pPr lvl="1">
              <a:lnSpc>
                <a:spcPct val="80000"/>
              </a:lnSpc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6/15 of 11-15-0074 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90158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B1630FB1-92F5-412B-AEC7-F687C517F0C0}" type="slidenum">
              <a:rPr lang="en-US" smtClean="0"/>
              <a:pPr/>
              <a:t>134</a:t>
            </a:fld>
            <a:endParaRPr lang="en-US" smtClean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IETF Geographic Location and Privacy (Geopriv) WG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See </a:t>
            </a:r>
            <a:r>
              <a:rPr lang="en-US" sz="1800" dirty="0" smtClean="0">
                <a:hlinkClick r:id="rId3"/>
              </a:rPr>
              <a:t>http://www.ietf.org/html.charters/geopriv-charter.html</a:t>
            </a:r>
            <a:r>
              <a:rPr lang="en-US" sz="18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Specific reference to WLANs: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Carrying Location Objects in RADIUS, see </a:t>
            </a:r>
            <a:r>
              <a:rPr lang="en-US" sz="1600" dirty="0" smtClean="0">
                <a:hlinkClick r:id="rId4"/>
              </a:rPr>
              <a:t>http://www.ietf.org/proceedings/66/IDs/draft-ietf-geopriv-radius-lo-08.txt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Relative </a:t>
            </a:r>
            <a:r>
              <a:rPr lang="en-US" sz="1600" dirty="0"/>
              <a:t>Location, published as RFC 7035, see </a:t>
            </a:r>
            <a:r>
              <a:rPr lang="en-US" sz="1600" dirty="0">
                <a:hlinkClick r:id="rId5"/>
              </a:rPr>
              <a:t>https://datatracker.ietf.org/doc/rfc7035/</a:t>
            </a:r>
            <a:r>
              <a:rPr lang="en-US" sz="16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Documents referenced in 802.11 (</a:t>
            </a:r>
            <a:r>
              <a:rPr lang="en-US" sz="1800" dirty="0" err="1" smtClean="0"/>
              <a:t>TGv</a:t>
            </a:r>
            <a:r>
              <a:rPr lang="en-US" sz="1800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1600" dirty="0" err="1" smtClean="0"/>
              <a:t>Geopriv</a:t>
            </a:r>
            <a:r>
              <a:rPr lang="en-US" sz="1600" dirty="0" smtClean="0"/>
              <a:t> Requirements, see </a:t>
            </a:r>
            <a:r>
              <a:rPr lang="en-US" sz="1600" dirty="0" smtClean="0">
                <a:hlinkClick r:id="rId6"/>
              </a:rPr>
              <a:t>http://www.ietf.org/rfc/rfc3693.txt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Civic Address definitions, see </a:t>
            </a:r>
            <a:r>
              <a:rPr lang="en-US" sz="1600" dirty="0" smtClean="0">
                <a:hlinkClick r:id="rId7"/>
              </a:rPr>
              <a:t>http://www.ietf.org/rfc/rfc4776.txt</a:t>
            </a:r>
            <a:r>
              <a:rPr lang="en-US" sz="16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July 2009 Liaison to IETF GEOPRIV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See </a:t>
            </a:r>
            <a:r>
              <a:rPr lang="en-US" sz="1600" dirty="0" smtClean="0">
                <a:hlinkClick r:id="rId8"/>
              </a:rPr>
              <a:t>https://mentor.ieee.org/802.11/dcn/09/11-09-0718-01-000v-liaison-request-to-ietf-geopriv.doc</a:t>
            </a:r>
            <a:r>
              <a:rPr lang="en-US" sz="16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Updates [January 2015]</a:t>
            </a:r>
          </a:p>
          <a:p>
            <a:pPr lvl="1">
              <a:lnSpc>
                <a:spcPct val="80000"/>
              </a:lnSpc>
            </a:pPr>
            <a:r>
              <a:rPr lang="en-US" sz="1600" dirty="0" err="1" smtClean="0"/>
              <a:t>Geopriv</a:t>
            </a:r>
            <a:r>
              <a:rPr lang="en-US" sz="1600" dirty="0" smtClean="0"/>
              <a:t> WG has closed.</a:t>
            </a:r>
            <a:endParaRPr lang="en-US" sz="900" dirty="0" smtClean="0"/>
          </a:p>
          <a:p>
            <a:pPr lvl="1">
              <a:lnSpc>
                <a:spcPct val="80000"/>
              </a:lnSpc>
              <a:buFontTx/>
              <a:buNone/>
            </a:pPr>
            <a:endParaRPr lang="en-US" sz="10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7/15 of 11-15-0074 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54047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07800250-5732-46B4-B14C-1F0DC15AA41A}" type="slidenum">
              <a:rPr lang="en-US" smtClean="0"/>
              <a:pPr/>
              <a:t>135</a:t>
            </a:fld>
            <a:endParaRPr lang="en-US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143000"/>
          </a:xfrm>
          <a:noFill/>
        </p:spPr>
        <p:txBody>
          <a:bodyPr/>
          <a:lstStyle/>
          <a:p>
            <a:r>
              <a:rPr lang="en-US" smtClean="0"/>
              <a:t>Emergency Context Resolution with Internet Technologies (ECRIT) 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Group website: </a:t>
            </a:r>
            <a:r>
              <a:rPr lang="en-GB" sz="1800" dirty="0" smtClean="0">
                <a:hlinkClick r:id="rId3"/>
              </a:rPr>
              <a:t>http://www.ietf.org/dyn/wg/charter/ecrit-charter.html</a:t>
            </a:r>
            <a:r>
              <a:rPr lang="en-GB" sz="1800" dirty="0" smtClean="0"/>
              <a:t> </a:t>
            </a:r>
            <a:endParaRPr lang="en-GB" sz="1800" dirty="0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1800" dirty="0" smtClean="0"/>
              <a:t>Emergency Services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Framework for Emergency Calling using Internet Multimedia, see </a:t>
            </a:r>
            <a:r>
              <a:rPr lang="en-US" sz="1600" dirty="0" smtClean="0">
                <a:hlinkClick r:id="rId4"/>
              </a:rPr>
              <a:t>http://datatracker.ietf.org/doc/rfc6443/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Describing boundaries for Civic Addresses, see </a:t>
            </a:r>
            <a:r>
              <a:rPr lang="en-US" sz="1600" dirty="0" smtClean="0">
                <a:hlinkClick r:id="rId5"/>
              </a:rPr>
              <a:t>http://tools.ietf.org/id/draft-thomson-ecrit-civic-boundary-02.txt</a:t>
            </a:r>
            <a:r>
              <a:rPr lang="en-US" sz="16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Updates [January 2015]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Updated: Additional Data Related to </a:t>
            </a:r>
            <a:r>
              <a:rPr lang="en-US" sz="1400" dirty="0"/>
              <a:t>an Emergency Call, see </a:t>
            </a:r>
            <a:r>
              <a:rPr lang="en-US" sz="1400" dirty="0">
                <a:hlinkClick r:id="rId6"/>
              </a:rPr>
              <a:t>http://datatracker.ietf.org/doc/draft-ietf-ecrit-additional-data</a:t>
            </a:r>
            <a:r>
              <a:rPr lang="en-US" sz="1400" dirty="0" smtClean="0">
                <a:hlinkClick r:id="rId6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New: </a:t>
            </a:r>
            <a:r>
              <a:rPr lang="en-US" sz="1400" dirty="0"/>
              <a:t>Routing </a:t>
            </a:r>
            <a:r>
              <a:rPr lang="en-US" sz="1400" dirty="0" smtClean="0"/>
              <a:t>Request Extension for the HELD protocol </a:t>
            </a:r>
            <a:r>
              <a:rPr lang="en-US" sz="1400" dirty="0"/>
              <a:t>, see </a:t>
            </a:r>
            <a:r>
              <a:rPr lang="en-US" sz="1400" dirty="0">
                <a:hlinkClick r:id="rId7"/>
              </a:rPr>
              <a:t>http://datatracker.ietf.org/doc/draft-ietf-ecrit-held-routing</a:t>
            </a:r>
            <a:r>
              <a:rPr lang="en-US" sz="1400" dirty="0" smtClean="0">
                <a:hlinkClick r:id="rId7"/>
              </a:rPr>
              <a:t>/</a:t>
            </a:r>
            <a:r>
              <a:rPr lang="en-US" sz="1400" dirty="0" smtClean="0"/>
              <a:t> </a:t>
            </a:r>
            <a:endParaRPr lang="en-US" sz="1600" dirty="0"/>
          </a:p>
          <a:p>
            <a:pPr lvl="1">
              <a:lnSpc>
                <a:spcPct val="80000"/>
              </a:lnSpc>
            </a:pPr>
            <a:endParaRPr lang="en-US" sz="1600" dirty="0" smtClean="0"/>
          </a:p>
          <a:p>
            <a:pPr lvl="1">
              <a:lnSpc>
                <a:spcPct val="80000"/>
              </a:lnSpc>
            </a:pPr>
            <a:endParaRPr lang="en-US" sz="16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8/15 of 11-15-0074 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68489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38A9DF8B-7739-464D-BCA9-BDE1E90A768D}" type="slidenum">
              <a:rPr lang="en-US" smtClean="0"/>
              <a:pPr/>
              <a:t>136</a:t>
            </a:fld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Home Networking (homenet) WG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 dirty="0" smtClean="0"/>
              <a:t>See </a:t>
            </a:r>
            <a:r>
              <a:rPr lang="en-US" sz="1600" dirty="0" smtClean="0">
                <a:hlinkClick r:id="rId3"/>
              </a:rPr>
              <a:t>https://datatracker.ietf.org/wg/homenet/</a:t>
            </a:r>
            <a:r>
              <a:rPr lang="en-US" sz="1600" dirty="0" smtClean="0"/>
              <a:t>  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This working group focuses on the evolving networking technology </a:t>
            </a:r>
            <a:br>
              <a:rPr lang="en-US" sz="1600" dirty="0" smtClean="0"/>
            </a:br>
            <a:r>
              <a:rPr lang="en-US" sz="1600" dirty="0" smtClean="0"/>
              <a:t>within and among relatively small "residential home" networks 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The task of the group is to produce an architecture document that outlines how to construct home networks involving multiple routers and subnets. 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This document is expected to apply the IPv6 addressing architecture, prefix delegation, global and ULA addresses, source address selection rules and other existing components of the IPv6 </a:t>
            </a:r>
            <a:br>
              <a:rPr lang="en-US" sz="1400" dirty="0" smtClean="0"/>
            </a:br>
            <a:r>
              <a:rPr lang="en-US" sz="1400" dirty="0" smtClean="0"/>
              <a:t>architecture, as appropriate. 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Home Networking Architecture for IPv6, Published as IPv6 Home Networking Architecture Principle: </a:t>
            </a:r>
            <a:r>
              <a:rPr lang="en-US" sz="1400" dirty="0" smtClean="0">
                <a:hlinkClick r:id="rId4"/>
              </a:rPr>
              <a:t>http://datatracker.ietf.org/doc/rfc7368/</a:t>
            </a:r>
            <a:r>
              <a:rPr lang="en-US" sz="14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Updates [January 2015] Documents of interest: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Updated: Nome Networking </a:t>
            </a:r>
            <a:r>
              <a:rPr lang="en-US" sz="1400" dirty="0"/>
              <a:t>Control Protocol: </a:t>
            </a:r>
            <a:r>
              <a:rPr lang="en-US" sz="1400" dirty="0">
                <a:hlinkClick r:id="rId5"/>
              </a:rPr>
              <a:t>http://datatracker.ietf.org/doc/draft-ietf-homenet-hncp</a:t>
            </a:r>
            <a:r>
              <a:rPr lang="en-US" sz="1400" dirty="0" smtClean="0">
                <a:hlinkClick r:id="rId5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  <a:p>
            <a:pPr lvl="1">
              <a:lnSpc>
                <a:spcPct val="80000"/>
              </a:lnSpc>
            </a:pPr>
            <a:r>
              <a:rPr lang="en-US" sz="1400" dirty="0" smtClean="0"/>
              <a:t>Updated: Internet </a:t>
            </a:r>
            <a:r>
              <a:rPr lang="en-US" sz="1400" dirty="0"/>
              <a:t>draft on Prefix and Address Assignment in a Home </a:t>
            </a:r>
            <a:r>
              <a:rPr lang="en-US" sz="1400" dirty="0" smtClean="0"/>
              <a:t>Network: </a:t>
            </a:r>
            <a:r>
              <a:rPr lang="en-US" sz="1400" dirty="0">
                <a:hlinkClick r:id="rId6"/>
              </a:rPr>
              <a:t>http://datatracker.ietf.org/doc/draft-pfister-homenet-prefix-assignment</a:t>
            </a:r>
            <a:r>
              <a:rPr lang="en-US" sz="1400" dirty="0" smtClean="0">
                <a:hlinkClick r:id="rId6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New” Distributed Node Consensus Protocol, </a:t>
            </a:r>
            <a:r>
              <a:rPr lang="en-US" sz="1400" dirty="0"/>
              <a:t>see </a:t>
            </a:r>
            <a:r>
              <a:rPr lang="en-US" sz="1400" dirty="0">
                <a:hlinkClick r:id="rId7"/>
              </a:rPr>
              <a:t>http://datatracker.ietf.org/doc/draft-ietf-homenet-dncp</a:t>
            </a:r>
            <a:r>
              <a:rPr lang="en-US" sz="1400" dirty="0" smtClean="0">
                <a:hlinkClick r:id="rId7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>
              <a:lnSpc>
                <a:spcPct val="80000"/>
              </a:lnSpc>
            </a:pPr>
            <a:endParaRPr lang="en-US" sz="1000" dirty="0" smtClean="0"/>
          </a:p>
          <a:p>
            <a:pPr lvl="1">
              <a:lnSpc>
                <a:spcPct val="80000"/>
              </a:lnSpc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9/15 of 11-15-0074 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91715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137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Area Working Group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7244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://datatracker.ietf.org/wg/opsawg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Area WG processes submissions related to Operations Area WGs that have closed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Control and Provisioning of Wireless Access Points (CAPWAP) Working Group closed in 2009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Responded to requests from OPSAWG chairs for IEEE 802.11 review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“Alternate Tunnel Encapsulation for Data Frames in CAPWAP”  </a:t>
            </a:r>
            <a:r>
              <a:rPr lang="en-US" sz="1400" dirty="0" smtClean="0">
                <a:hlinkClick r:id="rId4"/>
              </a:rPr>
              <a:t>http://www.ietf.org/id/draft-zhang-opsawg-capwap-cds-02.txt</a:t>
            </a:r>
            <a:r>
              <a:rPr lang="en-US" sz="1400" dirty="0" smtClean="0"/>
              <a:t> , see Slide 5 </a:t>
            </a:r>
            <a:r>
              <a:rPr lang="en-US" sz="1400" dirty="0"/>
              <a:t>in https://mentor.ieee.org/802.11/dcn/14/11-14-0368-01-0000-march-2014-liaison-to-ietf-report.pptx 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“</a:t>
            </a:r>
            <a:r>
              <a:rPr lang="en-US" sz="1400" dirty="0"/>
              <a:t>IEEE 802.11 MAC Profile for CAPWAP” </a:t>
            </a:r>
            <a:r>
              <a:rPr lang="en-US" sz="1400" dirty="0">
                <a:hlinkClick r:id="rId5"/>
              </a:rPr>
              <a:t>https://datatracker.ietf.org/doc/draft-ietf-opsawg-capwap-hybridmac</a:t>
            </a:r>
            <a:r>
              <a:rPr lang="en-US" sz="1400" dirty="0" smtClean="0">
                <a:hlinkClick r:id="rId5"/>
              </a:rPr>
              <a:t>/</a:t>
            </a:r>
            <a:r>
              <a:rPr lang="en-US" sz="1400" dirty="0" smtClean="0"/>
              <a:t> , </a:t>
            </a:r>
            <a:r>
              <a:rPr lang="en-US" sz="1400" dirty="0"/>
              <a:t>see </a:t>
            </a:r>
            <a:r>
              <a:rPr lang="en-US" sz="1400" dirty="0">
                <a:hlinkClick r:id="rId6"/>
              </a:rPr>
              <a:t>https://</a:t>
            </a:r>
            <a:r>
              <a:rPr lang="en-US" sz="1400" dirty="0" smtClean="0">
                <a:hlinkClick r:id="rId6"/>
              </a:rPr>
              <a:t>mentor.ieee.org/802.11/dcn/14/11-14-0684-01-0000-capwap-hybridmac-liaison-response.docx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“</a:t>
            </a:r>
            <a:r>
              <a:rPr lang="en-GB" sz="1400" dirty="0"/>
              <a:t>CAPWAP extension for 802.11n and Power/channel </a:t>
            </a:r>
            <a:r>
              <a:rPr lang="en-GB" sz="1400" dirty="0" err="1" smtClean="0"/>
              <a:t>Autoconfiguration</a:t>
            </a:r>
            <a:r>
              <a:rPr lang="en-GB" sz="1400" dirty="0" smtClean="0"/>
              <a:t>” </a:t>
            </a:r>
            <a:r>
              <a:rPr lang="en-US" sz="1400" u="sng" dirty="0">
                <a:hlinkClick r:id="rId7"/>
              </a:rPr>
              <a:t>http://datatracker.ietf.org/doc/draft-ietf-opsawg-capwap-extension/</a:t>
            </a:r>
            <a:r>
              <a:rPr lang="en-US" sz="1400" dirty="0"/>
              <a:t> </a:t>
            </a:r>
            <a:r>
              <a:rPr lang="en-US" sz="1400" dirty="0" smtClean="0"/>
              <a:t>, </a:t>
            </a:r>
            <a:r>
              <a:rPr lang="en-US" sz="1400" dirty="0"/>
              <a:t>see </a:t>
            </a:r>
            <a:r>
              <a:rPr lang="en-US" sz="1400" dirty="0">
                <a:hlinkClick r:id="rId8"/>
              </a:rPr>
              <a:t>https://</a:t>
            </a:r>
            <a:r>
              <a:rPr lang="en-US" sz="1400" dirty="0" smtClean="0">
                <a:hlinkClick r:id="rId8"/>
              </a:rPr>
              <a:t>mentor.ieee.org/802.11/dcn/14/11-14-0913-01-0000-liaison-response-opsawg-capwap-extension.docx</a:t>
            </a:r>
            <a:r>
              <a:rPr lang="en-US" sz="1400" dirty="0" smtClean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[January 2015] Operations Area Working Group work group items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Updated version, sent to IESG: </a:t>
            </a:r>
            <a:r>
              <a:rPr lang="en-US" sz="1400" dirty="0" smtClean="0">
                <a:hlinkClick r:id="rId9"/>
              </a:rPr>
              <a:t>http://datatracker.ietf.org/doc/draft-ietf-opsawg-capwap-hybridmac</a:t>
            </a: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Updated </a:t>
            </a:r>
            <a:r>
              <a:rPr lang="en-US" sz="1400" dirty="0"/>
              <a:t>(</a:t>
            </a:r>
            <a:r>
              <a:rPr lang="en-US" sz="1400" dirty="0" smtClean="0"/>
              <a:t>r4): </a:t>
            </a:r>
            <a:r>
              <a:rPr lang="en-US" sz="1400" dirty="0" smtClean="0">
                <a:hlinkClick r:id="rId10"/>
              </a:rPr>
              <a:t>http</a:t>
            </a:r>
            <a:r>
              <a:rPr lang="en-US" sz="1400" dirty="0">
                <a:hlinkClick r:id="rId10"/>
              </a:rPr>
              <a:t>://datatracker.ietf.org/doc/draft-ietf-opsawg-capwap-alt-tunnel</a:t>
            </a:r>
            <a:r>
              <a:rPr lang="en-US" sz="1400" dirty="0" smtClean="0">
                <a:hlinkClick r:id="rId10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 (r5): </a:t>
            </a:r>
            <a:r>
              <a:rPr lang="en-US" sz="1400" u="sng" dirty="0" smtClean="0">
                <a:hlinkClick r:id="rId7"/>
              </a:rPr>
              <a:t>http://datatracker.ietf.org/doc/draft-ietf-opsawg-capwap-extension/</a:t>
            </a:r>
            <a:r>
              <a:rPr lang="en-US" sz="1400" u="sng" dirty="0" smtClean="0"/>
              <a:t>  </a:t>
            </a: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One individual </a:t>
            </a:r>
            <a:r>
              <a:rPr lang="en-US" sz="1400" dirty="0"/>
              <a:t>submission: </a:t>
            </a:r>
            <a:r>
              <a:rPr lang="en-US" sz="1400" dirty="0">
                <a:hlinkClick r:id="rId11"/>
              </a:rPr>
              <a:t>http://datatracker.ietf.org/doc/draft-xue-opsawg-capwap-alt-tunnel-information</a:t>
            </a:r>
            <a:r>
              <a:rPr lang="en-US" sz="1400" dirty="0" smtClean="0">
                <a:hlinkClick r:id="rId11"/>
              </a:rPr>
              <a:t>/</a:t>
            </a:r>
            <a:r>
              <a:rPr lang="en-US" sz="1400" dirty="0"/>
              <a:t> “Specification Alternate Tunnel Information for Data Frames in </a:t>
            </a:r>
            <a:r>
              <a:rPr lang="en-US" sz="1400" dirty="0" smtClean="0"/>
              <a:t>WLAN”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10/15 of 11-15-0074 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67675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138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Queue Management (AQM)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7244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Active Queue Management and Packet Scheduling Working Group website: </a:t>
            </a:r>
            <a:r>
              <a:rPr lang="en-US" sz="2000" dirty="0">
                <a:hlinkClick r:id="rId3"/>
              </a:rPr>
              <a:t>http://datatracker.ietf.org/wg/aqm/charter/</a:t>
            </a:r>
            <a:r>
              <a:rPr lang="en-US" sz="2000" dirty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20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IETF Recommendations Regarding Active Queue Management </a:t>
            </a:r>
            <a:r>
              <a:rPr lang="en-US" sz="1800" dirty="0"/>
              <a:t>to update </a:t>
            </a:r>
            <a:r>
              <a:rPr lang="en-US" sz="1800" dirty="0">
                <a:hlinkClick r:id="rId4"/>
              </a:rPr>
              <a:t>https://datatracker.ietf.org/doc/rfc2309</a:t>
            </a:r>
            <a:r>
              <a:rPr lang="en-US" sz="1800" dirty="0" smtClean="0">
                <a:hlinkClick r:id="rId4"/>
              </a:rPr>
              <a:t>/</a:t>
            </a:r>
            <a:r>
              <a:rPr lang="en-US" sz="18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[January 2015]</a:t>
            </a:r>
            <a:endParaRPr lang="en-US" sz="1800" dirty="0"/>
          </a:p>
          <a:p>
            <a:pPr lvl="1">
              <a:lnSpc>
                <a:spcPct val="80000"/>
              </a:lnSpc>
              <a:defRPr/>
            </a:pPr>
            <a:r>
              <a:rPr lang="fr-FR" sz="1400" dirty="0"/>
              <a:t>IETF </a:t>
            </a:r>
            <a:r>
              <a:rPr lang="fr-FR" sz="1400" dirty="0" err="1"/>
              <a:t>Recommendations</a:t>
            </a:r>
            <a:r>
              <a:rPr lang="fr-FR" sz="1400" dirty="0"/>
              <a:t> </a:t>
            </a:r>
            <a:r>
              <a:rPr lang="fr-FR" sz="1400" dirty="0" err="1"/>
              <a:t>Regarding</a:t>
            </a:r>
            <a:r>
              <a:rPr lang="fr-FR" sz="1400" dirty="0"/>
              <a:t> Active Queue </a:t>
            </a:r>
            <a:r>
              <a:rPr lang="fr-FR" sz="1400" dirty="0" smtClean="0"/>
              <a:t>Management, </a:t>
            </a:r>
            <a:r>
              <a:rPr lang="fr-FR" sz="1400" dirty="0" err="1" smtClean="0"/>
              <a:t>see</a:t>
            </a:r>
            <a:r>
              <a:rPr lang="fr-FR" sz="1400" dirty="0" smtClean="0"/>
              <a:t> </a:t>
            </a:r>
            <a:r>
              <a:rPr lang="en-US" sz="1400" u="sng" dirty="0" smtClean="0">
                <a:hlinkClick r:id="rId5"/>
              </a:rPr>
              <a:t>http</a:t>
            </a:r>
            <a:r>
              <a:rPr lang="en-US" sz="1400" u="sng" dirty="0">
                <a:hlinkClick r:id="rId5"/>
              </a:rPr>
              <a:t>://datatracker.ietf.org/doc/draft-ietf-aqm-recommendation</a:t>
            </a:r>
            <a:r>
              <a:rPr lang="en-US" sz="1400" u="sng" dirty="0" smtClean="0">
                <a:hlinkClick r:id="rId5"/>
              </a:rPr>
              <a:t>/</a:t>
            </a:r>
            <a:r>
              <a:rPr lang="en-US" sz="1400" u="sng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Controlled </a:t>
            </a:r>
            <a:r>
              <a:rPr lang="en-US" sz="1400" dirty="0"/>
              <a:t>Delay Active Queue </a:t>
            </a:r>
            <a:r>
              <a:rPr lang="en-US" sz="1400" dirty="0" smtClean="0"/>
              <a:t>Management, </a:t>
            </a:r>
            <a:r>
              <a:rPr lang="en-US" sz="1400" dirty="0"/>
              <a:t>see </a:t>
            </a:r>
            <a:r>
              <a:rPr lang="en-US" sz="1400" dirty="0">
                <a:hlinkClick r:id="rId6"/>
              </a:rPr>
              <a:t>http://datatracker.ietf.org/doc/draft-ietf-aqm-codel</a:t>
            </a:r>
            <a:r>
              <a:rPr lang="en-US" sz="1400" dirty="0" smtClean="0">
                <a:hlinkClick r:id="rId6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The </a:t>
            </a:r>
            <a:r>
              <a:rPr lang="en-US" sz="1400" dirty="0"/>
              <a:t>Benefits and Pitfalls of using Explicit Congestion Notification (ECN), see </a:t>
            </a:r>
            <a:r>
              <a:rPr lang="en-US" sz="1400" dirty="0">
                <a:hlinkClick r:id="rId7"/>
              </a:rPr>
              <a:t>http://datatracker.ietf.org/doc/draft-ietf-aqm-ecn-benefits</a:t>
            </a:r>
            <a:r>
              <a:rPr lang="en-US" sz="1400" dirty="0" smtClean="0">
                <a:hlinkClick r:id="rId7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AQM </a:t>
            </a:r>
            <a:r>
              <a:rPr lang="en-US" sz="1400" dirty="0"/>
              <a:t>Characterization Guidelines, see </a:t>
            </a:r>
            <a:r>
              <a:rPr lang="en-US" sz="1400" dirty="0">
                <a:hlinkClick r:id="rId8"/>
              </a:rPr>
              <a:t>http://datatracker.ietf.org/doc/draft-ietf-aqm-eval-guidelines</a:t>
            </a:r>
            <a:r>
              <a:rPr lang="en-US" sz="1400" dirty="0" smtClean="0">
                <a:hlinkClick r:id="rId8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On Queuing</a:t>
            </a:r>
            <a:r>
              <a:rPr lang="en-US" sz="1400" dirty="0"/>
              <a:t>, Marking, and Dropping, see </a:t>
            </a:r>
            <a:r>
              <a:rPr lang="en-US" sz="1400" dirty="0">
                <a:hlinkClick r:id="rId9"/>
              </a:rPr>
              <a:t>http://datatracker.ietf.org/doc/draft-ietf-aqm-fq-implementation</a:t>
            </a:r>
            <a:r>
              <a:rPr lang="en-US" sz="1400" dirty="0" smtClean="0">
                <a:hlinkClick r:id="rId9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PIE</a:t>
            </a:r>
            <a:r>
              <a:rPr lang="en-US" sz="1400" dirty="0"/>
              <a:t>: A Lightweight Control Scheme To Address the </a:t>
            </a:r>
            <a:r>
              <a:rPr lang="en-US" sz="1400" dirty="0" err="1"/>
              <a:t>Bufferbloat</a:t>
            </a:r>
            <a:r>
              <a:rPr lang="en-US" sz="1400" dirty="0"/>
              <a:t> </a:t>
            </a:r>
            <a:r>
              <a:rPr lang="en-US" sz="1400" dirty="0" smtClean="0"/>
              <a:t>Problem, </a:t>
            </a:r>
            <a:r>
              <a:rPr lang="en-US" sz="1400" dirty="0"/>
              <a:t>see </a:t>
            </a:r>
            <a:r>
              <a:rPr lang="en-US" sz="1400" dirty="0">
                <a:hlinkClick r:id="rId10"/>
              </a:rPr>
              <a:t>http://datatracker.ietf.org/doc/draft-ietf-aqm-pie</a:t>
            </a:r>
            <a:r>
              <a:rPr lang="en-US" sz="1400" dirty="0" smtClean="0">
                <a:hlinkClick r:id="rId10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11/15 of 11-15-0074 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92712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139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Layer Security (TLS)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572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Transport Layer Security Working Group website: </a:t>
            </a:r>
            <a:r>
              <a:rPr lang="en-US" sz="2000" dirty="0">
                <a:hlinkClick r:id="rId3"/>
              </a:rPr>
              <a:t>http://datatracker.ietf.org/wg/tls/charter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20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Work underway on a new version of TLS (used in EAP methods): Transport Layer Security Protocol Version 1.3</a:t>
            </a:r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[January 2015]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/>
              <a:t>Updated</a:t>
            </a:r>
            <a:r>
              <a:rPr lang="en-US" sz="1800" dirty="0"/>
              <a:t>: </a:t>
            </a:r>
            <a:r>
              <a:rPr lang="en-US" sz="1800" dirty="0" smtClean="0"/>
              <a:t>Negotiated </a:t>
            </a:r>
            <a:r>
              <a:rPr lang="en-US" sz="1800" dirty="0"/>
              <a:t>Finite Field </a:t>
            </a:r>
            <a:r>
              <a:rPr lang="en-US" sz="1800" dirty="0" err="1"/>
              <a:t>Diffie</a:t>
            </a:r>
            <a:r>
              <a:rPr lang="en-US" sz="1800" dirty="0"/>
              <a:t>-Hellman Ephemeral Parameters for TLS , see </a:t>
            </a:r>
            <a:r>
              <a:rPr lang="en-US" sz="1800" dirty="0">
                <a:hlinkClick r:id="rId4"/>
              </a:rPr>
              <a:t>http://datatracker.ietf.org/doc/draft-ietf-tls-negotiated-ff-dhe</a:t>
            </a:r>
            <a:r>
              <a:rPr lang="en-US" sz="1800" dirty="0" smtClean="0">
                <a:hlinkClick r:id="rId4"/>
              </a:rPr>
              <a:t>/</a:t>
            </a:r>
            <a:r>
              <a:rPr lang="en-US" sz="18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/>
              <a:t>Updated: TLS Fallback Signaling Cipher Suite Value (SCSV) for Preventing Protocol Downgrade Attacks, see </a:t>
            </a:r>
            <a:r>
              <a:rPr lang="en-US" sz="1800" dirty="0">
                <a:hlinkClick r:id="rId5"/>
              </a:rPr>
              <a:t>http://datatracker.ietf.org/doc/draft-ietf-tls-downgrade-scsv</a:t>
            </a:r>
            <a:r>
              <a:rPr lang="en-US" sz="1800" dirty="0" smtClean="0">
                <a:hlinkClick r:id="rId5"/>
              </a:rPr>
              <a:t>/</a:t>
            </a:r>
            <a:r>
              <a:rPr lang="en-US" sz="18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/>
              <a:t>Updated: TLS version 1.3 </a:t>
            </a:r>
            <a:r>
              <a:rPr lang="en-US" sz="1800" u="sng" dirty="0" smtClean="0">
                <a:hlinkClick r:id="rId6"/>
              </a:rPr>
              <a:t>http</a:t>
            </a:r>
            <a:r>
              <a:rPr lang="en-US" sz="1800" u="sng" dirty="0">
                <a:hlinkClick r:id="rId6"/>
              </a:rPr>
              <a:t>://datatracker.ietf.org/doc/draft-ietf-tls-tls13</a:t>
            </a:r>
            <a:r>
              <a:rPr lang="en-US" sz="1800" u="sng" dirty="0" smtClean="0">
                <a:hlinkClick r:id="rId6"/>
              </a:rPr>
              <a:t>/</a:t>
            </a:r>
            <a:r>
              <a:rPr lang="en-US" sz="1800" u="sng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endParaRPr lang="en-US" sz="1800" u="sng" dirty="0" smtClean="0"/>
          </a:p>
          <a:p>
            <a:pPr lvl="1"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12/15 of 11-15-0074 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40090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16"/>
          <p:cNvSpPr txBox="1">
            <a:spLocks noChangeArrowheads="1"/>
          </p:cNvSpPr>
          <p:nvPr/>
        </p:nvSpPr>
        <p:spPr bwMode="auto">
          <a:xfrm>
            <a:off x="381000" y="5029200"/>
            <a:ext cx="5410200" cy="461665"/>
          </a:xfrm>
          <a:prstGeom prst="rect">
            <a:avLst/>
          </a:prstGeom>
          <a:solidFill>
            <a:srgbClr val="92D05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/>
              <a:t>Most current doc shaded green.</a:t>
            </a:r>
            <a:endParaRPr lang="en-US" b="1"/>
          </a:p>
        </p:txBody>
      </p:sp>
      <p:graphicFrame>
        <p:nvGraphicFramePr>
          <p:cNvPr id="7987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786207"/>
              </p:ext>
            </p:extLst>
          </p:nvPr>
        </p:nvGraphicFramePr>
        <p:xfrm>
          <a:off x="457200" y="1371600"/>
          <a:ext cx="8077200" cy="3477578"/>
        </p:xfrm>
        <a:graphic>
          <a:graphicData uri="http://schemas.openxmlformats.org/drawingml/2006/table">
            <a:tbl>
              <a:tblPr/>
              <a:tblGrid>
                <a:gridCol w="325603"/>
                <a:gridCol w="402976"/>
                <a:gridCol w="338221"/>
                <a:gridCol w="347579"/>
                <a:gridCol w="338221"/>
                <a:gridCol w="381000"/>
                <a:gridCol w="457200"/>
                <a:gridCol w="381000"/>
                <a:gridCol w="304800"/>
                <a:gridCol w="762000"/>
                <a:gridCol w="533400"/>
                <a:gridCol w="533400"/>
                <a:gridCol w="1828800"/>
                <a:gridCol w="1143000"/>
              </a:tblGrid>
              <a:tr h="26193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Draft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Baseline Documents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Source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MDR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Style Guide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Editor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Snapshot Date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81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3.4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Frame 12.0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Adrian Stephens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Edward Au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Emily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Qi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12-Jan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3.2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3.1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Frame 12.0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Lee Armstrong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Ping FANG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12-Jan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3.1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11.0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Yongho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Seok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Alfred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Asterjadhi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11-Jan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0.05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Dan Gal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12-Jan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0.06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Donald Eastlake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Norm Finn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13-Jan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0.5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10.0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Jiamin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Chen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12-Jan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Robert Stacey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13-Jan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970" name="Text Box 116"/>
          <p:cNvSpPr txBox="1">
            <a:spLocks noChangeArrowheads="1"/>
          </p:cNvSpPr>
          <p:nvPr/>
        </p:nvSpPr>
        <p:spPr bwMode="auto">
          <a:xfrm>
            <a:off x="381000" y="5638800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Changes from  last report shown in </a:t>
            </a:r>
            <a:r>
              <a:rPr lang="en-US" b="1" dirty="0">
                <a:solidFill>
                  <a:srgbClr val="FF0000"/>
                </a:solidFill>
              </a:rPr>
              <a:t>red.</a:t>
            </a:r>
          </a:p>
        </p:txBody>
      </p:sp>
      <p:sp>
        <p:nvSpPr>
          <p:cNvPr id="31973" name="Text Box 231"/>
          <p:cNvSpPr txBox="1">
            <a:spLocks noChangeArrowheads="1"/>
          </p:cNvSpPr>
          <p:nvPr/>
        </p:nvSpPr>
        <p:spPr bwMode="auto">
          <a:xfrm>
            <a:off x="152400" y="609600"/>
            <a:ext cx="1219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Arial" charset="0"/>
              </a:rPr>
              <a:t>Jan 2015</a:t>
            </a:r>
            <a:endParaRPr lang="en-US" sz="1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1974" name="Rectangle 232"/>
          <p:cNvSpPr>
            <a:spLocks noGrp="1" noChangeArrowheads="1"/>
          </p:cNvSpPr>
          <p:nvPr>
            <p:ph type="title" idx="4294967295"/>
          </p:nvPr>
        </p:nvSpPr>
        <p:spPr>
          <a:xfrm>
            <a:off x="696913" y="691116"/>
            <a:ext cx="7772400" cy="457200"/>
          </a:xfrm>
        </p:spPr>
        <p:txBody>
          <a:bodyPr/>
          <a:lstStyle/>
          <a:p>
            <a:r>
              <a:rPr lang="en-US" sz="2800" dirty="0" smtClean="0"/>
              <a:t>Draft Development Snapshot</a:t>
            </a:r>
            <a:endParaRPr lang="en-GB" sz="2800" dirty="0" smtClean="0"/>
          </a:p>
        </p:txBody>
      </p:sp>
      <p:sp>
        <p:nvSpPr>
          <p:cNvPr id="31975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5EAAF8-1103-4F9A-8384-029AC986883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1976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11-15-0084 by Peter Ecclesine (Cisco Systems)</a:t>
            </a:r>
          </a:p>
        </p:txBody>
      </p:sp>
      <p:sp>
        <p:nvSpPr>
          <p:cNvPr id="13" name="Date Placeholder 3"/>
          <p:cNvSpPr txBox="1">
            <a:spLocks/>
          </p:cNvSpPr>
          <p:nvPr/>
        </p:nvSpPr>
        <p:spPr bwMode="auto">
          <a:xfrm>
            <a:off x="685800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January 2015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7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140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 for Scalable DNS Service Discovery (</a:t>
            </a:r>
            <a:r>
              <a:rPr lang="en-US" dirty="0" err="1" smtClean="0"/>
              <a:t>dnssd</a:t>
            </a:r>
            <a:r>
              <a:rPr lang="en-US" dirty="0" smtClean="0"/>
              <a:t>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924800" cy="4572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Working Group website: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datatracker.ietf.org/wg/dnssd/charter/</a:t>
            </a:r>
            <a:r>
              <a:rPr lang="en-US" sz="2000" dirty="0" smtClean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Charter: Develop scalable </a:t>
            </a:r>
            <a:r>
              <a:rPr lang="en-US" sz="1800" dirty="0"/>
              <a:t>DNS-SD/</a:t>
            </a:r>
            <a:r>
              <a:rPr lang="en-US" sz="1800" dirty="0" err="1"/>
              <a:t>mDNS</a:t>
            </a:r>
            <a:r>
              <a:rPr lang="en-US" sz="1800" dirty="0"/>
              <a:t> </a:t>
            </a:r>
            <a:r>
              <a:rPr lang="en-US" sz="1800" dirty="0" smtClean="0"/>
              <a:t>Extension </a:t>
            </a:r>
            <a:r>
              <a:rPr lang="en-US" sz="1800" dirty="0"/>
              <a:t>requirements </a:t>
            </a:r>
            <a:r>
              <a:rPr lang="en-US" sz="1800" dirty="0" smtClean="0"/>
              <a:t>and standard solutions to address problematic </a:t>
            </a:r>
            <a:r>
              <a:rPr lang="en-US" sz="1800" dirty="0"/>
              <a:t>use of </a:t>
            </a:r>
            <a:r>
              <a:rPr lang="en-US" sz="1800" dirty="0" err="1"/>
              <a:t>mDNS</a:t>
            </a:r>
            <a:r>
              <a:rPr lang="en-US" sz="1800" dirty="0"/>
              <a:t> and DNS-SD in networks today</a:t>
            </a:r>
          </a:p>
          <a:p>
            <a:pPr lvl="1"/>
            <a:r>
              <a:rPr lang="en-US" sz="1600" dirty="0" err="1" smtClean="0"/>
              <a:t>mDNS</a:t>
            </a:r>
            <a:r>
              <a:rPr lang="en-US" sz="1600" dirty="0" smtClean="0"/>
              <a:t> </a:t>
            </a:r>
            <a:r>
              <a:rPr lang="en-US" sz="1600" dirty="0"/>
              <a:t>discovery of services on other links is not possible</a:t>
            </a:r>
          </a:p>
          <a:p>
            <a:pPr lvl="1"/>
            <a:r>
              <a:rPr lang="en-US" sz="1600" dirty="0"/>
              <a:t>Multicast transmissions over wireless are very expensive</a:t>
            </a:r>
          </a:p>
          <a:p>
            <a:pPr lvl="1"/>
            <a:r>
              <a:rPr lang="en-US" sz="1600" dirty="0"/>
              <a:t>Addressed with different ad hoc technologies</a:t>
            </a:r>
          </a:p>
          <a:p>
            <a:r>
              <a:rPr lang="en-US" sz="1800" dirty="0" smtClean="0"/>
              <a:t>Of </a:t>
            </a:r>
            <a:r>
              <a:rPr lang="en-US" sz="1800" dirty="0"/>
              <a:t>interest </a:t>
            </a:r>
            <a:r>
              <a:rPr lang="en-US" sz="1800" dirty="0" smtClean="0"/>
              <a:t>to: </a:t>
            </a:r>
            <a:r>
              <a:rPr lang="en-US" sz="1800" dirty="0" err="1" smtClean="0"/>
              <a:t>Homenet</a:t>
            </a:r>
            <a:r>
              <a:rPr lang="en-US" sz="1800" dirty="0" smtClean="0"/>
              <a:t>, Zero configuration, Enterprise-grade </a:t>
            </a:r>
            <a:r>
              <a:rPr lang="en-US" sz="1800" dirty="0"/>
              <a:t>vendors of 802.11 </a:t>
            </a:r>
            <a:r>
              <a:rPr lang="en-US" sz="1800" dirty="0" smtClean="0"/>
              <a:t>infrastructure, Multi-link </a:t>
            </a:r>
            <a:r>
              <a:rPr lang="en-US" sz="1800" dirty="0"/>
              <a:t>mesh </a:t>
            </a:r>
            <a:r>
              <a:rPr lang="en-US" sz="1800" dirty="0" smtClean="0"/>
              <a:t>networking</a:t>
            </a:r>
            <a:endParaRPr lang="en-US" sz="1800" dirty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[January 2015]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Multicast </a:t>
            </a:r>
            <a:r>
              <a:rPr lang="en-US" sz="1600" dirty="0"/>
              <a:t>DNS (</a:t>
            </a:r>
            <a:r>
              <a:rPr lang="en-US" sz="1600" dirty="0" err="1"/>
              <a:t>mDNS</a:t>
            </a:r>
            <a:r>
              <a:rPr lang="en-US" sz="1600" dirty="0"/>
              <a:t>) Threat Model and Security </a:t>
            </a:r>
            <a:r>
              <a:rPr lang="en-US" sz="1600" dirty="0" smtClean="0"/>
              <a:t>Consideration</a:t>
            </a:r>
            <a:r>
              <a:rPr lang="en-US" sz="1600" dirty="0"/>
              <a:t>, see </a:t>
            </a:r>
            <a:r>
              <a:rPr lang="en-US" sz="1600" dirty="0">
                <a:hlinkClick r:id="rId4"/>
              </a:rPr>
              <a:t>http://datatracker.ietf.org/doc/draft-rafiee-dnssd-mdns-threatmodel</a:t>
            </a:r>
            <a:r>
              <a:rPr lang="en-US" sz="1600" dirty="0" smtClean="0">
                <a:hlinkClick r:id="rId4"/>
              </a:rPr>
              <a:t>/</a:t>
            </a:r>
            <a:r>
              <a:rPr lang="en-US" sz="1600" dirty="0" smtClean="0"/>
              <a:t>  </a:t>
            </a:r>
            <a:endParaRPr lang="en-US" sz="1600" dirty="0"/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Requirements document submitted to IESG for publication: </a:t>
            </a:r>
            <a:r>
              <a:rPr lang="en-US" sz="1600" u="sng" dirty="0" smtClean="0">
                <a:hlinkClick r:id="rId5"/>
              </a:rPr>
              <a:t>http</a:t>
            </a:r>
            <a:r>
              <a:rPr lang="en-US" sz="1600" u="sng" dirty="0">
                <a:hlinkClick r:id="rId5"/>
              </a:rPr>
              <a:t>://datatracker.ietf.org/doc/draft-ietf-dnssd-requirements</a:t>
            </a:r>
            <a:r>
              <a:rPr lang="en-US" sz="1600" u="sng" dirty="0" smtClean="0">
                <a:hlinkClick r:id="rId5"/>
              </a:rPr>
              <a:t>/</a:t>
            </a:r>
            <a:r>
              <a:rPr lang="en-US" sz="1600" u="sng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13/15 of 11-15-0074 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31245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141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 Interest to Smart Grid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572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GB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6LOWPAN</a:t>
            </a:r>
          </a:p>
          <a:p>
            <a:pPr lvl="1">
              <a:lnSpc>
                <a:spcPct val="80000"/>
              </a:lnSpc>
            </a:pPr>
            <a:r>
              <a:rPr lang="en-GB" sz="16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</a:t>
            </a:r>
            <a:r>
              <a:rPr lang="en-GB" sz="16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Group website: </a:t>
            </a:r>
            <a:r>
              <a:rPr lang="en-GB" sz="1600" b="0" dirty="0">
                <a:hlinkClick r:id="rId3"/>
              </a:rPr>
              <a:t>http://datatracker.ietf.org/wg/6lowpan/charter/</a:t>
            </a:r>
            <a:endParaRPr lang="en-GB" sz="1600" b="0" dirty="0"/>
          </a:p>
          <a:p>
            <a:pPr lvl="1">
              <a:lnSpc>
                <a:spcPct val="80000"/>
              </a:lnSpc>
            </a:pPr>
            <a:r>
              <a:rPr lang="en-US" sz="1600" dirty="0"/>
              <a:t>Focus: IPv6 over Low Power PAN: Adaption of IPv6 protocol to operate on constrained nodes and link layers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ROLL</a:t>
            </a:r>
          </a:p>
          <a:p>
            <a:pPr lvl="1"/>
            <a:r>
              <a:rPr lang="en-GB" sz="16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Group website: </a:t>
            </a:r>
            <a:r>
              <a:rPr lang="en-GB" sz="1600" b="0" dirty="0">
                <a:hlinkClick r:id="rId4"/>
              </a:rPr>
              <a:t>http://datatracker.ietf.org/wg/roll/</a:t>
            </a:r>
            <a:r>
              <a:rPr lang="en-GB" sz="1600" dirty="0"/>
              <a:t> </a:t>
            </a:r>
          </a:p>
          <a:p>
            <a:pPr lvl="1"/>
            <a:r>
              <a:rPr lang="en-US" sz="1600" dirty="0"/>
              <a:t>Focus: Routing over Low Power and </a:t>
            </a:r>
            <a:r>
              <a:rPr lang="en-US" sz="1600" dirty="0" err="1"/>
              <a:t>Lossy</a:t>
            </a:r>
            <a:r>
              <a:rPr lang="en-US" sz="1600" dirty="0"/>
              <a:t> </a:t>
            </a:r>
            <a:r>
              <a:rPr lang="en-US" sz="1600" dirty="0" smtClean="0"/>
              <a:t>Networks</a:t>
            </a:r>
          </a:p>
          <a:p>
            <a:r>
              <a: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CORE </a:t>
            </a:r>
            <a:endParaRPr lang="en-GB" sz="1800" dirty="0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1"/>
            <a:r>
              <a:rPr lang="en-GB" sz="16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1600" dirty="0"/>
              <a:t>Constrained </a:t>
            </a:r>
            <a:r>
              <a:rPr lang="en-US" sz="1600" dirty="0" err="1"/>
              <a:t>RESTful</a:t>
            </a:r>
            <a:r>
              <a:rPr lang="en-US" sz="1600" dirty="0"/>
              <a:t> Environments) </a:t>
            </a:r>
            <a:r>
              <a:rPr lang="en-GB" sz="16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Group website: </a:t>
            </a:r>
            <a:r>
              <a:rPr lang="en-GB" sz="1600" b="0" dirty="0">
                <a:hlinkClick r:id="rId5"/>
              </a:rPr>
              <a:t>http://datatracker.ietf.org/wg/core/</a:t>
            </a:r>
            <a:r>
              <a:rPr lang="en-GB" sz="1600" b="0" dirty="0"/>
              <a:t> </a:t>
            </a:r>
            <a:endParaRPr lang="en-GB" sz="1600" dirty="0"/>
          </a:p>
          <a:p>
            <a:pPr lvl="1"/>
            <a:r>
              <a:rPr lang="en-US" sz="1600" dirty="0"/>
              <a:t>Focus: framework for resource-oriented applications intended to run on constrained IP networks. </a:t>
            </a:r>
            <a:endParaRPr lang="en-US" sz="1600" dirty="0" smtClean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14/15 of 11-15-0074 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51568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4AFE48CA-64CD-4957-84CE-969E1D15CE85}" type="slidenum">
              <a:rPr lang="en-US" smtClean="0"/>
              <a:pPr/>
              <a:t>142</a:t>
            </a:fld>
            <a:endParaRPr lang="en-US" smtClean="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References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RFC 4017 - IEEE 802.11 Requirements on EAP Methods</a:t>
            </a:r>
          </a:p>
          <a:p>
            <a:r>
              <a:rPr lang="en-US" dirty="0" smtClean="0"/>
              <a:t>Jan 2012 report (PAWS, </a:t>
            </a:r>
            <a:r>
              <a:rPr lang="en-US" dirty="0" err="1" smtClean="0"/>
              <a:t>Homenet</a:t>
            </a:r>
            <a:r>
              <a:rPr lang="en-US" dirty="0" smtClean="0"/>
              <a:t> details), </a:t>
            </a:r>
            <a:r>
              <a:rPr lang="en-US" dirty="0" smtClean="0">
                <a:hlinkClick r:id="rId3"/>
              </a:rPr>
              <a:t>https://mentor.ieee.org/802.11/dcn/12/11-12-0122-01-0000-january-2012-liaison-to-ietf.ppt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15/15 of 11-15-0074 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79436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MIB style, Visio and Frame practices</a:t>
            </a:r>
            <a:br>
              <a:rPr lang="en-US" smtClean="0"/>
            </a:br>
            <a:endParaRPr lang="en-US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r>
              <a:rPr lang="en-GB" dirty="0" smtClean="0"/>
              <a:t>I’m going to suggest going forward we use a single style with appropriately set tabs,  and use leading</a:t>
            </a:r>
            <a:r>
              <a:rPr lang="en-US" dirty="0" smtClean="0"/>
              <a:t> </a:t>
            </a:r>
            <a:r>
              <a:rPr lang="en-GB" dirty="0" smtClean="0"/>
              <a:t>Tabs to distinguish the syntax and description parts. (Adrian Stephens Feb 9, 2010)</a:t>
            </a:r>
          </a:p>
          <a:p>
            <a:r>
              <a:rPr lang="en-GB" dirty="0" smtClean="0"/>
              <a:t> Keep embedded figures using </a:t>
            </a:r>
            <a:r>
              <a:rPr lang="en-GB" dirty="0" err="1" smtClean="0"/>
              <a:t>visio</a:t>
            </a:r>
            <a:r>
              <a:rPr lang="en-GB" dirty="0" smtClean="0"/>
              <a:t> as long as possible</a:t>
            </a:r>
            <a:endParaRPr lang="en-US" dirty="0" smtClean="0"/>
          </a:p>
          <a:p>
            <a:pPr lvl="1"/>
            <a:r>
              <a:rPr lang="en-GB" dirty="0" smtClean="0"/>
              <a:t>Near the end of sponsor ballot,  turn these all into .</a:t>
            </a:r>
            <a:r>
              <a:rPr lang="en-GB" dirty="0" err="1" smtClean="0"/>
              <a:t>wmf</a:t>
            </a:r>
            <a:r>
              <a:rPr lang="en-GB" dirty="0" smtClean="0"/>
              <a:t> (windows meta file) format files (you can do this from </a:t>
            </a:r>
            <a:r>
              <a:rPr lang="en-GB" dirty="0" err="1" smtClean="0"/>
              <a:t>visio</a:t>
            </a:r>
            <a:r>
              <a:rPr lang="en-GB" dirty="0" smtClean="0"/>
              <a:t> using “save as”).   Keep separate files for the .</a:t>
            </a:r>
            <a:r>
              <a:rPr lang="en-GB" dirty="0" err="1" smtClean="0"/>
              <a:t>vsd</a:t>
            </a:r>
            <a:r>
              <a:rPr lang="en-GB" dirty="0" smtClean="0"/>
              <a:t> source and the .</a:t>
            </a:r>
            <a:r>
              <a:rPr lang="en-GB" dirty="0" err="1" smtClean="0"/>
              <a:t>wmf</a:t>
            </a:r>
            <a:r>
              <a:rPr lang="en-GB" dirty="0" smtClean="0"/>
              <a:t> file that is linked to from frame. There is likelihood we should use .</a:t>
            </a:r>
            <a:r>
              <a:rPr lang="en-GB" dirty="0" err="1" smtClean="0"/>
              <a:t>emf</a:t>
            </a:r>
            <a:endParaRPr lang="en-GB" dirty="0" smtClean="0"/>
          </a:p>
          <a:p>
            <a:r>
              <a:rPr lang="en-GB" dirty="0" smtClean="0"/>
              <a:t>Frame templates for </a:t>
            </a:r>
            <a:r>
              <a:rPr lang="en-GB" dirty="0" err="1" smtClean="0"/>
              <a:t>11aa</a:t>
            </a:r>
            <a:r>
              <a:rPr lang="en-GB" dirty="0" smtClean="0"/>
              <a:t>, </a:t>
            </a:r>
            <a:r>
              <a:rPr lang="en-GB" dirty="0" err="1" smtClean="0"/>
              <a:t>11ac</a:t>
            </a:r>
            <a:r>
              <a:rPr lang="en-GB" dirty="0" smtClean="0"/>
              <a:t>, </a:t>
            </a:r>
            <a:r>
              <a:rPr lang="en-GB" dirty="0" err="1" smtClean="0"/>
              <a:t>11af</a:t>
            </a:r>
            <a:r>
              <a:rPr lang="en-GB" dirty="0" smtClean="0"/>
              <a:t> </a:t>
            </a:r>
          </a:p>
          <a:p>
            <a:r>
              <a:rPr lang="en-GB" dirty="0" smtClean="0"/>
              <a:t>Text version of MIB is available (2012, ae2012, aa2012, ad2012, acD5.0, afD5.0. mcD3.0)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B6A5EF2C-B352-4DCD-8AF4-06278E96712B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11-15-0084 by Peter Ecclesine (Cisco Systems)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30316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45B9BDB0-C63C-4C25-8424-3805F41840B1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ARC Closing Report 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2015-01-15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345235"/>
              </p:ext>
            </p:extLst>
          </p:nvPr>
        </p:nvGraphicFramePr>
        <p:xfrm>
          <a:off x="514350" y="2286000"/>
          <a:ext cx="7786688" cy="260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Document" r:id="rId4" imgW="8257888" imgH="2760161" progId="Word.Document.8">
                  <p:embed/>
                </p:oleObj>
              </mc:Choice>
              <mc:Fallback>
                <p:oleObj name="Document" r:id="rId4" imgW="8257888" imgH="276016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2286000"/>
                        <a:ext cx="7786688" cy="2600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11-15-0195 by Mark Hamilton, Spectralink, Corp.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82669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Abstract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/>
              <a:t>This document is the closing report for ARC SC, 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January 2015, Atlanta meeting</a:t>
            </a:r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1BA2747-D9B4-4253-BD2A-A397A70658F2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11-15-0195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15521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9456BA8-D540-4D8D-ABFC-B66C525D07D1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 smtClean="0"/>
              <a:t>Work Completed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4953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Architecture work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Discussed </a:t>
            </a:r>
            <a:r>
              <a:rPr lang="en-US" sz="2200" dirty="0" err="1" smtClean="0"/>
              <a:t>REVmc’s</a:t>
            </a:r>
            <a:r>
              <a:rPr lang="en-US" sz="2200" dirty="0" smtClean="0"/>
              <a:t> Figure 5-1, and clarifying the arrows in the role-specific following figures.  Will continue this, </a:t>
            </a:r>
            <a:r>
              <a:rPr lang="en-US" sz="2200" dirty="0" err="1" smtClean="0"/>
              <a:t>targetting</a:t>
            </a:r>
            <a:r>
              <a:rPr lang="en-US" sz="2200" dirty="0" smtClean="0"/>
              <a:t> REVmc Sponsor Ballot for a proposal.</a:t>
            </a:r>
            <a:endParaRPr lang="en-US" sz="2200" dirty="0"/>
          </a:p>
          <a:p>
            <a:pPr>
              <a:spcBef>
                <a:spcPts val="0"/>
              </a:spcBef>
            </a:pPr>
            <a:r>
              <a:rPr lang="en-US" dirty="0" smtClean="0"/>
              <a:t>MIB Design Pattern work item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Considered guidance found in SNMP RFCs.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Concluded four design patterns, in concept.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Will write these up off-line, for next time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Will start to scrub existing usage for any missing patterns next time</a:t>
            </a:r>
          </a:p>
          <a:p>
            <a:pPr>
              <a:spcBef>
                <a:spcPts val="0"/>
              </a:spcBef>
            </a:pPr>
            <a:r>
              <a:rPr lang="en-US" dirty="0"/>
              <a:t>IETF/802 coordination update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 news</a:t>
            </a:r>
          </a:p>
          <a:p>
            <a:pPr>
              <a:spcBef>
                <a:spcPts val="0"/>
              </a:spcBef>
            </a:pPr>
            <a:r>
              <a:rPr lang="en-US" dirty="0"/>
              <a:t>Joint meeting with TGak, and 802.1</a:t>
            </a:r>
          </a:p>
          <a:p>
            <a:pPr lvl="1">
              <a:spcBef>
                <a:spcPts val="0"/>
              </a:spcBef>
            </a:pPr>
            <a:r>
              <a:rPr lang="en-US" dirty="0"/>
              <a:t>Discussed concepts shared between 802.11ak and 801.1Qbz.   </a:t>
            </a:r>
          </a:p>
          <a:p>
            <a:pPr lvl="1">
              <a:spcBef>
                <a:spcPts val="0"/>
              </a:spcBef>
            </a:pPr>
            <a:r>
              <a:rPr lang="en-US" dirty="0"/>
              <a:t>Refined some architectural pictures and concepts.  Those groups will continue this in teleconferences.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11-15-0195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92441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D566691-ABE1-475B-8FC6-0CFB05140897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Teleconference(s)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None</a:t>
            </a:r>
            <a:endParaRPr lang="en-US" sz="16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11-15-0195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12746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Adrian Stephens, Intel Corporation</a:t>
            </a: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document is a digest of the closing reports of all 802.11 sub-groups for presentation at the January 2015 closing plenary meeting. Attendance information and liaison reports are also included.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D566691-ABE1-475B-8FC6-0CFB05140897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March 2015 Plans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924800" cy="44196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One standalone meeting slot planned: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Design Pattern for MIB attribute use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802.11 Architecture topics: DSAF, DS_SAP, Figure 5-1 et </a:t>
            </a:r>
            <a:r>
              <a:rPr lang="en-US" sz="2600" dirty="0" err="1" smtClean="0"/>
              <a:t>seq</a:t>
            </a: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3000" dirty="0" smtClean="0"/>
              <a:t>One </a:t>
            </a:r>
            <a:r>
              <a:rPr lang="en-US" sz="3000" dirty="0"/>
              <a:t>joint session with TGak and </a:t>
            </a:r>
            <a:r>
              <a:rPr lang="en-US" sz="3000" dirty="0" smtClean="0"/>
              <a:t>802.1AC</a:t>
            </a:r>
            <a:endParaRPr lang="en-US" sz="3000" dirty="0"/>
          </a:p>
          <a:p>
            <a:pPr lvl="1">
              <a:lnSpc>
                <a:spcPct val="90000"/>
              </a:lnSpc>
            </a:pPr>
            <a:r>
              <a:rPr lang="en-US" sz="2600" dirty="0" smtClean="0"/>
              <a:t>DS/AP/Portal </a:t>
            </a:r>
            <a:r>
              <a:rPr lang="en-US" sz="2600" dirty="0"/>
              <a:t>architecture discussions</a:t>
            </a:r>
          </a:p>
          <a:p>
            <a:pPr>
              <a:lnSpc>
                <a:spcPct val="90000"/>
              </a:lnSpc>
            </a:pPr>
            <a:r>
              <a:rPr lang="en-US" sz="3000" dirty="0" smtClean="0"/>
              <a:t>One joint session with TGak and 802.1Qbz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11ak architecture discussions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11-15-0195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70920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0AA6CC1-B35F-400A-AD97-617E7B9F358A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Publicity Closing Report</a:t>
            </a:r>
          </a:p>
        </p:txBody>
      </p:sp>
      <p:sp>
        <p:nvSpPr>
          <p:cNvPr id="20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2015-01-15</a:t>
            </a:r>
          </a:p>
        </p:txBody>
      </p:sp>
      <p:graphicFrame>
        <p:nvGraphicFramePr>
          <p:cNvPr id="205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535264"/>
              </p:ext>
            </p:extLst>
          </p:nvPr>
        </p:nvGraphicFramePr>
        <p:xfrm>
          <a:off x="520700" y="2273300"/>
          <a:ext cx="77978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Document" r:id="rId4" imgW="8146441" imgH="2307918" progId="Word.Document.8">
                  <p:embed/>
                </p:oleObj>
              </mc:Choice>
              <mc:Fallback>
                <p:oleObj name="Document" r:id="rId4" imgW="8146441" imgH="230791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273300"/>
                        <a:ext cx="77978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11-15-0188 by Stephen McCann, BlackBerry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6860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A842C95A-9891-4D85-99F3-CBA09F6CADDF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 smtClean="0"/>
              <a:t> Closing report for the Publicity SC for January 2015, Atlanta, Georgia, USA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11-15-0188 by Stephen McCann, BlackBerry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96404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53C9A94-B312-452C-97DA-880A7EDB2DCC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616723"/>
          </a:xfrm>
        </p:spPr>
        <p:txBody>
          <a:bodyPr/>
          <a:lstStyle/>
          <a:p>
            <a:r>
              <a:rPr lang="en-GB" sz="3600" dirty="0" smtClean="0"/>
              <a:t>Discussion topics</a:t>
            </a:r>
          </a:p>
          <a:p>
            <a:pPr lvl="1"/>
            <a:r>
              <a:rPr lang="en-GB" sz="2800" dirty="0" smtClean="0"/>
              <a:t>“What’s </a:t>
            </a:r>
            <a:r>
              <a:rPr lang="en-GB" sz="2800" dirty="0"/>
              <a:t>IEEE 802.11 doing” </a:t>
            </a:r>
            <a:r>
              <a:rPr lang="en-GB" sz="2800" dirty="0" smtClean="0"/>
              <a:t>Presentation</a:t>
            </a:r>
            <a:endParaRPr lang="en-GB" sz="2800" dirty="0"/>
          </a:p>
          <a:p>
            <a:pPr lvl="2"/>
            <a:r>
              <a:rPr lang="en-GB" sz="2600" dirty="0" smtClean="0"/>
              <a:t>Reviewed </a:t>
            </a:r>
            <a:r>
              <a:rPr lang="en-GB" sz="2600" dirty="0" err="1" smtClean="0"/>
              <a:t>TGax</a:t>
            </a:r>
            <a:r>
              <a:rPr lang="en-GB" sz="2600" dirty="0" smtClean="0"/>
              <a:t> update</a:t>
            </a:r>
          </a:p>
          <a:p>
            <a:pPr lvl="2"/>
            <a:r>
              <a:rPr lang="en-GB" sz="2600" dirty="0" smtClean="0"/>
              <a:t>More updates required</a:t>
            </a:r>
          </a:p>
          <a:p>
            <a:pPr lvl="2"/>
            <a:r>
              <a:rPr lang="en-GB" sz="2600" dirty="0" smtClean="0"/>
              <a:t>Ask each TG for input</a:t>
            </a:r>
          </a:p>
          <a:p>
            <a:pPr lvl="2"/>
            <a:r>
              <a:rPr lang="en-GB" sz="2600" dirty="0" smtClean="0"/>
              <a:t>Discussed at CAC last night</a:t>
            </a:r>
          </a:p>
          <a:p>
            <a:r>
              <a:rPr lang="en-GB" sz="3600" dirty="0" smtClean="0"/>
              <a:t>Plans for March 2015</a:t>
            </a:r>
          </a:p>
          <a:p>
            <a:pPr lvl="1"/>
            <a:r>
              <a:rPr lang="en-GB" sz="2800" dirty="0" smtClean="0"/>
              <a:t>1 slot</a:t>
            </a:r>
          </a:p>
          <a:p>
            <a:pPr lvl="1"/>
            <a:r>
              <a:rPr lang="en-GB" sz="2800" dirty="0" smtClean="0"/>
              <a:t>Merge in more material</a:t>
            </a:r>
          </a:p>
          <a:p>
            <a:endParaRPr lang="en-GB" sz="2000" dirty="0"/>
          </a:p>
          <a:p>
            <a:endParaRPr lang="en-GB" sz="18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11-15-0188 by Stephen McCann, BlackBerry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33010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3D6CCAE5-06F5-C34A-A6FD-BC33E1D7FAF7}" type="slidenum">
              <a:rPr lang="en-US"/>
              <a:pPr/>
              <a:t>24</a:t>
            </a:fld>
            <a:endParaRPr lang="en-U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sz="2800" dirty="0">
                <a:latin typeface="Times New Roman" charset="0"/>
              </a:rPr>
              <a:t>IEEE </a:t>
            </a:r>
            <a:r>
              <a:rPr lang="en-US" sz="2800" dirty="0" smtClean="0">
                <a:latin typeface="Times New Roman" charset="0"/>
              </a:rPr>
              <a:t>802.11/15 </a:t>
            </a:r>
            <a:r>
              <a:rPr lang="en-US" sz="2800" dirty="0">
                <a:latin typeface="Times New Roman" charset="0"/>
              </a:rPr>
              <a:t>Regulatory SC</a:t>
            </a:r>
            <a:br>
              <a:rPr lang="en-US" sz="2800" dirty="0">
                <a:latin typeface="Times New Roman" charset="0"/>
              </a:rPr>
            </a:br>
            <a:r>
              <a:rPr lang="en-US" sz="2800" dirty="0" smtClean="0">
                <a:latin typeface="Times New Roman" charset="0"/>
              </a:rPr>
              <a:t>Atlanta Closing </a:t>
            </a:r>
            <a:r>
              <a:rPr lang="en-US" sz="2800" dirty="0">
                <a:latin typeface="Times New Roman" charset="0"/>
              </a:rPr>
              <a:t>Report</a:t>
            </a:r>
          </a:p>
        </p:txBody>
      </p:sp>
      <p:sp>
        <p:nvSpPr>
          <p:cNvPr id="2765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>
                <a:latin typeface="Times New Roman" charset="0"/>
              </a:rPr>
              <a:t>Date:</a:t>
            </a:r>
            <a:r>
              <a:rPr lang="en-US" sz="2000" b="0" dirty="0">
                <a:latin typeface="Times New Roman" charset="0"/>
              </a:rPr>
              <a:t> </a:t>
            </a:r>
            <a:r>
              <a:rPr lang="en-US" sz="2000" b="0" dirty="0" smtClean="0">
                <a:latin typeface="Times New Roman" charset="0"/>
              </a:rPr>
              <a:t>2015-01-15</a:t>
            </a:r>
            <a:endParaRPr lang="en-US" sz="2000" b="0" dirty="0">
              <a:latin typeface="Times New Roman" charset="0"/>
            </a:endParaRPr>
          </a:p>
        </p:txBody>
      </p:sp>
      <p:graphicFrame>
        <p:nvGraphicFramePr>
          <p:cNvPr id="2765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923329"/>
              </p:ext>
            </p:extLst>
          </p:nvPr>
        </p:nvGraphicFramePr>
        <p:xfrm>
          <a:off x="500063" y="3136900"/>
          <a:ext cx="7926387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Document" r:id="rId4" imgW="8356320" imgH="2504880" progId="Word.Document.8">
                  <p:embed/>
                </p:oleObj>
              </mc:Choice>
              <mc:Fallback>
                <p:oleObj name="Document" r:id="rId4" imgW="8356320" imgH="25048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3136900"/>
                        <a:ext cx="7926387" cy="2376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11-15-0002 by Rich Kennedy, MediaTek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41652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E07EA4A3-4808-3447-87F1-A3E70ACE90F4}" type="slidenum">
              <a:rPr lang="en-US"/>
              <a:pPr/>
              <a:t>25</a:t>
            </a:fld>
            <a:endParaRPr lang="en-U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Abstract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latin typeface="Times New Roman" charset="0"/>
              </a:rPr>
              <a:t>This presentation is the closing report for the </a:t>
            </a:r>
            <a:r>
              <a:rPr lang="en-US" dirty="0" smtClean="0">
                <a:latin typeface="Times New Roman" charset="0"/>
              </a:rPr>
              <a:t>January 2015 </a:t>
            </a:r>
            <a:r>
              <a:rPr lang="en-US" dirty="0">
                <a:latin typeface="Times New Roman" charset="0"/>
              </a:rPr>
              <a:t>IEEE </a:t>
            </a:r>
            <a:r>
              <a:rPr lang="en-US" dirty="0" smtClean="0">
                <a:latin typeface="Times New Roman" charset="0"/>
              </a:rPr>
              <a:t>802.11/15 </a:t>
            </a:r>
            <a:r>
              <a:rPr lang="en-US" dirty="0">
                <a:latin typeface="Times New Roman" charset="0"/>
              </a:rPr>
              <a:t>Regulatory Standing Committee meeting </a:t>
            </a:r>
            <a:r>
              <a:rPr lang="en-US">
                <a:latin typeface="Times New Roman" charset="0"/>
              </a:rPr>
              <a:t>in </a:t>
            </a:r>
            <a:r>
              <a:rPr lang="en-US" smtClean="0">
                <a:latin typeface="Times New Roman" charset="0"/>
              </a:rPr>
              <a:t>Atlanta.</a:t>
            </a:r>
            <a:endParaRPr lang="en-US" dirty="0">
              <a:latin typeface="Times New Roman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11-15-0002 by Rich Kennedy, MediaTek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59677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Agenda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New year, new Regulatory SC MO</a:t>
            </a:r>
          </a:p>
          <a:p>
            <a:pPr eaLnBrk="1" hangingPunct="1"/>
            <a:r>
              <a:rPr lang="en-US" altLang="en-US" dirty="0" smtClean="0"/>
              <a:t>Regulatory issues </a:t>
            </a:r>
          </a:p>
          <a:p>
            <a:pPr lvl="1"/>
            <a:r>
              <a:rPr lang="en-US" altLang="en-US" dirty="0" smtClean="0"/>
              <a:t>Challenge of LAA-LTE in 5 GHz – ETSI TC BRAN meeting</a:t>
            </a:r>
          </a:p>
          <a:p>
            <a:pPr lvl="1"/>
            <a:r>
              <a:rPr lang="en-US" altLang="en-US" dirty="0" smtClean="0"/>
              <a:t>5 GHz expansion bands status – US, EU and ITU</a:t>
            </a:r>
          </a:p>
          <a:p>
            <a:pPr lvl="1"/>
            <a:r>
              <a:rPr lang="en-US" altLang="en-US" dirty="0" err="1" smtClean="0"/>
              <a:t>Globalstar</a:t>
            </a:r>
            <a:r>
              <a:rPr lang="en-US" altLang="en-US" dirty="0" smtClean="0"/>
              <a:t> in 2.4 GHz band</a:t>
            </a:r>
          </a:p>
          <a:p>
            <a:pPr lvl="1"/>
            <a:r>
              <a:rPr lang="en-US" altLang="en-US" dirty="0" smtClean="0"/>
              <a:t>FCC Above 24 GHz NOI</a:t>
            </a:r>
          </a:p>
          <a:p>
            <a:pPr eaLnBrk="1" hangingPunct="1"/>
            <a:r>
              <a:rPr lang="en-US" altLang="en-US" dirty="0" smtClean="0"/>
              <a:t>Actions required</a:t>
            </a:r>
          </a:p>
          <a:p>
            <a:pPr lvl="1" eaLnBrk="1" hangingPunct="1"/>
            <a:r>
              <a:rPr lang="en-US" altLang="en-US" dirty="0" smtClean="0"/>
              <a:t>Interaction with 802.19 on 3GPP liaison</a:t>
            </a:r>
          </a:p>
          <a:p>
            <a:pPr lvl="1" eaLnBrk="1" hangingPunct="1"/>
            <a:r>
              <a:rPr lang="en-US" altLang="en-US" dirty="0" smtClean="0"/>
              <a:t>DSRC Coexistence Tiger Team status</a:t>
            </a:r>
          </a:p>
          <a:p>
            <a:pPr lvl="1" eaLnBrk="1" hangingPunct="1"/>
            <a:r>
              <a:rPr lang="en-US" altLang="en-US" dirty="0" smtClean="0"/>
              <a:t>NGMN Liaison response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Adjourn</a:t>
            </a:r>
            <a:endParaRPr lang="en-US" sz="2800" dirty="0">
              <a:latin typeface="Times New Roma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677C5467-0D41-8145-BB29-ACA5DBC6015E}" type="slidenum">
              <a:rPr lang="en-US"/>
              <a:pPr/>
              <a:t>26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11-15-0002 by Rich Kennedy, MediaTek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17626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Accomplishments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95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</a:rPr>
              <a:t>Group decided that to continue proactive regulatory work</a:t>
            </a:r>
          </a:p>
          <a:p>
            <a:pPr eaLnBrk="1" hangingPunct="1"/>
            <a:r>
              <a:rPr lang="en-US" dirty="0" smtClean="0">
                <a:latin typeface="Times New Roman" charset="0"/>
              </a:rPr>
              <a:t>Discussed regulatory issues, but no external actions required</a:t>
            </a:r>
          </a:p>
          <a:p>
            <a:pPr eaLnBrk="1" hangingPunct="1"/>
            <a:r>
              <a:rPr lang="en-US" dirty="0" smtClean="0">
                <a:latin typeface="Times New Roman" charset="0"/>
              </a:rPr>
              <a:t>DSRC Coexistence Tiger Team will continue meeting to complete:</a:t>
            </a:r>
          </a:p>
          <a:p>
            <a:pPr lvl="1" eaLnBrk="1" hangingPunct="1"/>
            <a:r>
              <a:rPr lang="en-US" dirty="0" smtClean="0">
                <a:latin typeface="Times New Roman" charset="0"/>
              </a:rPr>
              <a:t>A survey of opinions on the two proposals</a:t>
            </a:r>
          </a:p>
          <a:p>
            <a:pPr lvl="1" eaLnBrk="1" hangingPunct="1"/>
            <a:r>
              <a:rPr lang="en-US" dirty="0" smtClean="0">
                <a:latin typeface="Times New Roman" charset="0"/>
              </a:rPr>
              <a:t>Report to the FCC</a:t>
            </a:r>
          </a:p>
          <a:p>
            <a:pPr lvl="1" eaLnBrk="1" hangingPunct="1"/>
            <a:r>
              <a:rPr lang="en-US" dirty="0" smtClean="0">
                <a:latin typeface="Times New Roman" charset="0"/>
              </a:rPr>
              <a:t>Report for 802.11 WG approval to send report and vote on the proposals</a:t>
            </a:r>
          </a:p>
          <a:p>
            <a:pPr eaLnBrk="1" hangingPunct="1"/>
            <a:r>
              <a:rPr lang="en-US" dirty="0" smtClean="0">
                <a:latin typeface="Times New Roman" charset="0"/>
              </a:rPr>
              <a:t>Discussed NGMN liaison letter and decided to reply that we will review their March white paper and send comments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282F1470-F9B3-5847-96D0-F2997491E7EE}" type="slidenum">
              <a:rPr lang="en-US"/>
              <a:pPr/>
              <a:t>27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11-15-0002 by Rich Kennedy, MediaTek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38666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Teleconferences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Bi-weekly on Thursdays, 12:30 to 13:30 ET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45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/>
              <a:t>Slide </a:t>
            </a:r>
            <a:fld id="{6DFFBC0B-F275-402C-82A4-FC56A255610B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11-15-0002 by Rich Kennedy, MediaTek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65444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References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 eaLnBrk="1" hangingPunct="1">
              <a:buFont typeface="Arial" panose="020B0604020202020204" pitchFamily="34" charset="0"/>
              <a:buChar char="•"/>
            </a:pPr>
            <a:r>
              <a:rPr lang="en-US" altLang="en-US" b="1" dirty="0" smtClean="0"/>
              <a:t>Regulatory SC Agenda</a:t>
            </a:r>
          </a:p>
          <a:p>
            <a:pPr marL="628650" lvl="2" eaLnBrk="1" hangingPunct="1">
              <a:buFont typeface="Courier New" pitchFamily="49" charset="0"/>
              <a:buChar char="o"/>
            </a:pPr>
            <a:r>
              <a:rPr lang="en-US" altLang="en-US" sz="1600" dirty="0">
                <a:hlinkClick r:id="rId3"/>
              </a:rPr>
              <a:t>https://</a:t>
            </a:r>
            <a:r>
              <a:rPr lang="en-US" altLang="en-US" sz="1600" dirty="0" smtClean="0">
                <a:hlinkClick r:id="rId3"/>
              </a:rPr>
              <a:t>mentor.ieee.org/802.11/dcn/15/11-15-0001-01-0reg-meeting-plan-and-agenda-atlanta-january-2015.ppt</a:t>
            </a:r>
            <a:endParaRPr lang="en-US" altLang="en-US" sz="1600" dirty="0" smtClean="0"/>
          </a:p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b="1" dirty="0" smtClean="0"/>
              <a:t>ETSI BRAN#81 meeting report</a:t>
            </a:r>
          </a:p>
          <a:p>
            <a:pPr marL="685800" lvl="2" indent="-342900" eaLnBrk="1" hangingPunct="1">
              <a:buFont typeface="Courier New" panose="02070309020205020404" pitchFamily="49" charset="0"/>
              <a:buChar char="o"/>
            </a:pPr>
            <a:r>
              <a:rPr lang="en-US" altLang="en-US" sz="1600" dirty="0">
                <a:hlinkClick r:id="rId4"/>
              </a:rPr>
              <a:t>https://</a:t>
            </a:r>
            <a:r>
              <a:rPr lang="en-US" altLang="en-US" sz="1600" dirty="0" smtClean="0">
                <a:hlinkClick r:id="rId4"/>
              </a:rPr>
              <a:t>mentor.ieee.org/802.11/dcn/15/11-15-0149-00-0000-etsi-bran-report.pptx</a:t>
            </a:r>
            <a:r>
              <a:rPr lang="en-US" altLang="en-US" sz="1600" dirty="0" smtClean="0"/>
              <a:t> </a:t>
            </a:r>
          </a:p>
          <a:p>
            <a:pPr marL="685800" lvl="2" indent="-342900" eaLnBrk="1" hangingPunct="1">
              <a:buFont typeface="Courier New" panose="02070309020205020404" pitchFamily="49" charset="0"/>
              <a:buChar char="o"/>
            </a:pPr>
            <a:r>
              <a:rPr lang="en-US" altLang="en-US" dirty="0" smtClean="0"/>
              <a:t>Includes links to EC Radio Equipment Directive and other documents</a:t>
            </a:r>
          </a:p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b="1" dirty="0" smtClean="0"/>
              <a:t>NGMN Liaison received</a:t>
            </a:r>
          </a:p>
          <a:p>
            <a:pPr marL="685800" lvl="2" indent="-342900" eaLnBrk="1" hangingPunct="1">
              <a:buFont typeface="Courier New" panose="02070309020205020404" pitchFamily="49" charset="0"/>
              <a:buChar char="o"/>
            </a:pPr>
            <a:r>
              <a:rPr lang="en-US" altLang="en-US" sz="1600" dirty="0">
                <a:hlinkClick r:id="rId5"/>
              </a:rPr>
              <a:t>https://</a:t>
            </a:r>
            <a:r>
              <a:rPr lang="en-US" altLang="en-US" sz="1600" dirty="0" smtClean="0">
                <a:hlinkClick r:id="rId5"/>
              </a:rPr>
              <a:t>mentor.ieee.org/802.11/dcn/14/11-14-1366-00-0000-liaison-from-ngmn-on-5g.pdf</a:t>
            </a:r>
            <a:r>
              <a:rPr lang="en-US" altLang="en-US" sz="1600" dirty="0" smtClean="0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Slide </a:t>
            </a:r>
            <a:fld id="{7460DC96-E733-4CD4-80FD-48F4A3C18114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 b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11-15-0002 by Rich Kennedy, MediaTek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13301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2514600" cy="1600200"/>
          </a:xfrm>
        </p:spPr>
        <p:txBody>
          <a:bodyPr/>
          <a:lstStyle/>
          <a:p>
            <a:r>
              <a:rPr lang="en-GB" dirty="0" smtClean="0"/>
              <a:t>Attendance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523038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347" y="762000"/>
            <a:ext cx="4899788" cy="535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95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62725" y="6475413"/>
            <a:ext cx="1981200" cy="1841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Adrian Stephens, Intel Corporation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C5C1CBA3-FF1F-4B66-B5CB-F09715271866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GB" altLang="en-US" sz="1200" b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Closing Report</a:t>
            </a: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smtClean="0"/>
              <a:t>Date:</a:t>
            </a:r>
            <a:r>
              <a:rPr lang="en-GB" altLang="en-US" sz="2000" b="0" smtClean="0"/>
              <a:t> 2015-01-16</a:t>
            </a:r>
          </a:p>
        </p:txBody>
      </p:sp>
      <p:graphicFrame>
        <p:nvGraphicFramePr>
          <p:cNvPr id="13319" name="Object 5"/>
          <p:cNvGraphicFramePr>
            <a:graphicFrameLocks noChangeAspect="1"/>
          </p:cNvGraphicFramePr>
          <p:nvPr/>
        </p:nvGraphicFramePr>
        <p:xfrm>
          <a:off x="541338" y="2281238"/>
          <a:ext cx="7629525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Document" r:id="rId4" imgW="8114320" imgH="2306904" progId="Word.Document.8">
                  <p:embed/>
                </p:oleObj>
              </mc:Choice>
              <mc:Fallback>
                <p:oleObj name="Document" r:id="rId4" imgW="8114320" imgH="230690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2281238"/>
                        <a:ext cx="7629525" cy="216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11-15-0159 by Clint Chaplin, Chair (Imagicon)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77246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62725" y="6475413"/>
            <a:ext cx="1981200" cy="1841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Adrian Stephens, Intel Corporation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1E2EC2AB-E56C-4C5C-B924-399E50B042F7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GB" altLang="en-US" sz="1200" b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Abstract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3200" smtClean="0"/>
              <a:t> Closing report for WNG SC for January 2015, Atlanta, Georgia, USA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11-15-0159 by Clint Chaplin, Chair (Imagicon)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32472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62725" y="6475413"/>
            <a:ext cx="1981200" cy="1841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Adrian Stephens, Intel Corporation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2F7B1DEA-FE96-42A0-82EE-B2AE2E06F2D3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GB" altLang="en-US" sz="1200" b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495925"/>
          </a:xfrm>
        </p:spPr>
        <p:txBody>
          <a:bodyPr>
            <a:normAutofit/>
          </a:bodyPr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altLang="en-US" smtClean="0"/>
              <a:t>Presentations at January 2015 meeting</a:t>
            </a:r>
          </a:p>
          <a:p>
            <a:pPr lvl="1" eaLnBrk="1" hangingPunct="1"/>
            <a:r>
              <a:rPr lang="en-US" altLang="en-US" smtClean="0"/>
              <a:t>GNURadio and WLAN research (11-15-0121-00-0wng-gnuradio-and-wlan-research.ppt) – Jim Lansford</a:t>
            </a:r>
          </a:p>
          <a:p>
            <a:pPr marL="457200" indent="-457200">
              <a:lnSpc>
                <a:spcPct val="90000"/>
              </a:lnSpc>
            </a:pPr>
            <a:r>
              <a:rPr lang="en-GB" altLang="en-US" smtClean="0"/>
              <a:t>Minutes</a:t>
            </a:r>
          </a:p>
          <a:p>
            <a:pPr lvl="1">
              <a:lnSpc>
                <a:spcPct val="90000"/>
              </a:lnSpc>
            </a:pPr>
            <a:r>
              <a:rPr lang="en-GB" altLang="en-US" smtClean="0"/>
              <a:t>11-15-0154-00-0wng-january-2015-wng-meeting-minutes-atlanta.doc</a:t>
            </a:r>
          </a:p>
          <a:p>
            <a:pPr marL="457200" indent="-457200">
              <a:lnSpc>
                <a:spcPct val="90000"/>
              </a:lnSpc>
            </a:pPr>
            <a:r>
              <a:rPr lang="en-GB" altLang="ko-KR" smtClean="0">
                <a:ea typeface="Gulim" pitchFamily="34" charset="-127"/>
              </a:rPr>
              <a:t>Plans for March 2015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1 2 hour session</a:t>
            </a:r>
            <a:endParaRPr lang="en-GB" alt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11-15-0159 by Clint Chaplin, Chair (Imagicon)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31045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5C54AB6B-C76C-43C0-8CF9-4AA7315BEFF1}" type="slidenum">
              <a:rPr lang="en-GB" smtClean="0"/>
              <a:pPr/>
              <a:t>33</a:t>
            </a:fld>
            <a:endParaRPr lang="en-GB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IEEE 802 JTC1 SC closing report</a:t>
            </a:r>
            <a:br>
              <a:rPr lang="en-GB" dirty="0" smtClean="0"/>
            </a:br>
            <a:r>
              <a:rPr lang="en-GB" dirty="0" smtClean="0"/>
              <a:t>(Jan 2015)</a:t>
            </a:r>
          </a:p>
        </p:txBody>
      </p:sp>
      <p:sp>
        <p:nvSpPr>
          <p:cNvPr id="103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700808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2015-1-16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033817"/>
              </p:ext>
            </p:extLst>
          </p:nvPr>
        </p:nvGraphicFramePr>
        <p:xfrm>
          <a:off x="663575" y="2860675"/>
          <a:ext cx="8185150" cy="230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Document" r:id="rId4" imgW="8152815" imgH="2296922" progId="Word.Document.8">
                  <p:embed/>
                </p:oleObj>
              </mc:Choice>
              <mc:Fallback>
                <p:oleObj name="Document" r:id="rId4" imgW="8152815" imgH="229692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2860675"/>
                        <a:ext cx="8185150" cy="23018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1/10 of 11-15-0194 by Andrew Myles, Cisco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49763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Adrian Stephens, Intel Corporation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827FA444-4315-4B21-90DB-70CB797C55B7}" type="slidenum">
              <a:rPr lang="en-GB" smtClean="0"/>
              <a:pPr/>
              <a:t>34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 smtClean="0"/>
              <a:t> Closing report for IEEE 802 JTC1 SC</a:t>
            </a:r>
            <a:br>
              <a:rPr lang="en-GB" sz="3200" dirty="0" smtClean="0"/>
            </a:br>
            <a:r>
              <a:rPr lang="en-GB" sz="3200" dirty="0" smtClean="0"/>
              <a:t>for January 2015 in Atlanta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2/10 of 11-15-0194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15783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85800"/>
            <a:ext cx="7992888" cy="1066800"/>
          </a:xfrm>
        </p:spPr>
        <p:txBody>
          <a:bodyPr/>
          <a:lstStyle/>
          <a:p>
            <a:r>
              <a:rPr lang="en-AU" dirty="0" smtClean="0"/>
              <a:t>The SC did not have a great deal of work this week and only one session was required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Reviewed status of PSDO pipeline</a:t>
            </a:r>
          </a:p>
          <a:p>
            <a:pPr lvl="1"/>
            <a:r>
              <a:rPr lang="en-AU" dirty="0" smtClean="0"/>
              <a:t>A number of ballots close before March plenary</a:t>
            </a:r>
          </a:p>
          <a:p>
            <a:r>
              <a:rPr lang="en-AU" dirty="0" smtClean="0"/>
              <a:t>Noted lack of recent new proposal activity in SC6</a:t>
            </a:r>
          </a:p>
          <a:p>
            <a:pPr lvl="1"/>
            <a:r>
              <a:rPr lang="en-AU" dirty="0" smtClean="0"/>
              <a:t>No activity on  </a:t>
            </a:r>
            <a:r>
              <a:rPr lang="en-AU" i="1" dirty="0"/>
              <a:t>WLAN </a:t>
            </a:r>
            <a:r>
              <a:rPr lang="en-AU" i="1" dirty="0" smtClean="0"/>
              <a:t>Cloud </a:t>
            </a:r>
            <a:r>
              <a:rPr lang="en-AU" dirty="0" smtClean="0"/>
              <a:t>or </a:t>
            </a:r>
            <a:r>
              <a:rPr lang="en-AU" i="1" dirty="0"/>
              <a:t>Optimization technology in </a:t>
            </a:r>
            <a:r>
              <a:rPr lang="en-AU" i="1" dirty="0" smtClean="0"/>
              <a:t>WLAN</a:t>
            </a:r>
          </a:p>
          <a:p>
            <a:r>
              <a:rPr lang="en-AU" dirty="0" smtClean="0"/>
              <a:t>Agreed to invite SC6 participants to join 802.11m  Sponsor Ballot pool</a:t>
            </a:r>
          </a:p>
          <a:p>
            <a:pPr lvl="1"/>
            <a:r>
              <a:rPr lang="en-AU" dirty="0" smtClean="0"/>
              <a:t>Motion for 802.11 later</a:t>
            </a:r>
          </a:p>
          <a:p>
            <a:r>
              <a:rPr lang="en-AU" dirty="0" smtClean="0"/>
              <a:t>Agreed that IEEE 802 should be consulted on the proposed revised PSDO agreement</a:t>
            </a:r>
          </a:p>
          <a:p>
            <a:pPr lvl="1"/>
            <a:r>
              <a:rPr lang="en-AU" dirty="0" smtClean="0"/>
              <a:t>Motion being considered by IEEE 802 EC</a:t>
            </a:r>
          </a:p>
          <a:p>
            <a:r>
              <a:rPr lang="en-AU" dirty="0" smtClean="0"/>
              <a:t>Noted next SC6 meeting is in Belgium in May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3/10 of 11-15-0194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44367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066800"/>
          </a:xfrm>
        </p:spPr>
        <p:txBody>
          <a:bodyPr/>
          <a:lstStyle/>
          <a:p>
            <a:r>
              <a:rPr lang="en-AU" dirty="0" smtClean="0"/>
              <a:t>IEEE 802 has pushed ten standards completely through the PSDO ratification process …</a:t>
            </a:r>
            <a:endParaRPr lang="en-AU" dirty="0"/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1137362"/>
              </p:ext>
            </p:extLst>
          </p:nvPr>
        </p:nvGraphicFramePr>
        <p:xfrm>
          <a:off x="1275708" y="1990164"/>
          <a:ext cx="6392636" cy="38155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99508"/>
                <a:gridCol w="2446564"/>
                <a:gridCol w="2446564"/>
              </a:tblGrid>
              <a:tr h="561571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IEEE 802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day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pre-ballot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month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FDIS ballot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(2012)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 2012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802.1X</a:t>
                      </a: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(21 Oct 2013)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802.1AE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(21 Oct 2013)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802.1AB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(May 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(18 Dec 2013)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802.1AR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(May 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(18 Dec 2013)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802.1AS</a:t>
                      </a: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(May 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(18 Dec 2013)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802.3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(16 Feb 2014)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802.11aa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(Feb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(28 Jan 2014)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802.11ad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(Feb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(28 Jan 2014)</a:t>
                      </a:r>
                    </a:p>
                  </a:txBody>
                  <a:tcPr marL="115147" marR="115147"/>
                </a:tc>
              </a:tr>
            </a:tbl>
          </a:graphicData>
        </a:graphic>
      </p:graphicFrame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January 2015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0701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4/10 of 11-15-0194 by Andrew Myles, Cisco</a:t>
            </a:r>
          </a:p>
        </p:txBody>
      </p:sp>
      <p:sp>
        <p:nvSpPr>
          <p:cNvPr id="11" name="Footer Placeholder 4"/>
          <p:cNvSpPr txBox="1">
            <a:spLocks/>
          </p:cNvSpPr>
          <p:nvPr/>
        </p:nvSpPr>
        <p:spPr bwMode="auto">
          <a:xfrm>
            <a:off x="8067675" y="6477000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 smtClean="0"/>
              <a:t>Adrian Stephens, Intel Corporation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0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066800"/>
          </a:xfrm>
        </p:spPr>
        <p:txBody>
          <a:bodyPr/>
          <a:lstStyle/>
          <a:p>
            <a:r>
              <a:rPr lang="en-AU" dirty="0" smtClean="0"/>
              <a:t>… and IEEE 802 has ten standards in the pipeline for ratification under the PSDO process</a:t>
            </a:r>
            <a:endParaRPr lang="en-AU" dirty="0"/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221374"/>
              </p:ext>
            </p:extLst>
          </p:nvPr>
        </p:nvGraphicFramePr>
        <p:xfrm>
          <a:off x="2067796" y="2060848"/>
          <a:ext cx="6392636" cy="41751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99508"/>
                <a:gridCol w="2446564"/>
                <a:gridCol w="2446564"/>
              </a:tblGrid>
              <a:tr h="561571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IEEE 802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day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pre-ballot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month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FDIS ballot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802.11ac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kern="12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Passed</a:t>
                      </a:r>
                      <a:r>
                        <a:rPr lang="en-AU" sz="1600" b="1" kern="120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(Sep 2014)</a:t>
                      </a:r>
                      <a:endParaRPr lang="en-AU" sz="1600" b="1" kern="12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Waiting for</a:t>
                      </a:r>
                      <a:r>
                        <a:rPr lang="en-AU" sz="16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start</a:t>
                      </a:r>
                      <a:endParaRPr lang="en-AU" sz="1600" b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802.11af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kern="12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Passed</a:t>
                      </a:r>
                      <a:r>
                        <a:rPr lang="en-AU" sz="1600" b="1" kern="120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(Sep 2014)</a:t>
                      </a:r>
                      <a:endParaRPr lang="en-AU" sz="1600" b="1" kern="12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Waiting for</a:t>
                      </a:r>
                      <a:r>
                        <a:rPr lang="en-AU" sz="1600" b="1" kern="120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start</a:t>
                      </a:r>
                      <a:endParaRPr lang="en-AU" sz="1600" b="1" kern="12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802.1AEbw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(Jan 2014)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Closes</a:t>
                      </a:r>
                      <a:r>
                        <a:rPr lang="en-AU" sz="1600" b="1" kern="120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Feb 2015</a:t>
                      </a:r>
                      <a:endParaRPr lang="en-AU" sz="1600" b="1" kern="12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802.1AEbn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(Jan 2014)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Closes</a:t>
                      </a:r>
                      <a:r>
                        <a:rPr lang="en-AU" sz="1600" b="1" kern="120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Feb 2015</a:t>
                      </a:r>
                      <a:endParaRPr lang="en-AU" sz="1600" b="1" kern="12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802.1Xbx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Starting</a:t>
                      </a:r>
                      <a:r>
                        <a:rPr lang="en-AU" sz="1600" b="1" baseline="0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soon</a:t>
                      </a:r>
                      <a:endParaRPr lang="en-AU" sz="1600" b="1" dirty="0" smtClean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802.1Q-Rev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Closes</a:t>
                      </a:r>
                      <a:r>
                        <a:rPr lang="en-AU" sz="1600" b="1" baseline="0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13 March 2015</a:t>
                      </a:r>
                      <a:endParaRPr lang="en-AU" sz="1600" b="1" dirty="0" smtClean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kern="12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Passed (Oct 2014)</a:t>
                      </a:r>
                      <a:endParaRPr lang="en-AU" sz="1600" b="1" kern="12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Starting</a:t>
                      </a:r>
                      <a:r>
                        <a:rPr lang="en-AU" sz="16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soon</a:t>
                      </a:r>
                      <a:endParaRPr lang="en-AU" sz="1600" b="1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802.3.1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(Oct 2014)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Closes</a:t>
                      </a:r>
                      <a:r>
                        <a:rPr lang="en-AU" sz="16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 June 2015</a:t>
                      </a:r>
                      <a:endParaRPr lang="en-AU" sz="1600" b="1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802.22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(May 2014)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Closes</a:t>
                      </a:r>
                      <a:r>
                        <a:rPr lang="en-AU" sz="1600" b="1" kern="120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15 Feb 2015</a:t>
                      </a:r>
                      <a:endParaRPr lang="en-AU" sz="1600" b="1" kern="12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802.22a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Waiting for</a:t>
                      </a:r>
                      <a:r>
                        <a:rPr lang="en-AU" sz="16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802.22</a:t>
                      </a:r>
                      <a:endParaRPr lang="en-AU" sz="1600" b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15147" marR="115147"/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 bwMode="auto">
          <a:xfrm>
            <a:off x="1563740" y="3861048"/>
            <a:ext cx="36004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63740" y="5301208"/>
            <a:ext cx="36004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7" name="Rectangle 26"/>
          <p:cNvSpPr/>
          <p:nvPr/>
        </p:nvSpPr>
        <p:spPr bwMode="auto">
          <a:xfrm>
            <a:off x="-36512" y="3717032"/>
            <a:ext cx="1563740" cy="28803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802.1 WG 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-36512" y="5085184"/>
            <a:ext cx="1563740" cy="28803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802.3 WG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115888" y="1988840"/>
            <a:ext cx="1563740" cy="432048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Comment resolution  responsibility in March 2015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1563740" y="5301208"/>
            <a:ext cx="36004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1563740" y="5661248"/>
            <a:ext cx="36004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6" name="Rectangle 15"/>
          <p:cNvSpPr/>
          <p:nvPr/>
        </p:nvSpPr>
        <p:spPr bwMode="auto">
          <a:xfrm>
            <a:off x="-36512" y="5445224"/>
            <a:ext cx="1563740" cy="28803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802.22 WG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1563740" y="3501008"/>
            <a:ext cx="36004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-36512" y="3356992"/>
            <a:ext cx="1563740" cy="28803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802.1 WG </a:t>
            </a:r>
          </a:p>
        </p:txBody>
      </p:sp>
      <p:sp>
        <p:nvSpPr>
          <p:cNvPr id="17" name="Date Placeholder 3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January 2015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0701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5/10 of 11-15-0194 by Andrew Myles, Cisco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Adrian Stephens, Intel Corporation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3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SC will focus in Berlin on PSDO responses and SC6 meeting prep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Process any comments on IEEE submissions to SC6 under PSDO process</a:t>
            </a:r>
          </a:p>
          <a:p>
            <a:pPr lvl="1"/>
            <a:r>
              <a:rPr lang="en-AU" dirty="0" smtClean="0"/>
              <a:t>802.1AEbw, 802.1AEbn, 802.22</a:t>
            </a:r>
          </a:p>
          <a:p>
            <a:r>
              <a:rPr lang="en-AU" dirty="0" smtClean="0"/>
              <a:t>Report on status of teleconferences in SC6/WG7 on </a:t>
            </a:r>
          </a:p>
          <a:p>
            <a:pPr lvl="1"/>
            <a:r>
              <a:rPr lang="en-AU" i="1" dirty="0" smtClean="0"/>
              <a:t>Virtual AP</a:t>
            </a:r>
          </a:p>
          <a:p>
            <a:pPr lvl="1"/>
            <a:r>
              <a:rPr lang="en-GB" i="1" dirty="0" smtClean="0"/>
              <a:t>Optimization </a:t>
            </a:r>
            <a:r>
              <a:rPr lang="en-GB" i="1" dirty="0"/>
              <a:t>technology in </a:t>
            </a:r>
            <a:r>
              <a:rPr lang="en-GB" i="1" dirty="0" smtClean="0"/>
              <a:t>WLAN</a:t>
            </a:r>
          </a:p>
          <a:p>
            <a:r>
              <a:rPr lang="en-GB" dirty="0" smtClean="0"/>
              <a:t>Prepare for SC6 meeting in Belgium in May</a:t>
            </a:r>
          </a:p>
          <a:p>
            <a:pPr lvl="1"/>
            <a:r>
              <a:rPr lang="en-GB" dirty="0" smtClean="0"/>
              <a:t>Appoint delegation</a:t>
            </a:r>
          </a:p>
          <a:p>
            <a:pPr lvl="1"/>
            <a:r>
              <a:rPr lang="en-GB" dirty="0" smtClean="0"/>
              <a:t>Prepare WG updates</a:t>
            </a:r>
          </a:p>
          <a:p>
            <a:pPr lvl="1"/>
            <a:r>
              <a:rPr lang="en-GB" dirty="0" smtClean="0"/>
              <a:t>Review agenda </a:t>
            </a:r>
            <a:endParaRPr lang="en-AU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6/10 of 11-15-0194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93053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685800"/>
            <a:ext cx="8928992" cy="1066800"/>
          </a:xfrm>
        </p:spPr>
        <p:txBody>
          <a:bodyPr/>
          <a:lstStyle/>
          <a:p>
            <a:r>
              <a:rPr lang="en-AU" dirty="0" smtClean="0"/>
              <a:t>The SC approved a motion for a liaison inviting  participation in 802.11mc Sponsor Ballot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Motion </a:t>
            </a:r>
          </a:p>
          <a:p>
            <a:pPr lvl="1"/>
            <a:r>
              <a:rPr lang="en-AU" i="1" dirty="0" smtClean="0"/>
              <a:t>The IEEE 802 JTC1 SC recommends to the IEEE 802.11 WG that the IEEE 802.11 WG Chair be authorised to send a liaison to ISO/IEC JTC1/SC6:</a:t>
            </a:r>
          </a:p>
          <a:p>
            <a:pPr lvl="2"/>
            <a:r>
              <a:rPr lang="en-AU" i="1" dirty="0" smtClean="0"/>
              <a:t>Noting that the Sponsor Ballot Pool for IEEE 802.11mc has opened</a:t>
            </a:r>
          </a:p>
          <a:p>
            <a:pPr lvl="2"/>
            <a:r>
              <a:rPr lang="en-AU" i="1" dirty="0" smtClean="0"/>
              <a:t>Explaining how participants in SC6 or participants in SC6 NBs may join the Sponsor Ballot Pool</a:t>
            </a:r>
          </a:p>
          <a:p>
            <a:pPr lvl="1"/>
            <a:r>
              <a:rPr lang="en-AU" dirty="0" smtClean="0"/>
              <a:t>Result: Approved 9/0/0</a:t>
            </a:r>
          </a:p>
          <a:p>
            <a:r>
              <a:rPr lang="en-AU" dirty="0" smtClean="0"/>
              <a:t>The IEEE 802.11 WG Chair subsequently asked the SC Chair to actually write the liaison </a:t>
            </a:r>
            <a:r>
              <a:rPr lang="en-AU" dirty="0" smtClean="0">
                <a:sym typeface="Wingdings" panose="05000000000000000000" pitchFamily="2" charset="2"/>
              </a:rPr>
              <a:t></a:t>
            </a:r>
            <a:endParaRPr lang="en-AU" dirty="0" smtClean="0"/>
          </a:p>
          <a:p>
            <a:r>
              <a:rPr lang="en-AU" dirty="0" smtClean="0"/>
              <a:t>The following page contains proposed text…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3190CD6-18F2-44F1-A379-0C51A15702FA}" type="slidenum">
              <a:rPr lang="en-GB" smtClean="0"/>
              <a:pPr/>
              <a:t>39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7/10 of 11-15-0194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63485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066800"/>
            <a:ext cx="2592388" cy="762000"/>
          </a:xfrm>
        </p:spPr>
        <p:txBody>
          <a:bodyPr/>
          <a:lstStyle/>
          <a:p>
            <a:r>
              <a:rPr lang="en-GB" dirty="0" smtClean="0"/>
              <a:t>Attendance Total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2585953"/>
              </p:ext>
            </p:extLst>
          </p:nvPr>
        </p:nvGraphicFramePr>
        <p:xfrm>
          <a:off x="990600" y="147636"/>
          <a:ext cx="7205664" cy="6510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107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SC Chair has drafted text for the agreed liaison to SC6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Proposed liaison text (from IEEE 802.11 WG Chair)</a:t>
            </a:r>
          </a:p>
          <a:p>
            <a:pPr lvl="1"/>
            <a:r>
              <a:rPr lang="en-AU" i="1" dirty="0" smtClean="0"/>
              <a:t>Dear DY Kim</a:t>
            </a:r>
          </a:p>
          <a:p>
            <a:pPr lvl="1"/>
            <a:r>
              <a:rPr lang="en-AU" i="1" dirty="0" smtClean="0"/>
              <a:t>The IEEE 802.11 WG values the ongoing review </a:t>
            </a:r>
            <a:r>
              <a:rPr lang="en-AU" i="1" dirty="0"/>
              <a:t>by SC6 </a:t>
            </a:r>
            <a:r>
              <a:rPr lang="en-AU" i="1" dirty="0" smtClean="0"/>
              <a:t>National Bodies of IEEE 802.11 standards and amendments.</a:t>
            </a:r>
          </a:p>
          <a:p>
            <a:pPr lvl="1"/>
            <a:r>
              <a:rPr lang="en-AU" i="1" dirty="0" smtClean="0"/>
              <a:t>Indeed, any comments received from SC6 National Bodies  are processed by the </a:t>
            </a:r>
            <a:r>
              <a:rPr lang="en-AU" i="1" dirty="0"/>
              <a:t>IEEE 802.11 WG </a:t>
            </a:r>
            <a:r>
              <a:rPr lang="en-AU" i="1" dirty="0" smtClean="0"/>
              <a:t>in the exactly the same way as comments from members of the official ballot pools.</a:t>
            </a:r>
          </a:p>
          <a:p>
            <a:pPr lvl="1"/>
            <a:r>
              <a:rPr lang="en-AU" i="1" dirty="0" smtClean="0"/>
              <a:t>However, individuals associated with </a:t>
            </a:r>
            <a:r>
              <a:rPr lang="en-AU" i="1" dirty="0"/>
              <a:t>SC6 National Bodies </a:t>
            </a:r>
            <a:r>
              <a:rPr lang="en-AU" i="1" dirty="0" smtClean="0"/>
              <a:t>also have an ongoing opportunity to participate directly in the balloting process by joining various </a:t>
            </a:r>
            <a:r>
              <a:rPr lang="en-AU" i="1" dirty="0"/>
              <a:t>IEEE 802.11 </a:t>
            </a:r>
            <a:r>
              <a:rPr lang="en-AU" i="1" dirty="0" smtClean="0"/>
              <a:t>Sponsor Ballot pools.</a:t>
            </a:r>
          </a:p>
          <a:p>
            <a:pPr lvl="1"/>
            <a:r>
              <a:rPr lang="en-AU" i="1" dirty="0" smtClean="0"/>
              <a:t>…</a:t>
            </a:r>
            <a:endParaRPr lang="en-AU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8/10 of 11-15-0194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1928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SC Chair has drafted text for the agreed liaison to SC6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Proposed liaison </a:t>
            </a:r>
            <a:r>
              <a:rPr lang="en-AU" dirty="0" smtClean="0"/>
              <a:t>text </a:t>
            </a:r>
            <a:r>
              <a:rPr lang="en-AU" dirty="0"/>
              <a:t>(from IEEE 802.11 WG Chair)</a:t>
            </a:r>
          </a:p>
          <a:p>
            <a:pPr lvl="1"/>
            <a:r>
              <a:rPr lang="en-AU" i="1" dirty="0" smtClean="0"/>
              <a:t>…</a:t>
            </a:r>
            <a:endParaRPr lang="en-AU" i="1" dirty="0"/>
          </a:p>
          <a:p>
            <a:pPr lvl="1"/>
            <a:r>
              <a:rPr lang="en-AU" i="1" dirty="0"/>
              <a:t>The Sponsor Ballot pool for the next IEEE 802.11 revision standard has just opened, and provides an excellent opportunity for interested </a:t>
            </a:r>
            <a:r>
              <a:rPr lang="en-AU" i="1" dirty="0" smtClean="0"/>
              <a:t>individuals </a:t>
            </a:r>
            <a:r>
              <a:rPr lang="en-AU" i="1" dirty="0"/>
              <a:t>to participate directly in the </a:t>
            </a:r>
            <a:r>
              <a:rPr lang="en-AU" i="1" dirty="0" smtClean="0"/>
              <a:t>balloting process</a:t>
            </a:r>
          </a:p>
          <a:p>
            <a:pPr lvl="1"/>
            <a:r>
              <a:rPr lang="en-AU" i="1" dirty="0" smtClean="0"/>
              <a:t>If any </a:t>
            </a:r>
            <a:r>
              <a:rPr lang="en-AU" i="1" dirty="0"/>
              <a:t>individuals associated with SC6 National Bodies </a:t>
            </a:r>
            <a:r>
              <a:rPr lang="en-AU" i="1" dirty="0" smtClean="0"/>
              <a:t>are interested in the joining the Sponsor Ballot pool for the </a:t>
            </a:r>
            <a:r>
              <a:rPr lang="en-AU" i="1" dirty="0"/>
              <a:t>next IEEE 802.11 revision </a:t>
            </a:r>
            <a:r>
              <a:rPr lang="en-AU" i="1" dirty="0" smtClean="0"/>
              <a:t>then they are invited to follow </a:t>
            </a:r>
            <a:r>
              <a:rPr lang="en-AU" i="1" dirty="0"/>
              <a:t>the instructions at </a:t>
            </a:r>
            <a:r>
              <a:rPr lang="en-AU" i="1" dirty="0">
                <a:hlinkClick r:id="rId3"/>
              </a:rPr>
              <a:t>http://</a:t>
            </a:r>
            <a:r>
              <a:rPr lang="en-AU" i="1" dirty="0" smtClean="0">
                <a:hlinkClick r:id="rId3"/>
              </a:rPr>
              <a:t>standards.ieee.org/develop/balloting.html</a:t>
            </a:r>
            <a:r>
              <a:rPr lang="en-AU" i="1" dirty="0" smtClean="0"/>
              <a:t>, or contact me for assistance</a:t>
            </a:r>
          </a:p>
          <a:p>
            <a:pPr lvl="1"/>
            <a:r>
              <a:rPr lang="en-AU" i="1" dirty="0" smtClean="0"/>
              <a:t>Your sincerely …</a:t>
            </a:r>
            <a:endParaRPr lang="en-AU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9/10 of 11-15-0194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26268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WG is asked to approve the text of a liaison to SC6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Motion</a:t>
            </a:r>
          </a:p>
          <a:p>
            <a:pPr lvl="1"/>
            <a:r>
              <a:rPr lang="en-AU" i="1" dirty="0" smtClean="0"/>
              <a:t>The IEEE 802.11 WG approves the IEEE 802.11 WG Chair liaising the text on slides 8 &amp; 9 (with appropriate editorial changes) of 802.11-15/0194r0 to ISO/IEC JTC1/SC6</a:t>
            </a:r>
          </a:p>
          <a:p>
            <a:pPr lvl="1"/>
            <a:r>
              <a:rPr lang="en-AU" dirty="0" smtClean="0"/>
              <a:t>Moved: Myles</a:t>
            </a:r>
          </a:p>
          <a:p>
            <a:pPr lvl="1"/>
            <a:r>
              <a:rPr lang="en-AU" dirty="0" smtClean="0"/>
              <a:t>Seconded: 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10/10 of 11-15-0194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10778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AAC8984-FAF7-4BDC-8A43-79AF6F406068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IEEE 802.11mc Closing Report for</a:t>
            </a:r>
            <a:br>
              <a:rPr lang="en-US" dirty="0" smtClean="0"/>
            </a:br>
            <a:r>
              <a:rPr lang="en-US" dirty="0" smtClean="0"/>
              <a:t>January 2015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2015-01-15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854265"/>
              </p:ext>
            </p:extLst>
          </p:nvPr>
        </p:nvGraphicFramePr>
        <p:xfrm>
          <a:off x="534988" y="2327275"/>
          <a:ext cx="76835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Document" r:id="rId4" imgW="8696800" imgH="4136102" progId="Word.Document.8">
                  <p:embed/>
                </p:oleObj>
              </mc:Choice>
              <mc:Fallback>
                <p:oleObj name="Document" r:id="rId4" imgW="8696800" imgH="41361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327275"/>
                        <a:ext cx="7683500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11-15-0198 by Dorothy Stanley (Aruba Networks)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91348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605824A3-DD3E-4509-A2B7-293CB3A68F43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This document contains the </a:t>
            </a:r>
            <a:r>
              <a:rPr lang="en-US" dirty="0" err="1" smtClean="0"/>
              <a:t>TGmc</a:t>
            </a:r>
            <a:r>
              <a:rPr lang="en-US" dirty="0" smtClean="0"/>
              <a:t> closing report for January 2015.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11-15-0198 by Dorothy Stanley (Aruba Networks)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23968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dirty="0" smtClean="0"/>
              <a:t>Status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382000" cy="4724400"/>
          </a:xfrm>
        </p:spPr>
        <p:txBody>
          <a:bodyPr/>
          <a:lstStyle/>
          <a:p>
            <a:r>
              <a:rPr lang="en-US" dirty="0" smtClean="0"/>
              <a:t>Completed processing comments received in LB 202 – Second recirculation  (779 comments, approximately 400 editorial)</a:t>
            </a:r>
            <a:r>
              <a:rPr lang="en-US" altLang="ja-JP" sz="2200" dirty="0" smtClean="0"/>
              <a:t> </a:t>
            </a:r>
          </a:p>
          <a:p>
            <a:r>
              <a:rPr lang="en-US" dirty="0" smtClean="0"/>
              <a:t>Agenda, includes motions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mentor.ieee.org/802.11/dcn/14/11-14-1588-10-000m-tgmc-agenda-january-2015.pptx</a:t>
            </a:r>
            <a:r>
              <a:rPr lang="en-US" dirty="0" smtClean="0"/>
              <a:t> </a:t>
            </a:r>
            <a:endParaRPr lang="en-US" b="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11-15-0198 by Dorothy Stanley (Aruba Networks)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93394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Adrian Stephens, Intel Corporation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Slide </a:t>
            </a:r>
            <a:fld id="{BCE52B3C-2F0B-4C64-A8D2-767D28EE4D42}" type="slidenum">
              <a:rPr lang="en-US" smtClean="0"/>
              <a:pPr>
                <a:defRPr/>
              </a:pPr>
              <a:t>46</a:t>
            </a:fld>
            <a:endParaRPr lang="en-US" smtClean="0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altLang="en-US" dirty="0" err="1" smtClean="0"/>
              <a:t>TGmc</a:t>
            </a:r>
            <a:r>
              <a:rPr lang="en-US" altLang="en-US" dirty="0" smtClean="0"/>
              <a:t> Plan of Record - modified</a:t>
            </a:r>
            <a:endParaRPr lang="en-US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447800"/>
            <a:ext cx="77724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20 July 2012 – 12 Sept 2012 – Call for Comment/Input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29-30 Aug 2012 – </a:t>
            </a:r>
            <a:r>
              <a:rPr lang="en-US" altLang="en-US" sz="2000" dirty="0" err="1" smtClean="0">
                <a:solidFill>
                  <a:srgbClr val="006600"/>
                </a:solidFill>
              </a:rPr>
              <a:t>NesCom</a:t>
            </a:r>
            <a:r>
              <a:rPr lang="en-US" altLang="en-US" sz="2000" dirty="0" smtClean="0">
                <a:solidFill>
                  <a:srgbClr val="006600"/>
                </a:solidFill>
              </a:rPr>
              <a:t>, SASB PAR Approval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Sept 2012 – Begin to process CC input, 11aa, 11ae integration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Dec 2012 – March/May 2013  – 11ad integration 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Jan 2013 – First WG Letter ballot  - without 11ad – on D1.0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Sept 2013 – Letter ballot on D2.0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Dec 2013 – May 2014 – 11ac, 11af integration – D3.0 in May 2014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July 2014 – Mandatory Draft Review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Jan 2015 </a:t>
            </a:r>
            <a:r>
              <a:rPr lang="en-US" altLang="en-US" sz="2000" dirty="0">
                <a:solidFill>
                  <a:srgbClr val="006600"/>
                </a:solidFill>
              </a:rPr>
              <a:t>– D4.0 Recirculation, </a:t>
            </a:r>
            <a:r>
              <a:rPr lang="en-US" altLang="en-US" sz="2000" dirty="0" smtClean="0">
                <a:solidFill>
                  <a:srgbClr val="006600"/>
                </a:solidFill>
              </a:rPr>
              <a:t>goal to follow </a:t>
            </a:r>
            <a:r>
              <a:rPr lang="en-US" altLang="en-US" sz="2000" dirty="0">
                <a:solidFill>
                  <a:srgbClr val="006600"/>
                </a:solidFill>
              </a:rPr>
              <a:t>with </a:t>
            </a:r>
            <a:r>
              <a:rPr lang="en-US" altLang="en-US" sz="2000" dirty="0" smtClean="0">
                <a:solidFill>
                  <a:srgbClr val="006600"/>
                </a:solidFill>
              </a:rPr>
              <a:t>D4.0 unchanged 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Form Sponsor Pool:  Open through Feb 20th good for 6 months (end of July 2015) 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EC conditional </a:t>
            </a:r>
            <a:r>
              <a:rPr lang="en-US" altLang="en-US" sz="2000" dirty="0"/>
              <a:t>SB approval March </a:t>
            </a:r>
            <a:r>
              <a:rPr lang="en-US" altLang="en-US" sz="2000" dirty="0" smtClean="0"/>
              <a:t>2015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Planning ad-hoc comment resolution meeting July 2015</a:t>
            </a:r>
            <a:endParaRPr lang="en-US" altLang="en-US" sz="2000" dirty="0"/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Nov </a:t>
            </a:r>
            <a:r>
              <a:rPr lang="en-US" altLang="en-US" sz="2000" dirty="0"/>
              <a:t>2015/March 2016 – WG/EC Final Approval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March 2016 – </a:t>
            </a:r>
            <a:r>
              <a:rPr lang="en-US" altLang="en-US" sz="2000" dirty="0" err="1"/>
              <a:t>RevCom</a:t>
            </a:r>
            <a:r>
              <a:rPr lang="en-US" altLang="en-US" sz="2000" dirty="0"/>
              <a:t>/SASB Approval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11-15-0198 by Dorothy Stanley (Aruba Networks)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6681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Teleconferences and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Conference Calls 10am </a:t>
            </a:r>
            <a:r>
              <a:rPr lang="en-US" dirty="0" smtClean="0"/>
              <a:t>Eastern (2 hours)  </a:t>
            </a:r>
            <a:endParaRPr lang="en-US" dirty="0"/>
          </a:p>
          <a:p>
            <a:pPr lvl="1"/>
            <a:r>
              <a:rPr lang="en-US" altLang="en-US" dirty="0" smtClean="0"/>
              <a:t>Scheduled with 10 day notice</a:t>
            </a:r>
          </a:p>
          <a:p>
            <a:r>
              <a:rPr lang="en-US" dirty="0" smtClean="0"/>
              <a:t>March 2015</a:t>
            </a:r>
          </a:p>
          <a:p>
            <a:pPr lvl="1"/>
            <a:r>
              <a:rPr lang="en-US" dirty="0" smtClean="0"/>
              <a:t>Complete </a:t>
            </a:r>
            <a:r>
              <a:rPr lang="en-US" dirty="0"/>
              <a:t>comment resolution of comments received from  WGLB on P802.11REVmc </a:t>
            </a:r>
            <a:r>
              <a:rPr lang="en-US" dirty="0" smtClean="0"/>
              <a:t>D4.0 </a:t>
            </a:r>
            <a:r>
              <a:rPr lang="en-US" dirty="0"/>
              <a:t>and </a:t>
            </a:r>
            <a:r>
              <a:rPr lang="en-US" dirty="0" smtClean="0"/>
              <a:t>next LB</a:t>
            </a:r>
            <a:endParaRPr lang="en-US" dirty="0"/>
          </a:p>
          <a:p>
            <a:endParaRPr lang="en-US" altLang="en-US" sz="2800" dirty="0"/>
          </a:p>
          <a:p>
            <a:pPr marL="457200" lvl="1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609600" indent="-609600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11-15-0198 by Dorothy Stanley (Aruba Networks)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62671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AAC8984-FAF7-4BDC-8A43-79AF6F406068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IEEE 802.11ah Closing Report for</a:t>
            </a:r>
            <a:br>
              <a:rPr lang="en-US" dirty="0" smtClean="0"/>
            </a:br>
            <a:r>
              <a:rPr lang="en-US" dirty="0" smtClean="0"/>
              <a:t>January 2015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2015-01-16</a:t>
            </a:r>
          </a:p>
        </p:txBody>
      </p:sp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graphicFrame>
        <p:nvGraphicFramePr>
          <p:cNvPr id="2" name="개체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269756"/>
              </p:ext>
            </p:extLst>
          </p:nvPr>
        </p:nvGraphicFramePr>
        <p:xfrm>
          <a:off x="533400" y="2660650"/>
          <a:ext cx="8077200" cy="384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Document" r:id="rId4" imgW="8702097" imgH="4142221" progId="Word.Document.8">
                  <p:embed/>
                </p:oleObj>
              </mc:Choice>
              <mc:Fallback>
                <p:oleObj name="Document" r:id="rId4" imgW="8702097" imgH="414222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660650"/>
                        <a:ext cx="8077200" cy="384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7314" y="6475413"/>
            <a:ext cx="1906611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11-15-0192 by Yongho Seok (NEWRACOM)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42100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>
                <a:ea typeface="ＭＳ Ｐゴシック" pitchFamily="-84" charset="-128"/>
                <a:cs typeface="ＭＳ Ｐゴシック" pitchFamily="-84" charset="-128"/>
              </a:rPr>
              <a:t>Abstract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01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This presentation is the closing report for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the Atlanta meeting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of the IEEE 802.11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TGah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altLang="ja-JP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340110" cy="276999"/>
          </a:xfrm>
        </p:spPr>
        <p:txBody>
          <a:bodyPr/>
          <a:lstStyle/>
          <a:p>
            <a:r>
              <a:rPr lang="en-US" altLang="ko-KR" smtClean="0"/>
              <a:t>January 2015</a:t>
            </a:r>
            <a:endParaRPr lang="en-US" altLang="ko-KR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49</a:t>
            </a:fld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11-15-0192 by Yongho Seok (NEWRACOM)</a:t>
            </a: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January 2015</a:t>
            </a:r>
          </a:p>
        </p:txBody>
      </p:sp>
    </p:spTree>
    <p:extLst>
      <p:ext uri="{BB962C8B-B14F-4D97-AF65-F5344CB8AC3E}">
        <p14:creationId xmlns:p14="http://schemas.microsoft.com/office/powerpoint/2010/main" val="233757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2" y="682171"/>
            <a:ext cx="7772400" cy="838200"/>
          </a:xfrm>
        </p:spPr>
        <p:txBody>
          <a:bodyPr/>
          <a:lstStyle/>
          <a:p>
            <a:r>
              <a:rPr lang="en-GB" dirty="0" smtClean="0"/>
              <a:t>Attendance Histogram (Thu)</a:t>
            </a:r>
            <a:r>
              <a:rPr lang="en-GB" dirty="0"/>
              <a:t/>
            </a:r>
            <a:br>
              <a:rPr lang="en-GB" dirty="0"/>
            </a:br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1290906"/>
              </p:ext>
            </p:extLst>
          </p:nvPr>
        </p:nvGraphicFramePr>
        <p:xfrm>
          <a:off x="152400" y="1219200"/>
          <a:ext cx="8675511" cy="5151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881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in </a:t>
            </a:r>
            <a:r>
              <a:rPr lang="en-US" dirty="0" err="1" smtClean="0"/>
              <a:t>TGah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Letter Ballot 205 for Draft 3.0 closed October 25</a:t>
            </a:r>
            <a:r>
              <a:rPr lang="en-US" altLang="ko-KR" baseline="30000" dirty="0"/>
              <a:t>th</a:t>
            </a:r>
          </a:p>
          <a:p>
            <a:pPr lvl="1"/>
            <a:r>
              <a:rPr lang="en-US" altLang="ko-KR" dirty="0"/>
              <a:t>506 comments received</a:t>
            </a:r>
          </a:p>
          <a:p>
            <a:pPr marL="457200" lvl="1" indent="0">
              <a:buNone/>
            </a:pPr>
            <a:endParaRPr lang="en-US" altLang="ko-KR" dirty="0"/>
          </a:p>
          <a:p>
            <a:r>
              <a:rPr lang="en-US" altLang="ko-KR" dirty="0" err="1" smtClean="0"/>
              <a:t>TGah</a:t>
            </a:r>
            <a:r>
              <a:rPr lang="en-US" altLang="ko-KR" dirty="0" smtClean="0"/>
              <a:t> </a:t>
            </a:r>
            <a:r>
              <a:rPr lang="en-US" altLang="ko-KR" dirty="0"/>
              <a:t>has completed all comment resolution of the Letter Ballot </a:t>
            </a:r>
            <a:r>
              <a:rPr lang="en-US" altLang="ko-KR" dirty="0" smtClean="0"/>
              <a:t>205 for </a:t>
            </a:r>
            <a:r>
              <a:rPr lang="en-US" altLang="ko-KR" dirty="0"/>
              <a:t>Draft 3</a:t>
            </a:r>
            <a:r>
              <a:rPr lang="en-US" altLang="ko-KR" dirty="0" smtClean="0"/>
              <a:t>.0</a:t>
            </a:r>
            <a:endParaRPr lang="en-US" altLang="ko-KR" dirty="0"/>
          </a:p>
          <a:p>
            <a:pPr lvl="1"/>
            <a:r>
              <a:rPr lang="en-US" altLang="ko-KR" dirty="0" smtClean="0">
                <a:hlinkClick r:id="rId3"/>
              </a:rPr>
              <a:t>14/1372 LB205 Comment Spreadsheet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/>
              <a:t>Instructed the editor to generate Draft 4</a:t>
            </a:r>
            <a:r>
              <a:rPr lang="en-US" altLang="ko-KR" dirty="0" smtClean="0"/>
              <a:t>.0</a:t>
            </a:r>
            <a:endParaRPr lang="en-US" altLang="ko-KR" dirty="0"/>
          </a:p>
          <a:p>
            <a:endParaRPr lang="en-US" altLang="ko-K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7314" y="6475413"/>
            <a:ext cx="1906611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11-15-0192 by Yongho Seok (NEWRACOM)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9389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Start second Recirculation WG Letter </a:t>
            </a:r>
            <a:r>
              <a:rPr lang="en-US" altLang="ko-KR" dirty="0"/>
              <a:t>Ballot and </a:t>
            </a:r>
            <a:r>
              <a:rPr lang="en-US" altLang="ko-KR" dirty="0" smtClean="0"/>
              <a:t>address comments </a:t>
            </a:r>
            <a:r>
              <a:rPr lang="en-US" altLang="ko-KR" dirty="0"/>
              <a:t>in </a:t>
            </a:r>
            <a:r>
              <a:rPr lang="en-US" altLang="ko-KR" dirty="0" smtClean="0"/>
              <a:t>March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7314" y="6475413"/>
            <a:ext cx="1906611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11-15-0192 by Yongho Seok (NEWRACOM)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34596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altLang="ko-KR" dirty="0"/>
              <a:t>February 10, 8PM ET for 2 hour</a:t>
            </a:r>
          </a:p>
          <a:p>
            <a:pPr marL="609600" indent="-609600"/>
            <a:r>
              <a:rPr lang="en-US" altLang="ko-KR" dirty="0"/>
              <a:t>February 17, 8PM ET for 2 hour</a:t>
            </a:r>
          </a:p>
          <a:p>
            <a:pPr marL="609600" indent="-609600"/>
            <a:r>
              <a:rPr lang="en-US" altLang="ko-KR" dirty="0"/>
              <a:t>February 24, 8PM ET for 2 hour</a:t>
            </a:r>
          </a:p>
          <a:p>
            <a:pPr marL="609600" indent="-609600"/>
            <a:r>
              <a:rPr lang="en-US" altLang="ko-KR" dirty="0"/>
              <a:t>March 3, 8PM ET for 2 hour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7314" y="6475413"/>
            <a:ext cx="1906611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11-15-0192 by Yongho Seok (NEWRACOM)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87639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TGah</a:t>
            </a:r>
            <a:r>
              <a:rPr lang="en-US" dirty="0" smtClean="0"/>
              <a:t> Timeline – Updated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200400"/>
          </a:xfrm>
        </p:spPr>
        <p:txBody>
          <a:bodyPr/>
          <a:lstStyle/>
          <a:p>
            <a:r>
              <a:rPr lang="en-US" altLang="ko-KR" dirty="0" smtClean="0"/>
              <a:t>Internal </a:t>
            </a:r>
            <a:r>
              <a:rPr lang="en-US" altLang="ko-KR" dirty="0"/>
              <a:t>Task Group Ballot : May 2013</a:t>
            </a:r>
          </a:p>
          <a:p>
            <a:r>
              <a:rPr lang="en-US" altLang="ko-KR" dirty="0"/>
              <a:t>Initial Letter Ballot : September 2013</a:t>
            </a:r>
          </a:p>
          <a:p>
            <a:r>
              <a:rPr lang="en-US" altLang="ko-KR" dirty="0"/>
              <a:t>Initial Recirculation Letter Ballot : </a:t>
            </a:r>
            <a:r>
              <a:rPr lang="en-US" altLang="ko-KR" dirty="0" smtClean="0"/>
              <a:t>September </a:t>
            </a:r>
            <a:r>
              <a:rPr lang="en-US" altLang="ko-KR" dirty="0"/>
              <a:t>2014 </a:t>
            </a:r>
          </a:p>
          <a:p>
            <a:r>
              <a:rPr lang="en-US" altLang="ko-KR" dirty="0"/>
              <a:t>Initial Sponsor Ballot : </a:t>
            </a:r>
            <a:r>
              <a:rPr lang="en-US" altLang="ko-KR" strike="sngStrike" dirty="0" smtClean="0"/>
              <a:t>February</a:t>
            </a:r>
            <a:r>
              <a:rPr lang="en-US" altLang="ko-KR" dirty="0" smtClean="0"/>
              <a:t> </a:t>
            </a:r>
            <a:r>
              <a:rPr lang="en-US" altLang="ko-KR" u="sng" dirty="0" smtClean="0"/>
              <a:t>July</a:t>
            </a:r>
            <a:r>
              <a:rPr lang="en-US" altLang="ko-KR" dirty="0" smtClean="0"/>
              <a:t> 2015</a:t>
            </a:r>
            <a:endParaRPr lang="en-US" altLang="ko-KR" dirty="0"/>
          </a:p>
          <a:p>
            <a:r>
              <a:rPr lang="en-US" altLang="ko-KR" dirty="0"/>
              <a:t>Initial Recirculation Sponsor Ballot : November </a:t>
            </a:r>
            <a:r>
              <a:rPr lang="en-US" altLang="ko-KR" dirty="0" smtClean="0"/>
              <a:t>2015</a:t>
            </a:r>
            <a:endParaRPr lang="en-US" altLang="ko-KR" dirty="0"/>
          </a:p>
          <a:p>
            <a:r>
              <a:rPr lang="en-US" altLang="ko-KR" dirty="0"/>
              <a:t>EC Approval : January 2016</a:t>
            </a:r>
          </a:p>
          <a:p>
            <a:r>
              <a:rPr lang="en-US" altLang="ko-KR" dirty="0" err="1"/>
              <a:t>Revcom</a:t>
            </a:r>
            <a:r>
              <a:rPr lang="en-US" altLang="ko-KR" dirty="0"/>
              <a:t> Approval : March </a:t>
            </a:r>
            <a:r>
              <a:rPr lang="en-US" altLang="ko-KR" dirty="0" smtClean="0"/>
              <a:t>2016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7314" y="6475413"/>
            <a:ext cx="1906611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11-15-0192 by Yongho Seok (NEWRACOM)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00572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62961" y="6475413"/>
            <a:ext cx="1880964" cy="18466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ko-KR"/>
              <a:t>Slide </a:t>
            </a:r>
            <a:fld id="{B3235CB7-2FAB-4EE3-927D-3AB5717EB3ED}" type="slidenum">
              <a:rPr lang="en-US" altLang="ko-KR"/>
              <a:pPr/>
              <a:t>54</a:t>
            </a:fld>
            <a:endParaRPr lang="en-US" altLang="ko-KR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Motion 8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0"/>
          </a:xfrm>
        </p:spPr>
        <p:txBody>
          <a:bodyPr/>
          <a:lstStyle/>
          <a:p>
            <a:r>
              <a:rPr lang="en-US" altLang="en-US" dirty="0" smtClean="0"/>
              <a:t>Having approved comment resolutions for all of the comments received from LB205 on P802.11ah D3.0 </a:t>
            </a:r>
          </a:p>
          <a:p>
            <a:r>
              <a:rPr lang="en-US" altLang="en-US" dirty="0" smtClean="0"/>
              <a:t>Instruct the </a:t>
            </a:r>
            <a:r>
              <a:rPr lang="en-US" altLang="en-US" dirty="0" err="1" smtClean="0"/>
              <a:t>TGah</a:t>
            </a:r>
            <a:r>
              <a:rPr lang="en-US" altLang="en-US" dirty="0" smtClean="0"/>
              <a:t> editor to prepare P802.11ah D4.0 </a:t>
            </a:r>
            <a:r>
              <a:rPr lang="en-US" altLang="en-US" dirty="0"/>
              <a:t>from </a:t>
            </a:r>
            <a:r>
              <a:rPr lang="en-US" altLang="en-US" dirty="0" smtClean="0"/>
              <a:t>incorporating these resolutions and changes approved by </a:t>
            </a:r>
            <a:r>
              <a:rPr lang="en-US" altLang="en-US" dirty="0" err="1" smtClean="0"/>
              <a:t>TGah</a:t>
            </a:r>
            <a:r>
              <a:rPr lang="en-US" altLang="en-US" dirty="0" smtClean="0"/>
              <a:t> at this session and</a:t>
            </a:r>
          </a:p>
          <a:p>
            <a:r>
              <a:rPr lang="en-US" altLang="en-US" dirty="0" smtClean="0"/>
              <a:t>Approve a 15 day Working Group </a:t>
            </a:r>
            <a:r>
              <a:rPr lang="en-US" altLang="en-US" dirty="0"/>
              <a:t>Recirculation </a:t>
            </a:r>
            <a:r>
              <a:rPr lang="en-US" altLang="en-US" dirty="0" smtClean="0"/>
              <a:t>Ballot asking the question “Should P802.11ah D4.0 be forwarded to Sponsor Ballot?”  </a:t>
            </a:r>
          </a:p>
          <a:p>
            <a:r>
              <a:rPr lang="en-US" altLang="en-US" dirty="0" smtClean="0"/>
              <a:t>Moved: Alfred </a:t>
            </a:r>
            <a:r>
              <a:rPr lang="en-US" altLang="ko-KR" dirty="0" err="1"/>
              <a:t>Asterjadhi</a:t>
            </a:r>
            <a:endParaRPr lang="en-US" altLang="en-US" dirty="0" smtClean="0"/>
          </a:p>
          <a:p>
            <a:r>
              <a:rPr lang="en-US" altLang="en-US" dirty="0" smtClean="0"/>
              <a:t>Seconded: Sun Bo</a:t>
            </a:r>
            <a:endParaRPr lang="en-US" altLang="ko-KR" dirty="0" smtClean="0"/>
          </a:p>
          <a:p>
            <a:r>
              <a:rPr lang="en-US" altLang="en-US" dirty="0" smtClean="0"/>
              <a:t>Result: Passed (Yes 10 No 0 Abstain 1)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11-15-0192 by Yongho Seok (NEWRACOM)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24323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IEEE 802.11TGai</a:t>
            </a:r>
            <a:b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Closing Report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Date:</a:t>
            </a:r>
            <a:r>
              <a:rPr lang="en-US" altLang="ja-JP" sz="2000" b="0" dirty="0" smtClean="0">
                <a:ea typeface="ＭＳ Ｐゴシック" pitchFamily="-84" charset="-128"/>
                <a:cs typeface="ＭＳ Ｐゴシック" pitchFamily="-84" charset="-128"/>
              </a:rPr>
              <a:t> 2015-1-15</a:t>
            </a:r>
          </a:p>
        </p:txBody>
      </p:sp>
      <p:sp>
        <p:nvSpPr>
          <p:cNvPr id="15367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kumimoji="0" lang="en-US" altLang="ja-JP" sz="2000" b="1"/>
              <a:t>Authors:</a:t>
            </a:r>
            <a:endParaRPr kumimoji="0" lang="en-US" altLang="ja-JP" sz="2000"/>
          </a:p>
        </p:txBody>
      </p:sp>
      <p:graphicFrame>
        <p:nvGraphicFramePr>
          <p:cNvPr id="9" name="Group 80"/>
          <p:cNvGraphicFramePr>
            <a:graphicFrameLocks noGrp="1"/>
          </p:cNvGraphicFramePr>
          <p:nvPr/>
        </p:nvGraphicFramePr>
        <p:xfrm>
          <a:off x="533400" y="3429000"/>
          <a:ext cx="8085859" cy="968693"/>
        </p:xfrm>
        <a:graphic>
          <a:graphicData uri="http://schemas.openxmlformats.org/drawingml/2006/table">
            <a:tbl>
              <a:tblPr/>
              <a:tblGrid>
                <a:gridCol w="1616075"/>
                <a:gridCol w="1000125"/>
                <a:gridCol w="2306637"/>
                <a:gridCol w="1392959"/>
                <a:gridCol w="1770063"/>
              </a:tblGrid>
              <a:tr h="3286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Name</a:t>
                      </a:r>
                      <a:endParaRPr kumimoji="1" 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Company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Address</a:t>
                      </a:r>
                      <a:endParaRPr kumimoji="1" 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Phone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email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Hiroshi MANO</a:t>
                      </a:r>
                      <a:endParaRPr kumimoji="1" lang="ja-JP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明朝" pitchFamily="-84" charset="-128"/>
                        <a:cs typeface="ＭＳ 明朝" pitchFamily="-8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Koden</a:t>
                      </a: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 Techno Info K.K.</a:t>
                      </a:r>
                      <a:endParaRPr kumimoji="1" 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ＭＳ 明朝" pitchFamily="-65" charset="-128"/>
                        <a:cs typeface="ＭＳ 明朝" pitchFamily="-65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ja-JP" sz="1400" dirty="0" smtClean="0"/>
                        <a:t>Fuji </a:t>
                      </a:r>
                      <a:r>
                        <a:rPr lang="en-US" altLang="ja-JP" sz="1400" dirty="0" err="1" smtClean="0"/>
                        <a:t>Blg</a:t>
                      </a:r>
                      <a:r>
                        <a:rPr lang="en-US" altLang="ja-JP" sz="1400" dirty="0" smtClean="0"/>
                        <a:t> 28 2F, 2-7-26 Kita-Aoyama, Minato-</a:t>
                      </a:r>
                      <a:r>
                        <a:rPr lang="en-US" altLang="ja-JP" sz="1400" dirty="0" err="1" smtClean="0"/>
                        <a:t>ku</a:t>
                      </a:r>
                      <a:r>
                        <a:rPr lang="en-US" altLang="ja-JP" sz="1400" dirty="0" smtClean="0"/>
                        <a:t>, Tokyo, 107-0061, Japan 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ＭＳ 明朝" pitchFamily="-65" charset="-128"/>
                        <a:cs typeface="ＭＳ 明朝" pitchFamily="-65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ja-JP" sz="1400" dirty="0" smtClean="0"/>
                        <a:t>+81-3-6890-0594 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ＭＳ 明朝" pitchFamily="-65" charset="-128"/>
                        <a:cs typeface="ＭＳ 明朝" pitchFamily="-65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  <a:hlinkClick r:id="rId3"/>
                        </a:rPr>
                        <a:t>mano@koden-ti.com</a:t>
                      </a:r>
                      <a:endParaRPr kumimoji="1" lang="en-US" alt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  <a:hlinkClick r:id="rId4"/>
                        </a:rPr>
                        <a:t>hiroshi@manosan.org</a:t>
                      </a:r>
                      <a:endParaRPr kumimoji="1" lang="en-US" alt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55</a:t>
            </a:fld>
            <a:endParaRPr lang="en-US" altLang="ja-JP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1/10 of 11-15-0197 by Hiroshi Mano (KDTI)</a:t>
            </a:r>
          </a:p>
        </p:txBody>
      </p:sp>
      <p:sp>
        <p:nvSpPr>
          <p:cNvPr id="13" name="Date Placeholder 3"/>
          <p:cNvSpPr txBox="1">
            <a:spLocks/>
          </p:cNvSpPr>
          <p:nvPr/>
        </p:nvSpPr>
        <p:spPr bwMode="auto">
          <a:xfrm>
            <a:off x="685800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January 2015</a:t>
            </a:r>
          </a:p>
        </p:txBody>
      </p:sp>
    </p:spTree>
    <p:extLst>
      <p:ext uri="{BB962C8B-B14F-4D97-AF65-F5344CB8AC3E}">
        <p14:creationId xmlns:p14="http://schemas.microsoft.com/office/powerpoint/2010/main" val="291409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>
                <a:ea typeface="ＭＳ Ｐゴシック" pitchFamily="-84" charset="-128"/>
                <a:cs typeface="ＭＳ Ｐゴシック" pitchFamily="-84" charset="-128"/>
              </a:rPr>
              <a:t>Abstract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01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This presentation is the closing report for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the Atlanta meeting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of the IEEE 802.11 </a:t>
            </a:r>
            <a:r>
              <a:rPr lang="en-US" altLang="ja-JP" dirty="0" err="1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56</a:t>
            </a:fld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2/10 of 11-15-0197 by Hiroshi Mano (KDTI)</a:t>
            </a: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685800" y="304800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January 2015</a:t>
            </a:r>
          </a:p>
        </p:txBody>
      </p:sp>
    </p:spTree>
    <p:extLst>
      <p:ext uri="{BB962C8B-B14F-4D97-AF65-F5344CB8AC3E}">
        <p14:creationId xmlns:p14="http://schemas.microsoft.com/office/powerpoint/2010/main" val="231659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066800"/>
          </a:xfrm>
        </p:spPr>
        <p:txBody>
          <a:bodyPr lIns="91440" tIns="45720" rIns="91440" bIns="45720"/>
          <a:lstStyle/>
          <a:p>
            <a:r>
              <a:rPr lang="en-US" altLang="ja-JP" sz="2900" dirty="0">
                <a:ea typeface="ＭＳ Ｐゴシック" pitchFamily="-65" charset="-128"/>
                <a:cs typeface="ＭＳ Ｐゴシック" pitchFamily="-65" charset="-128"/>
              </a:rPr>
              <a:t>IEEE 802.11 FILS </a:t>
            </a:r>
            <a:r>
              <a:rPr lang="en-US" altLang="ja-JP" sz="2900" dirty="0" err="1">
                <a:ea typeface="ＭＳ Ｐゴシック" pitchFamily="-65" charset="-128"/>
                <a:cs typeface="ＭＳ Ｐゴシック" pitchFamily="-65" charset="-128"/>
              </a:rPr>
              <a:t>TGai</a:t>
            </a:r>
            <a:r>
              <a:rPr lang="en-US" altLang="ja-JP" sz="2900" dirty="0">
                <a:ea typeface="ＭＳ Ｐゴシック" pitchFamily="-65" charset="-128"/>
                <a:cs typeface="ＭＳ Ｐゴシック" pitchFamily="-65" charset="-128"/>
              </a:rPr>
              <a:t> –</a:t>
            </a:r>
            <a:r>
              <a:rPr lang="en-US" altLang="ja-JP" sz="2900" dirty="0" smtClean="0"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altLang="ja-JP" sz="2800" dirty="0" smtClean="0">
                <a:ea typeface="ＭＳ Ｐゴシック" pitchFamily="-65" charset="-128"/>
                <a:cs typeface="ＭＳ Ｐゴシック" pitchFamily="-65" charset="-128"/>
              </a:rPr>
              <a:t>Jan </a:t>
            </a:r>
            <a:r>
              <a:rPr lang="en-US" altLang="ja-JP" sz="2900" dirty="0" smtClean="0">
                <a:ea typeface="ＭＳ Ｐゴシック" pitchFamily="-65" charset="-128"/>
                <a:cs typeface="ＭＳ Ｐゴシック" pitchFamily="-65" charset="-128"/>
              </a:rPr>
              <a:t>2015 Atlanta</a:t>
            </a:r>
            <a:endParaRPr lang="en-US" altLang="ja-JP" sz="2900" dirty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686800" cy="5181600"/>
          </a:xfrm>
        </p:spPr>
        <p:txBody>
          <a:bodyPr lIns="91440" tIns="45720" rIns="91440" bIns="45720"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Goals for the  Meeting:</a:t>
            </a:r>
          </a:p>
          <a:p>
            <a:pPr lvl="1"/>
            <a:r>
              <a:rPr lang="en-US" altLang="ja-JP" sz="2800" dirty="0" smtClean="0"/>
              <a:t>Approve minutes of past meeting and teleconference</a:t>
            </a:r>
          </a:p>
          <a:p>
            <a:pPr lvl="1"/>
            <a:r>
              <a:rPr lang="en-US" altLang="ja-JP" sz="2800" dirty="0" smtClean="0"/>
              <a:t>Comment resolution of WG </a:t>
            </a:r>
            <a:r>
              <a:rPr lang="en-US" altLang="ja-JP" sz="2800" dirty="0" err="1" smtClean="0"/>
              <a:t>Recirc</a:t>
            </a:r>
            <a:r>
              <a:rPr lang="en-US" altLang="ja-JP" sz="2800" dirty="0" smtClean="0"/>
              <a:t> LB</a:t>
            </a:r>
          </a:p>
          <a:p>
            <a:pPr lvl="1"/>
            <a:r>
              <a:rPr lang="en-US" altLang="ja-JP" sz="2800" dirty="0" smtClean="0"/>
              <a:t>Approve to forward the draft to WG </a:t>
            </a:r>
            <a:r>
              <a:rPr lang="en-US" altLang="ja-JP" sz="2800" dirty="0" err="1" smtClean="0"/>
              <a:t>Recirc</a:t>
            </a:r>
            <a:r>
              <a:rPr lang="en-US" altLang="ja-JP" sz="2800" dirty="0" smtClean="0"/>
              <a:t> LB</a:t>
            </a:r>
          </a:p>
          <a:p>
            <a:pPr lvl="1"/>
            <a:r>
              <a:rPr lang="en-US" altLang="ja-JP" sz="2800" dirty="0" smtClean="0"/>
              <a:t>Approve Timeline</a:t>
            </a:r>
          </a:p>
          <a:p>
            <a:pPr lvl="1"/>
            <a:r>
              <a:rPr lang="en-US" altLang="ja-JP" sz="2800" dirty="0" smtClean="0"/>
              <a:t>Approve Teleconference schedule</a:t>
            </a:r>
          </a:p>
          <a:p>
            <a:pPr lvl="1"/>
            <a:r>
              <a:rPr lang="en-US" altLang="ja-JP" sz="2800" dirty="0" smtClean="0"/>
              <a:t>Approve Plan for  March</a:t>
            </a:r>
          </a:p>
          <a:p>
            <a:pPr lvl="1"/>
            <a:endParaRPr lang="en-US" altLang="ja-JP" sz="2600" dirty="0" smtClean="0"/>
          </a:p>
        </p:txBody>
      </p:sp>
      <p:sp>
        <p:nvSpPr>
          <p:cNvPr id="153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>
                <a:latin typeface="Times New Roman" pitchFamily="-65" charset="0"/>
              </a:rPr>
              <a:t>Slide </a:t>
            </a:r>
            <a:fld id="{BBACC01B-45E7-4047-AA31-BB21121241F2}" type="slidenum">
              <a:rPr lang="en-US" altLang="ja-JP">
                <a:latin typeface="Times New Roman" pitchFamily="-65" charset="0"/>
              </a:rPr>
              <a:pPr/>
              <a:t>57</a:t>
            </a:fld>
            <a:endParaRPr lang="en-US" altLang="ja-JP">
              <a:latin typeface="Times New Roman" pitchFamily="-65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3/10 of </a:t>
            </a:r>
            <a:r>
              <a:rPr lang="en-US" sz="1200" b="0" dirty="0"/>
              <a:t>11-15-0197 by Hiroshi Mano (</a:t>
            </a:r>
            <a:r>
              <a:rPr lang="en-US" sz="1200" b="0" dirty="0" smtClean="0"/>
              <a:t>KDTI)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3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Accomplishments  TGai  1/2</a:t>
            </a:r>
            <a:endParaRPr lang="en-US" altLang="ja-JP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4343400"/>
          </a:xfrm>
        </p:spPr>
        <p:txBody>
          <a:bodyPr/>
          <a:lstStyle/>
          <a:p>
            <a:r>
              <a:rPr lang="en-US" altLang="ja-JP" dirty="0" smtClean="0"/>
              <a:t>11 regular slots</a:t>
            </a:r>
          </a:p>
          <a:p>
            <a:r>
              <a:rPr lang="en-GB" altLang="ja-JP" dirty="0" smtClean="0">
                <a:ea typeface="ＭＳ Ｐゴシック" pitchFamily="-84" charset="-128"/>
                <a:cs typeface="ＭＳ Ｐゴシック" pitchFamily="-84" charset="-128"/>
              </a:rPr>
              <a:t>Approve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Meeting Minutes for the IEEE 802.11 San Antonio meeting</a:t>
            </a:r>
            <a:r>
              <a:rPr lang="en-GB" altLang="ja-JP" dirty="0" smtClean="0"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lvl="1"/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https://mentor.ieee.org/802.11/dcn/14/11-14-1558-00-00ai-november-2014-san-antonio-session-minutes.doc</a:t>
            </a:r>
            <a:endParaRPr lang="en-GB" altLang="ja-JP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Approve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teleconference meeting minutes of   San Antonio to Atlanta meeting.</a:t>
            </a:r>
          </a:p>
          <a:p>
            <a:pPr lvl="1"/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https://mentor.ieee.org/802.11/dcn/14/11-14-1559-05-00ai-november-january-teleconference-minutes.doc</a:t>
            </a:r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/>
              <a:t>58</a:t>
            </a:fld>
            <a:endParaRPr lang="en-US" altLang="ja-JP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4/10 of 11-15-0197 by Hiroshi Mano (KDTI)</a:t>
            </a: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685800" y="304800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January 2015</a:t>
            </a:r>
          </a:p>
        </p:txBody>
      </p:sp>
    </p:spTree>
    <p:extLst>
      <p:ext uri="{BB962C8B-B14F-4D97-AF65-F5344CB8AC3E}">
        <p14:creationId xmlns:p14="http://schemas.microsoft.com/office/powerpoint/2010/main" val="97195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Accomplishments  TGai  2/2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Compete all of 999 comments resolution of WG LB204</a:t>
            </a:r>
          </a:p>
          <a:p>
            <a:pPr lvl="1"/>
            <a:r>
              <a:rPr lang="en-US" altLang="ja-JP" dirty="0" smtClean="0"/>
              <a:t>Resolved 551 comments total this week</a:t>
            </a:r>
          </a:p>
          <a:p>
            <a:r>
              <a:rPr lang="en-US" altLang="ja-JP" dirty="0" smtClean="0"/>
              <a:t>Approve to forward the draft D4.0 to WG </a:t>
            </a:r>
            <a:r>
              <a:rPr lang="en-US" altLang="ja-JP" dirty="0" err="1" smtClean="0"/>
              <a:t>recirc</a:t>
            </a:r>
            <a:r>
              <a:rPr lang="en-US" altLang="ja-JP" dirty="0" smtClean="0"/>
              <a:t> LB</a:t>
            </a:r>
          </a:p>
          <a:p>
            <a:r>
              <a:rPr lang="en-US" altLang="ja-JP" dirty="0" smtClean="0"/>
              <a:t>Approved Plan for March</a:t>
            </a:r>
          </a:p>
          <a:p>
            <a:r>
              <a:rPr lang="en-US" altLang="ja-JP" dirty="0" smtClean="0"/>
              <a:t>Approved Time line</a:t>
            </a:r>
          </a:p>
          <a:p>
            <a:r>
              <a:rPr lang="en-US" altLang="ja-JP" dirty="0" smtClean="0"/>
              <a:t>Approved Teleconference schedule</a:t>
            </a:r>
          </a:p>
          <a:p>
            <a:pPr>
              <a:buNone/>
            </a:pP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/>
              <a:t>59</a:t>
            </a:fld>
            <a:endParaRPr lang="en-US" altLang="ja-JP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5/10 of 11-15-0197 by Hiroshi Mano (KDTI)</a:t>
            </a: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685800" y="304800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January 2015</a:t>
            </a:r>
          </a:p>
        </p:txBody>
      </p:sp>
    </p:spTree>
    <p:extLst>
      <p:ext uri="{BB962C8B-B14F-4D97-AF65-F5344CB8AC3E}">
        <p14:creationId xmlns:p14="http://schemas.microsoft.com/office/powerpoint/2010/main" val="216819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84036"/>
            <a:ext cx="6629400" cy="533400"/>
          </a:xfrm>
        </p:spPr>
        <p:txBody>
          <a:bodyPr/>
          <a:lstStyle/>
          <a:p>
            <a:r>
              <a:rPr lang="en-GB" dirty="0" smtClean="0"/>
              <a:t>Attendance by Country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598" y="633599"/>
            <a:ext cx="7200000" cy="5657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800" y="609600"/>
            <a:ext cx="3372988" cy="265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3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Motion to go to the </a:t>
            </a:r>
            <a:r>
              <a:rPr lang="en-GB" dirty="0" err="1" smtClean="0"/>
              <a:t>recirc</a:t>
            </a:r>
            <a:r>
              <a:rPr lang="en-GB" dirty="0" smtClean="0"/>
              <a:t> WG LB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en-US" altLang="ja-JP" dirty="0" smtClean="0"/>
              <a:t>Having approved comment resolutions for all of the comments received during Working Group Letter Ballot 204 on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 D3.0 as contained in document 11-14/1351r29, </a:t>
            </a:r>
          </a:p>
          <a:p>
            <a:pPr lvl="1"/>
            <a:r>
              <a:rPr lang="en-US" altLang="ja-JP" dirty="0" smtClean="0"/>
              <a:t> Instruct the editor to incorporate the resolutions with the D3.0 and create D4.0.</a:t>
            </a:r>
          </a:p>
          <a:p>
            <a:pPr lvl="1"/>
            <a:r>
              <a:rPr lang="en-US" altLang="ja-JP" dirty="0" smtClean="0"/>
              <a:t>Approve a 15 day Working Group Recirculation Ballot asking the question “Should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 D4.0 be forwarded to Sponsor Ballot?”.</a:t>
            </a:r>
          </a:p>
          <a:p>
            <a:r>
              <a:rPr lang="en-US" altLang="ja-JP" dirty="0" smtClean="0"/>
              <a:t>Moved: Marc </a:t>
            </a:r>
            <a:r>
              <a:rPr lang="en-US" altLang="ja-JP" dirty="0" err="1" smtClean="0"/>
              <a:t>Emmelmann</a:t>
            </a:r>
            <a:endParaRPr lang="en-US" altLang="ja-JP" dirty="0" smtClean="0"/>
          </a:p>
          <a:p>
            <a:r>
              <a:rPr lang="en-US" altLang="ja-JP" dirty="0" smtClean="0"/>
              <a:t>Seconded: Lee Armstrong</a:t>
            </a:r>
          </a:p>
          <a:p>
            <a:r>
              <a:rPr lang="en-US" altLang="ja-JP" dirty="0" smtClean="0"/>
              <a:t>Result (10/0/0)</a:t>
            </a:r>
          </a:p>
          <a:p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60</a:t>
            </a:fld>
            <a:endParaRPr lang="en-US" altLang="ja-JP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6/10 of 11-15-0197 by Hiroshi Mano (KDTI)</a:t>
            </a: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January 2015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7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 lIns="91440" tIns="45720" rIns="91440" bIns="45720"/>
          <a:lstStyle/>
          <a:p>
            <a:r>
              <a:rPr lang="en-US" altLang="ja-JP" sz="2900" dirty="0" smtClean="0">
                <a:ea typeface="ＭＳ Ｐゴシック" pitchFamily="-84" charset="-128"/>
                <a:cs typeface="ＭＳ Ｐゴシック" pitchFamily="-84" charset="-128"/>
              </a:rPr>
              <a:t>Plan for March</a:t>
            </a:r>
            <a:endParaRPr lang="en-US" altLang="ja-JP" sz="29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724400"/>
          </a:xfrm>
        </p:spPr>
        <p:txBody>
          <a:bodyPr lIns="91440" tIns="45720" rIns="91440" bIns="45720"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Goals for the  Meeting:</a:t>
            </a:r>
          </a:p>
          <a:p>
            <a:pPr lvl="1"/>
            <a:r>
              <a:rPr lang="en-US" altLang="ja-JP" sz="2800" dirty="0" smtClean="0"/>
              <a:t>Approve minutes of past meeting and teleconference</a:t>
            </a:r>
          </a:p>
          <a:p>
            <a:pPr lvl="1"/>
            <a:r>
              <a:rPr lang="en-US" altLang="ja-JP" sz="2800" dirty="0" smtClean="0"/>
              <a:t>Comment resolution of WG </a:t>
            </a:r>
            <a:r>
              <a:rPr lang="en-US" altLang="ja-JP" sz="2800" dirty="0" err="1" smtClean="0"/>
              <a:t>Recirc</a:t>
            </a:r>
            <a:r>
              <a:rPr lang="en-US" altLang="ja-JP" sz="2800" dirty="0" smtClean="0"/>
              <a:t> LB</a:t>
            </a:r>
          </a:p>
          <a:p>
            <a:pPr lvl="1"/>
            <a:r>
              <a:rPr lang="en-US" altLang="ja-JP" sz="2800" dirty="0" smtClean="0"/>
              <a:t>Approve Timeline</a:t>
            </a:r>
          </a:p>
          <a:p>
            <a:pPr lvl="1"/>
            <a:r>
              <a:rPr lang="en-US" altLang="ja-JP" sz="2800" dirty="0" smtClean="0"/>
              <a:t>Approve Teleconference schedule</a:t>
            </a:r>
          </a:p>
          <a:p>
            <a:pPr lvl="1"/>
            <a:r>
              <a:rPr lang="en-US" altLang="ja-JP" sz="2800" dirty="0" smtClean="0"/>
              <a:t>Approve Plan for  May</a:t>
            </a:r>
          </a:p>
          <a:p>
            <a:pPr lvl="1"/>
            <a:endParaRPr lang="en-US" altLang="ja-JP" sz="2600" dirty="0" smtClean="0"/>
          </a:p>
        </p:txBody>
      </p:sp>
      <p:sp>
        <p:nvSpPr>
          <p:cNvPr id="153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</a:rPr>
              <a:t>Slide </a:t>
            </a:r>
            <a:fld id="{8D83B171-138C-9B40-B65D-0769730DEDCE}" type="slidenum">
              <a:rPr lang="en-US" altLang="ja-JP">
                <a:latin typeface="Times New Roman" pitchFamily="-84" charset="0"/>
              </a:rPr>
              <a:pPr/>
              <a:t>61</a:t>
            </a:fld>
            <a:endParaRPr lang="en-US" altLang="ja-JP">
              <a:latin typeface="Times New Roman" pitchFamily="-8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7/10 of </a:t>
            </a:r>
            <a:r>
              <a:rPr lang="en-US" sz="1200" b="0" dirty="0"/>
              <a:t>11-15-0197 by Hiroshi Mano (KDTI)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1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Time line of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4724400"/>
          </a:xfrm>
        </p:spPr>
        <p:txBody>
          <a:bodyPr/>
          <a:lstStyle/>
          <a:p>
            <a:endParaRPr lang="en-US" altLang="ja-JP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>
              <a:buFontTx/>
              <a:buNone/>
            </a:pPr>
            <a:r>
              <a:rPr lang="en-US" altLang="ja-JP" dirty="0" smtClean="0"/>
              <a:t>PAR Approved, Modified, or Extended 		2010-12-08</a:t>
            </a:r>
          </a:p>
          <a:p>
            <a:pPr lvl="1"/>
            <a:r>
              <a:rPr lang="en-US" altLang="ja-JP" dirty="0" smtClean="0"/>
              <a:t>WG Letter Ballots Initial / </a:t>
            </a:r>
            <a:r>
              <a:rPr lang="en-US" altLang="ja-JP" dirty="0" err="1" smtClean="0"/>
              <a:t>Recirc</a:t>
            </a:r>
            <a:r>
              <a:rPr lang="en-US" altLang="ja-JP" dirty="0" smtClean="0"/>
              <a:t>		Mar14/Sep14/Jan15/</a:t>
            </a:r>
            <a:r>
              <a:rPr lang="en-US" altLang="ja-JP" dirty="0" smtClean="0">
                <a:solidFill>
                  <a:srgbClr val="FF0000"/>
                </a:solidFill>
              </a:rPr>
              <a:t>Mar15</a:t>
            </a:r>
          </a:p>
          <a:p>
            <a:pPr lvl="1"/>
            <a:r>
              <a:rPr lang="en-US" altLang="ja-JP" dirty="0" smtClean="0"/>
              <a:t>MEC Done				Nov14		</a:t>
            </a:r>
          </a:p>
          <a:p>
            <a:pPr lvl="1"/>
            <a:r>
              <a:rPr lang="en-US" altLang="ja-JP" dirty="0" smtClean="0"/>
              <a:t>Form Sponsor Ballot Pool / Reform	            </a:t>
            </a:r>
            <a:r>
              <a:rPr lang="en-US" altLang="ja-JP" dirty="0" smtClean="0">
                <a:solidFill>
                  <a:srgbClr val="FF0000"/>
                </a:solidFill>
              </a:rPr>
              <a:t>	Jan15</a:t>
            </a:r>
          </a:p>
          <a:p>
            <a:pPr lvl="1"/>
            <a:r>
              <a:rPr lang="en-US" altLang="ja-JP" dirty="0" smtClean="0"/>
              <a:t>IEEE-SA Sponsor Ballots Initial / </a:t>
            </a:r>
            <a:r>
              <a:rPr lang="en-US" altLang="ja-JP" dirty="0" err="1" smtClean="0"/>
              <a:t>Recirc</a:t>
            </a:r>
            <a:r>
              <a:rPr lang="en-US" altLang="ja-JP" dirty="0" smtClean="0"/>
              <a:t>         Jul15/ Sep 15		</a:t>
            </a:r>
          </a:p>
          <a:p>
            <a:pPr lvl="1"/>
            <a:r>
              <a:rPr lang="en-US" altLang="ja-JP" dirty="0" smtClean="0"/>
              <a:t>Final 802.11 WG Approval	                             Nov 15</a:t>
            </a:r>
          </a:p>
          <a:p>
            <a:pPr lvl="1"/>
            <a:r>
              <a:rPr lang="en-US" altLang="ja-JP" dirty="0" smtClean="0"/>
              <a:t>final or Conditional 802 EC Approval           	Nov 15</a:t>
            </a:r>
          </a:p>
          <a:p>
            <a:pPr lvl="1"/>
            <a:r>
              <a:rPr lang="en-US" altLang="ja-JP" dirty="0" err="1" smtClean="0"/>
              <a:t>RevCom</a:t>
            </a:r>
            <a:r>
              <a:rPr lang="en-US" altLang="ja-JP" dirty="0" smtClean="0"/>
              <a:t> &amp; Standards Board Final or</a:t>
            </a:r>
            <a:br>
              <a:rPr lang="en-US" altLang="ja-JP" dirty="0" smtClean="0"/>
            </a:br>
            <a:r>
              <a:rPr lang="en-US" altLang="ja-JP" dirty="0" smtClean="0"/>
              <a:t> Continuous Process Approval 		Mar 16</a:t>
            </a:r>
          </a:p>
          <a:p>
            <a:pPr lvl="1"/>
            <a:r>
              <a:rPr lang="en-US" altLang="ja-JP" dirty="0" smtClean="0"/>
              <a:t>ANSI Approved				N/A</a:t>
            </a:r>
          </a:p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Approved  by unanimous consent</a:t>
            </a:r>
          </a:p>
          <a:p>
            <a:pPr lvl="1"/>
            <a:endParaRPr lang="en-US" altLang="ja-JP" dirty="0" smtClean="0">
              <a:hlinkClick r:id="rId3"/>
            </a:endParaRPr>
          </a:p>
        </p:txBody>
      </p:sp>
      <p:sp>
        <p:nvSpPr>
          <p:cNvPr id="4813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</a:rPr>
              <a:t>Slide </a:t>
            </a:r>
            <a:fld id="{D8ED85B9-6057-E848-AA14-8586BCE1CDB6}" type="slidenum">
              <a:rPr lang="en-US" altLang="ja-JP" smtClean="0">
                <a:latin typeface="Times New Roman" pitchFamily="-65" charset="0"/>
              </a:rPr>
              <a:pPr>
                <a:defRPr/>
              </a:pPr>
              <a:t>62</a:t>
            </a:fld>
            <a:endParaRPr lang="en-US" altLang="ja-JP" smtClean="0">
              <a:latin typeface="Times New Roman" pitchFamily="-65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8/10 of </a:t>
            </a:r>
            <a:r>
              <a:rPr lang="en-US" sz="1200" b="0" dirty="0"/>
              <a:t>11-15-0197 by Hiroshi Mano (KDTI)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2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81000"/>
          </a:xfrm>
        </p:spPr>
        <p:txBody>
          <a:bodyPr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Teleconference Schedule </a:t>
            </a:r>
            <a:endParaRPr lang="ja-JP" altLang="en-US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4035" name="コンテンツ プレースホルダ 2"/>
          <p:cNvSpPr>
            <a:spLocks noGrp="1"/>
          </p:cNvSpPr>
          <p:nvPr>
            <p:ph idx="1"/>
          </p:nvPr>
        </p:nvSpPr>
        <p:spPr>
          <a:xfrm>
            <a:off x="419100" y="1066800"/>
            <a:ext cx="8115300" cy="4114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ja-JP" dirty="0" smtClean="0"/>
              <a:t>Motion: </a:t>
            </a:r>
            <a:endParaRPr lang="ja-JP" altLang="en-US" dirty="0" smtClean="0"/>
          </a:p>
          <a:p>
            <a:pPr lvl="1">
              <a:defRPr/>
            </a:pPr>
            <a:r>
              <a:rPr lang="en-GB" altLang="ja-JP" dirty="0" smtClean="0"/>
              <a:t>Approve the following schedule of weekly teleconferences between </a:t>
            </a:r>
            <a:r>
              <a:rPr lang="en-US" altLang="ja-JP" dirty="0" smtClean="0"/>
              <a:t>Feb 3</a:t>
            </a:r>
            <a:r>
              <a:rPr lang="en-US" altLang="ja-JP" baseline="30000" dirty="0" smtClean="0"/>
              <a:t>rd</a:t>
            </a:r>
            <a:r>
              <a:rPr lang="en-US" altLang="ja-JP" dirty="0" smtClean="0"/>
              <a:t> to March 17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.</a:t>
            </a:r>
          </a:p>
          <a:p>
            <a:pPr lvl="1">
              <a:defRPr/>
            </a:pPr>
            <a:r>
              <a:rPr lang="en-US" altLang="ja-JP" dirty="0" smtClean="0"/>
              <a:t>Tuesdays 10:00 ET</a:t>
            </a:r>
            <a:endParaRPr lang="ja-JP" altLang="en-US" dirty="0" smtClean="0"/>
          </a:p>
          <a:p>
            <a:pPr lvl="1">
              <a:defRPr/>
            </a:pPr>
            <a:r>
              <a:rPr lang="en-US" altLang="ja-JP" dirty="0" smtClean="0"/>
              <a:t>Duration 1.0Hour</a:t>
            </a:r>
          </a:p>
          <a:p>
            <a:pPr lvl="1">
              <a:defRPr/>
            </a:pPr>
            <a:r>
              <a:rPr lang="en-US" altLang="ja-JP" dirty="0" smtClean="0"/>
              <a:t>Using WEB-EX that will be provided by Task Group Chair</a:t>
            </a:r>
          </a:p>
          <a:p>
            <a:pPr>
              <a:defRPr/>
            </a:pPr>
            <a:endParaRPr lang="en-US" altLang="ja-JP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>
              <a:defRPr/>
            </a:pPr>
            <a:r>
              <a:rPr lang="en-GB" altLang="ja-JP" dirty="0" smtClean="0"/>
              <a:t>Moved: Lee Armstrong</a:t>
            </a:r>
          </a:p>
          <a:p>
            <a:pPr>
              <a:defRPr/>
            </a:pPr>
            <a:r>
              <a:rPr lang="en-GB" altLang="ja-JP" dirty="0" smtClean="0"/>
              <a:t>Seconded: Hitoshi Morioka</a:t>
            </a:r>
          </a:p>
          <a:p>
            <a:pPr>
              <a:defRPr/>
            </a:pP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Approved  by unanimous consent</a:t>
            </a:r>
          </a:p>
          <a:p>
            <a:pPr>
              <a:buNone/>
              <a:defRPr/>
            </a:pPr>
            <a:endParaRPr lang="en-US" altLang="ja-JP" dirty="0" smtClean="0">
              <a:solidFill>
                <a:schemeClr val="accent1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>
              <a:defRPr/>
            </a:pPr>
            <a:endParaRPr lang="en-GB" altLang="ja-JP" dirty="0" smtClean="0"/>
          </a:p>
          <a:p>
            <a:pPr>
              <a:defRPr/>
            </a:pPr>
            <a:endParaRPr lang="ja-JP" altLang="en-US" dirty="0" smtClean="0"/>
          </a:p>
          <a:p>
            <a:pPr>
              <a:buFontTx/>
              <a:buNone/>
              <a:defRPr/>
            </a:pPr>
            <a:endParaRPr lang="ja-JP" altLang="en-US" dirty="0" smtClean="0"/>
          </a:p>
          <a:p>
            <a:pPr>
              <a:buFontTx/>
              <a:buNone/>
              <a:defRPr/>
            </a:pPr>
            <a:endParaRPr lang="en-GB" altLang="ja-JP" dirty="0" smtClean="0"/>
          </a:p>
        </p:txBody>
      </p:sp>
      <p:sp>
        <p:nvSpPr>
          <p:cNvPr id="59398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Slide </a:t>
            </a:r>
            <a:fld id="{FE68A093-32F7-6643-97B0-2E666CBD850E}" type="slidenum">
              <a:rPr lang="en-US" altLang="ja-JP" smtClean="0">
                <a:latin typeface="Times New Roman" pitchFamily="-84" charset="0"/>
              </a:rPr>
              <a:pPr/>
              <a:t>63</a:t>
            </a:fld>
            <a:endParaRPr lang="en-US" altLang="ja-JP" smtClean="0">
              <a:latin typeface="Times New Roman" pitchFamily="-8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9/10 of </a:t>
            </a:r>
            <a:r>
              <a:rPr lang="en-US" sz="1200" b="0" dirty="0"/>
              <a:t>11-15-0197 by Hiroshi Mano (KDTI)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January 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Reference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r>
              <a:rPr lang="en-US" altLang="ja-JP" dirty="0" smtClean="0"/>
              <a:t>Motions (11-13-1186r19)</a:t>
            </a:r>
            <a:endParaRPr lang="en-US" altLang="ja-JP" dirty="0" smtClean="0">
              <a:hlinkClick r:id=""/>
            </a:endParaRPr>
          </a:p>
          <a:p>
            <a:pPr lvl="1"/>
            <a:r>
              <a:rPr lang="en-US" altLang="ja-JP" dirty="0" smtClean="0">
                <a:hlinkClick r:id=""/>
              </a:rPr>
              <a:t>https://mentor.ieee.org/802.11/dcn/13/11-13-1186-19-00ai-tgai-motion-deck.pptx</a:t>
            </a:r>
            <a:endParaRPr lang="en-US" altLang="ja-JP" dirty="0" smtClean="0"/>
          </a:p>
          <a:p>
            <a:r>
              <a:rPr lang="en-US" altLang="ja-JP" dirty="0" err="1" smtClean="0"/>
              <a:t>TGai</a:t>
            </a:r>
            <a:r>
              <a:rPr lang="en-US" altLang="ja-JP" dirty="0" smtClean="0"/>
              <a:t> LB204 comments for Draft 3.0 (11-14-1351r29)</a:t>
            </a:r>
          </a:p>
          <a:p>
            <a:pPr lvl="1"/>
            <a:r>
              <a:rPr lang="en-US" altLang="ja-JP" dirty="0" smtClean="0">
                <a:hlinkClick r:id="rId3"/>
              </a:rPr>
              <a:t>https://mentor.ieee.org/802.11/dcn/14/11-14-1351-29-00ai-tgai-lb204-comments-for-draft-3-0.xlsx</a:t>
            </a:r>
            <a:endParaRPr lang="en-US" altLang="ja-JP" dirty="0" smtClean="0"/>
          </a:p>
          <a:p>
            <a:pPr lvl="1">
              <a:buNone/>
            </a:pPr>
            <a:endParaRPr lang="en-US" altLang="ja-JP" dirty="0" smtClean="0"/>
          </a:p>
          <a:p>
            <a:pPr>
              <a:buNone/>
            </a:pP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64</a:t>
            </a:fld>
            <a:endParaRPr lang="en-US" altLang="ja-JP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10/10 of 11-15-0197 by Hiroshi Mano (KDTI)</a:t>
            </a: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685800" y="304800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January 2015</a:t>
            </a:r>
          </a:p>
        </p:txBody>
      </p:sp>
    </p:spTree>
    <p:extLst>
      <p:ext uri="{BB962C8B-B14F-4D97-AF65-F5344CB8AC3E}">
        <p14:creationId xmlns:p14="http://schemas.microsoft.com/office/powerpoint/2010/main" val="314965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45B9BDB0-C63C-4C25-8424-3805F41840B1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TGak January Closing Report 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2015-01-15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977136"/>
              </p:ext>
            </p:extLst>
          </p:nvPr>
        </p:nvGraphicFramePr>
        <p:xfrm>
          <a:off x="514350" y="2286000"/>
          <a:ext cx="7786688" cy="260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Document" r:id="rId4" imgW="8257888" imgH="2760161" progId="Word.Document.8">
                  <p:embed/>
                </p:oleObj>
              </mc:Choice>
              <mc:Fallback>
                <p:oleObj name="Document" r:id="rId4" imgW="8257888" imgH="276016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2286000"/>
                        <a:ext cx="7786688" cy="2600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11-15-0196 by Mark Hamilton, Spectralink, Corp.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04278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Abstract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-457200">
              <a:lnSpc>
                <a:spcPct val="120000"/>
              </a:lnSpc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Closing Report of IEEE 802.11 Task Group AK at the IEEE 802.11 Meeting, </a:t>
            </a:r>
            <a:r>
              <a:rPr lang="en-GB" dirty="0" smtClean="0"/>
              <a:t>January 2015, </a:t>
            </a:r>
            <a:r>
              <a:rPr lang="en-GB" dirty="0"/>
              <a:t>held in </a:t>
            </a:r>
            <a:r>
              <a:rPr lang="en-GB" dirty="0" smtClean="0"/>
              <a:t>Atlanta, Georgia.</a:t>
            </a:r>
            <a:endParaRPr lang="en-GB" dirty="0"/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1BA2747-D9B4-4253-BD2A-A397A70658F2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11-15-0196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853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67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915987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/>
              <a:t>TGak</a:t>
            </a:r>
            <a:r>
              <a:rPr lang="en-US" sz="3600" dirty="0" smtClean="0"/>
              <a:t> Closing Report</a:t>
            </a:r>
            <a:endParaRPr lang="en-US" sz="36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552" y="1371600"/>
            <a:ext cx="7918648" cy="4472136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 smtClean="0"/>
              <a:t>Beginning Status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/>
              <a:t>Started with 6 comments (6%) remaining, plus 4 other </a:t>
            </a:r>
            <a:r>
              <a:rPr lang="en-GB" sz="2400" dirty="0" smtClean="0"/>
              <a:t>issues – We saved the hard ones for last, of course!</a:t>
            </a:r>
            <a:endParaRPr lang="en-GB" sz="2400" dirty="0"/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Accomplishments</a:t>
            </a:r>
            <a:endParaRPr lang="en-GB" dirty="0"/>
          </a:p>
          <a:p>
            <a:pPr lvl="1">
              <a:buFont typeface="Times New Roman" pitchFamily="16" charset="0"/>
              <a:buChar char="•"/>
            </a:pPr>
            <a:r>
              <a:rPr lang="en-GB" sz="2400" dirty="0"/>
              <a:t>Received and discussed the submissions listed on the next page. </a:t>
            </a:r>
            <a:r>
              <a:rPr lang="en-US" sz="2400" dirty="0" smtClean="0"/>
              <a:t>Resolved 3 comments, and 4 issues.</a:t>
            </a:r>
          </a:p>
          <a:p>
            <a:pPr lvl="1">
              <a:buFont typeface="Times New Roman" pitchFamily="16" charset="0"/>
              <a:buChar char="•"/>
            </a:pPr>
            <a:r>
              <a:rPr lang="en-US" sz="2400" dirty="0" smtClean="0"/>
              <a:t>Opened 1 new issue</a:t>
            </a:r>
            <a:endParaRPr lang="en-GB" sz="2400" dirty="0"/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Met </a:t>
            </a:r>
            <a:r>
              <a:rPr lang="en-GB" sz="2400" dirty="0"/>
              <a:t>jointly with </a:t>
            </a:r>
            <a:r>
              <a:rPr lang="en-GB" sz="2400" dirty="0" smtClean="0"/>
              <a:t>802.1 and ARC </a:t>
            </a:r>
            <a:r>
              <a:rPr lang="en-GB" sz="2400" dirty="0"/>
              <a:t>SC Thursday </a:t>
            </a:r>
            <a:r>
              <a:rPr lang="en-GB" sz="2400" dirty="0" smtClean="0"/>
              <a:t>AM1.</a:t>
            </a:r>
            <a:endParaRPr lang="en-GB" sz="2400" dirty="0"/>
          </a:p>
          <a:p>
            <a:pPr lvl="1">
              <a:buFont typeface="Times New Roman" pitchFamily="16" charset="0"/>
              <a:buChar char="•"/>
            </a:pPr>
            <a:r>
              <a:rPr lang="en-US" sz="2400" dirty="0" smtClean="0"/>
              <a:t>A D0.07 will be produced will the resolved comments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An </a:t>
            </a:r>
            <a:r>
              <a:rPr lang="en-GB" sz="2400" dirty="0"/>
              <a:t>annotated agenda is in </a:t>
            </a:r>
            <a:r>
              <a:rPr lang="en-GB" sz="2400" dirty="0" smtClean="0"/>
              <a:t>11-14/1589r6.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Ending Status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/>
              <a:t>3 comments (3%) remain.  1 other issue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11-15-0196 by Mark Hamilton, Spectralink, Corp.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7469879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68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/>
              <a:t>TGak</a:t>
            </a:r>
            <a:r>
              <a:rPr lang="en-US" sz="3600" dirty="0" smtClean="0"/>
              <a:t> Closing Report</a:t>
            </a:r>
            <a:endParaRPr lang="en-US" sz="36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800" dirty="0" smtClean="0"/>
              <a:t>Submissions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US" altLang="ja-JP" sz="2400" dirty="0" smtClean="0">
                <a:cs typeface="ＭＳ Ｐゴシック" charset="0"/>
              </a:rPr>
              <a:t>11-14/0562r4</a:t>
            </a:r>
            <a:r>
              <a:rPr lang="en-US" sz="2400" dirty="0"/>
              <a:t>, </a:t>
            </a:r>
            <a:r>
              <a:rPr lang="en-US" sz="2400" dirty="0" smtClean="0"/>
              <a:t>“802.11ak and 802.1ac convergence function”</a:t>
            </a:r>
            <a:endParaRPr lang="en-US" sz="2400" dirty="0"/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US" sz="2400" dirty="0" smtClean="0"/>
              <a:t>11-15/77r0, “</a:t>
            </a:r>
            <a:r>
              <a:rPr lang="en-GB" sz="2400" dirty="0" smtClean="0"/>
              <a:t>Power saving proposal</a:t>
            </a:r>
            <a:r>
              <a:rPr lang="en-US" sz="2400" dirty="0" smtClean="0"/>
              <a:t>”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US" sz="2400" dirty="0" smtClean="0"/>
              <a:t>11-15/112r2, “</a:t>
            </a:r>
            <a:r>
              <a:rPr lang="en-GB" sz="2400" dirty="0" smtClean="0"/>
              <a:t>SYNRA Extended AID list</a:t>
            </a:r>
            <a:r>
              <a:rPr lang="en-US" sz="2400" dirty="0" smtClean="0"/>
              <a:t>”</a:t>
            </a:r>
            <a:endParaRPr lang="en-US" sz="2400" dirty="0"/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cs typeface="ＭＳ Ｐゴシック" charset="0"/>
              </a:rPr>
              <a:t>11-15/150r2, “</a:t>
            </a:r>
            <a:r>
              <a:rPr lang="en-GB" sz="2400" dirty="0" smtClean="0"/>
              <a:t>GCR for GLK</a:t>
            </a:r>
            <a:r>
              <a:rPr lang="en-US" altLang="ja-JP" sz="2400" dirty="0" smtClean="0">
                <a:cs typeface="ＭＳ Ｐゴシック" charset="0"/>
              </a:rPr>
              <a:t>”</a:t>
            </a:r>
            <a:endParaRPr lang="en-US" sz="2400" dirty="0"/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11-15/151r0, “</a:t>
            </a:r>
            <a:r>
              <a:rPr lang="en-GB" sz="2400" dirty="0" smtClean="0"/>
              <a:t>Proposed text for TGak Power Savings</a:t>
            </a:r>
            <a:r>
              <a:rPr lang="en-US" sz="2400" dirty="0" smtClean="0"/>
              <a:t>”</a:t>
            </a:r>
            <a:endParaRPr lang="en-US" sz="2400" dirty="0"/>
          </a:p>
          <a:p>
            <a:pPr marL="800100" lvl="1" indent="-342900">
              <a:buFont typeface="Arial"/>
              <a:buChar char="•"/>
            </a:pPr>
            <a:r>
              <a:rPr lang="en-US" altLang="ja-JP" sz="2400" dirty="0" smtClean="0">
                <a:cs typeface="ＭＳ Ｐゴシック" charset="0"/>
              </a:rPr>
              <a:t>11-14/153r1, “Work Plan 2: Other Open Issues Proposal (SYNRA text)”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11-15-0196 by Mark Hamilton, Spectralink, Corp.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1374229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69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>
                <a:solidFill>
                  <a:schemeClr val="tx1"/>
                </a:solidFill>
              </a:rPr>
              <a:t>TGak</a:t>
            </a:r>
            <a:r>
              <a:rPr lang="en-US" sz="3600" dirty="0" smtClean="0">
                <a:solidFill>
                  <a:schemeClr val="tx1"/>
                </a:solidFill>
              </a:rPr>
              <a:t> Closing Report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800" dirty="0"/>
              <a:t>Teleconferences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200" dirty="0"/>
              <a:t>Decided to hold </a:t>
            </a:r>
            <a:r>
              <a:rPr lang="en-GB" sz="2200" dirty="0" smtClean="0"/>
              <a:t>1 ½ </a:t>
            </a:r>
            <a:r>
              <a:rPr lang="en-GB" sz="2200" dirty="0"/>
              <a:t>hour teleconferences, to be joint with </a:t>
            </a:r>
            <a:r>
              <a:rPr lang="en-GB" sz="2200" dirty="0" smtClean="0"/>
              <a:t>802.1Qbz, </a:t>
            </a:r>
            <a:r>
              <a:rPr lang="en-GB" sz="2200" dirty="0"/>
              <a:t>on </a:t>
            </a:r>
            <a:r>
              <a:rPr lang="en-US" sz="2200" dirty="0"/>
              <a:t>Monday, </a:t>
            </a:r>
            <a:r>
              <a:rPr lang="en-US" sz="2400" dirty="0"/>
              <a:t>January 26, February 16, and March </a:t>
            </a:r>
            <a:r>
              <a:rPr lang="en-US" sz="2400" dirty="0" smtClean="0"/>
              <a:t>2, all </a:t>
            </a:r>
            <a:r>
              <a:rPr lang="en-US" sz="2200" dirty="0" smtClean="0"/>
              <a:t>at 11am Eastern </a:t>
            </a:r>
            <a:r>
              <a:rPr lang="en-US" sz="2200" dirty="0"/>
              <a:t>US time</a:t>
            </a:r>
            <a:r>
              <a:rPr lang="en-GB" sz="2200" dirty="0"/>
              <a:t>.</a:t>
            </a:r>
          </a:p>
          <a:p>
            <a:pPr>
              <a:buFont typeface="Times New Roman" pitchFamily="16" charset="0"/>
              <a:buChar char="•"/>
            </a:pPr>
            <a:r>
              <a:rPr lang="en-GB" sz="2800" dirty="0" smtClean="0"/>
              <a:t>March 2015 Plans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Complete comment and issues resolution on CC17.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Receive and discuss technical presentations.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Produce a D1.0 and go to WG Letter Ballot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Joint meeting with 802.1 and 802.11 ARC.</a:t>
            </a:r>
          </a:p>
          <a:p>
            <a:pPr marL="457200" lvl="1" indent="0"/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11-15-0196 by Mark Hamilton, Spectralink, Corp.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335692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 of Groups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632548"/>
              </p:ext>
            </p:extLst>
          </p:nvPr>
        </p:nvGraphicFramePr>
        <p:xfrm>
          <a:off x="1600200" y="2133600"/>
          <a:ext cx="60960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Type of Group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Description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WG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Working Group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SC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Standing Committee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Task Group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Study Group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71AA584-A631-41C6-AA28-A674FF16BF7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5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0AA6CC1-B35F-400A-AD97-617E7B9F358A}" type="slidenum">
              <a:rPr lang="en-GB" smtClean="0"/>
              <a:pPr/>
              <a:t>70</a:t>
            </a:fld>
            <a:endParaRPr lang="en-GB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err="1" smtClean="0"/>
              <a:t>TGaq</a:t>
            </a:r>
            <a:r>
              <a:rPr lang="en-GB" dirty="0" smtClean="0"/>
              <a:t> Closing Report</a:t>
            </a:r>
          </a:p>
        </p:txBody>
      </p:sp>
      <p:sp>
        <p:nvSpPr>
          <p:cNvPr id="20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2015-01-15</a:t>
            </a:r>
          </a:p>
        </p:txBody>
      </p:sp>
      <p:graphicFrame>
        <p:nvGraphicFramePr>
          <p:cNvPr id="205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158467"/>
              </p:ext>
            </p:extLst>
          </p:nvPr>
        </p:nvGraphicFramePr>
        <p:xfrm>
          <a:off x="520700" y="2273300"/>
          <a:ext cx="77978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Document" r:id="rId4" imgW="8146441" imgH="2307918" progId="Word.Document.8">
                  <p:embed/>
                </p:oleObj>
              </mc:Choice>
              <mc:Fallback>
                <p:oleObj name="Document" r:id="rId4" imgW="8146441" imgH="230791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273300"/>
                        <a:ext cx="77978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11-15-0189 by Stephen McCann, BlackBerry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6906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A842C95A-9891-4D85-99F3-CBA09F6CADDF}" type="slidenum">
              <a:rPr lang="en-GB" smtClean="0"/>
              <a:pPr/>
              <a:t>71</a:t>
            </a:fld>
            <a:endParaRPr lang="en-GB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 smtClean="0"/>
              <a:t> Closing report for </a:t>
            </a:r>
            <a:r>
              <a:rPr lang="en-GB" sz="3200" dirty="0" err="1" smtClean="0"/>
              <a:t>TGaq</a:t>
            </a:r>
            <a:r>
              <a:rPr lang="en-GB" sz="3200" dirty="0" smtClean="0"/>
              <a:t> (Pre-Association Discovery) for January 2015, Atlanta, Georgia, USA.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11-15-0189 by Stephen McCann, BlackBerry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49345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53C9A94-B312-452C-97DA-880A7EDB2DCC}" type="slidenum">
              <a:rPr lang="en-GB" smtClean="0"/>
              <a:pPr/>
              <a:t>72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688731"/>
          </a:xfrm>
        </p:spPr>
        <p:txBody>
          <a:bodyPr/>
          <a:lstStyle/>
          <a:p>
            <a:r>
              <a:rPr lang="en-GB" dirty="0"/>
              <a:t>Comment Collection</a:t>
            </a:r>
          </a:p>
          <a:p>
            <a:pPr lvl="1"/>
            <a:r>
              <a:rPr lang="en-GB" dirty="0" smtClean="0"/>
              <a:t>Editor created D0.04</a:t>
            </a:r>
            <a:r>
              <a:rPr lang="en-GB" dirty="0"/>
              <a:t> </a:t>
            </a:r>
            <a:r>
              <a:rPr lang="en-GB" dirty="0" smtClean="0"/>
              <a:t>from CC21</a:t>
            </a:r>
          </a:p>
          <a:p>
            <a:pPr lvl="1"/>
            <a:endParaRPr lang="en-GB" sz="1800" dirty="0" smtClean="0"/>
          </a:p>
          <a:p>
            <a:r>
              <a:rPr lang="en-GB" dirty="0" smtClean="0"/>
              <a:t>Letter Ballot</a:t>
            </a:r>
          </a:p>
          <a:p>
            <a:pPr lvl="1"/>
            <a:r>
              <a:rPr lang="en-GB" dirty="0" smtClean="0"/>
              <a:t>Worked on D0.05 together with various new submissions this week</a:t>
            </a:r>
          </a:p>
          <a:p>
            <a:pPr lvl="1"/>
            <a:r>
              <a:rPr lang="en-GB" dirty="0"/>
              <a:t>D</a:t>
            </a:r>
            <a:r>
              <a:rPr lang="en-GB" dirty="0" smtClean="0"/>
              <a:t>ecided to go to a 30 day Working Group letter ballot</a:t>
            </a:r>
          </a:p>
          <a:p>
            <a:pPr lvl="1"/>
            <a:r>
              <a:rPr lang="en-GB" dirty="0"/>
              <a:t>Motions in </a:t>
            </a:r>
            <a:r>
              <a:rPr lang="en-GB" dirty="0" smtClean="0"/>
              <a:t>11-15-0167r0</a:t>
            </a:r>
          </a:p>
          <a:p>
            <a:endParaRPr lang="en-GB" sz="1800" dirty="0"/>
          </a:p>
          <a:p>
            <a:r>
              <a:rPr lang="en-GB" dirty="0" smtClean="0"/>
              <a:t>Teleconference: 17</a:t>
            </a:r>
            <a:r>
              <a:rPr lang="en-GB" baseline="30000" dirty="0" smtClean="0"/>
              <a:t>th</a:t>
            </a:r>
            <a:r>
              <a:rPr lang="en-GB" dirty="0" smtClean="0"/>
              <a:t> February 2015 , 12:00 (noon) ET</a:t>
            </a:r>
          </a:p>
          <a:p>
            <a:endParaRPr lang="en-GB" dirty="0" smtClean="0"/>
          </a:p>
          <a:p>
            <a:r>
              <a:rPr lang="en-GB" dirty="0" smtClean="0"/>
              <a:t>Plans for March 2015</a:t>
            </a:r>
            <a:endParaRPr lang="en-GB" sz="2000" dirty="0" smtClean="0"/>
          </a:p>
          <a:p>
            <a:pPr lvl="1"/>
            <a:r>
              <a:rPr lang="en-GB" dirty="0" smtClean="0"/>
              <a:t>Letter ballot comment resolution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11-15-0189 by Stephen McCann, BlackBerry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33327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3F0BDF-8B5A-4F42-A460-6E03123FEBC0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TGax</a:t>
            </a:r>
            <a:r>
              <a:rPr lang="en-US" dirty="0" smtClean="0"/>
              <a:t> January 2015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2015-01-15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520700" y="2590800"/>
          <a:ext cx="753586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name="Document" r:id="rId4" imgW="8610834" imgH="2617202" progId="Word.Document.8">
                  <p:embed/>
                </p:oleObj>
              </mc:Choice>
              <mc:Fallback>
                <p:oleObj name="Document" r:id="rId4" imgW="8610834" imgH="26172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590800"/>
                        <a:ext cx="7535863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11-15-0186 by Osama Aboul-Magd (Huawei Technologies)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15840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9BDFEE4B-8411-40A8-8639-87B3C757CCB2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This document is the closing report for the TGax for the January 2015 session.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11-15-0186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49437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TG Structure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914400"/>
          </a:xfrm>
        </p:spPr>
        <p:txBody>
          <a:bodyPr/>
          <a:lstStyle/>
          <a:p>
            <a:r>
              <a:rPr lang="en-CA" dirty="0" smtClean="0"/>
              <a:t>The selection of the ad hoc groups chairs is completed</a:t>
            </a:r>
            <a:endParaRPr lang="en-CA" dirty="0"/>
          </a:p>
          <a:p>
            <a:endParaRPr lang="en-CA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14400" y="2701290"/>
          <a:ext cx="7391400" cy="2411730"/>
        </p:xfrm>
        <a:graphic>
          <a:graphicData uri="http://schemas.openxmlformats.org/drawingml/2006/table">
            <a:tbl>
              <a:tblPr/>
              <a:tblGrid>
                <a:gridCol w="1847850"/>
                <a:gridCol w="1847850"/>
                <a:gridCol w="1847850"/>
                <a:gridCol w="1847850"/>
              </a:tblGrid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MAC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PHY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MU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Spatial Reuse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Eric Wang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Bo Sun </a:t>
                      </a:r>
                      <a:endParaRPr kumimoji="0" lang="en-C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Sigurd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en-US" altLang="zh-CN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Schelstraete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 </a:t>
                      </a:r>
                      <a:endParaRPr kumimoji="0" lang="en-C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Laurent </a:t>
                      </a:r>
                      <a:r>
                        <a:rPr kumimoji="0" lang="en-US" altLang="zh-CN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Cariou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 </a:t>
                      </a:r>
                      <a:endParaRPr kumimoji="0" lang="en-C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Reza Hedayat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Jianhan Liu </a:t>
                      </a:r>
                      <a:endParaRPr kumimoji="0" lang="en-C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Kiseon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en-US" altLang="zh-CN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Ryu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 </a:t>
                      </a:r>
                      <a:endParaRPr kumimoji="0" lang="en-C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Guido </a:t>
                      </a:r>
                      <a:r>
                        <a:rPr kumimoji="0" lang="en-US" altLang="zh-CN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Hiertz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 </a:t>
                      </a:r>
                      <a:endParaRPr kumimoji="0" lang="en-C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Brian Hart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Yakun Sun </a:t>
                      </a:r>
                      <a:endParaRPr kumimoji="0" lang="en-C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Kaushik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en-US" altLang="zh-CN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Josiam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 </a:t>
                      </a:r>
                      <a:endParaRPr kumimoji="0" lang="en-C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Jae </a:t>
                      </a:r>
                      <a:r>
                        <a:rPr kumimoji="0" lang="en-US" altLang="zh-CN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Seung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 Lee </a:t>
                      </a:r>
                      <a:endParaRPr kumimoji="0" lang="en-C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11-15-0186 by Osama Aboul-Magd (Huawei Technologies)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46413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r>
              <a:rPr lang="en-CA" dirty="0" smtClean="0"/>
              <a:t>Work Completed – TG Documents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4114800"/>
          </a:xfrm>
        </p:spPr>
        <p:txBody>
          <a:bodyPr/>
          <a:lstStyle/>
          <a:p>
            <a:r>
              <a:rPr lang="en-CA" sz="1800" dirty="0" smtClean="0"/>
              <a:t>Passed a number of motions affecting the TG specification Framework</a:t>
            </a:r>
          </a:p>
          <a:p>
            <a:pPr lvl="1"/>
            <a:r>
              <a:rPr lang="en-CA" sz="1600" dirty="0" smtClean="0"/>
              <a:t>PHY numerology</a:t>
            </a:r>
          </a:p>
          <a:p>
            <a:pPr lvl="1"/>
            <a:r>
              <a:rPr lang="en-CA" sz="1600" dirty="0" smtClean="0"/>
              <a:t>Inclusion of legacy preamble</a:t>
            </a:r>
          </a:p>
          <a:p>
            <a:pPr lvl="1"/>
            <a:r>
              <a:rPr lang="en-CA" sz="1600" dirty="0" smtClean="0"/>
              <a:t>Multiplexing of acknowledgements to UL MU transmissions.</a:t>
            </a:r>
          </a:p>
          <a:p>
            <a:pPr lvl="1"/>
            <a:r>
              <a:rPr lang="en-CA" sz="1600" dirty="0" smtClean="0"/>
              <a:t>Etc.</a:t>
            </a:r>
          </a:p>
          <a:p>
            <a:r>
              <a:rPr lang="en-CA" sz="1800" dirty="0" smtClean="0"/>
              <a:t>Approved new revisions of Simulation Scenarios and Evaluation Methodology TG documents.</a:t>
            </a:r>
          </a:p>
          <a:p>
            <a:pPr lvl="1"/>
            <a:r>
              <a:rPr lang="en-CA" sz="1600" dirty="0" smtClean="0">
                <a:hlinkClick r:id="rId3"/>
              </a:rPr>
              <a:t>https://mentor.ieee.org/802.11/dcn/14/11-14-0571-07-00ax-evaluation-methodology.docx</a:t>
            </a:r>
            <a:r>
              <a:rPr lang="en-CA" sz="1600" dirty="0" smtClean="0"/>
              <a:t> </a:t>
            </a:r>
          </a:p>
          <a:p>
            <a:pPr lvl="1"/>
            <a:r>
              <a:rPr lang="en-CA" sz="1600" dirty="0" smtClean="0">
                <a:hlinkClick r:id="rId4"/>
              </a:rPr>
              <a:t>https://mentor.ieee.org/802.11/dcn/14/11-14-0980-06-00ax-simulation-scenarios.docx</a:t>
            </a:r>
            <a:r>
              <a:rPr lang="en-CA" sz="1600" dirty="0" smtClean="0"/>
              <a:t> </a:t>
            </a:r>
          </a:p>
          <a:p>
            <a:r>
              <a:rPr lang="en-CA" sz="1800" dirty="0" smtClean="0"/>
              <a:t>Other TG documents</a:t>
            </a:r>
          </a:p>
          <a:p>
            <a:pPr lvl="1"/>
            <a:r>
              <a:rPr lang="en-CA" sz="1600" dirty="0" smtClean="0">
                <a:hlinkClick r:id="rId5"/>
              </a:rPr>
              <a:t>https://mentor.ieee.org/802.11/dcn/14/11-14-0882-04-00ax-tgax-channel-model-document.docx</a:t>
            </a:r>
            <a:r>
              <a:rPr lang="en-CA" sz="1600" dirty="0" smtClean="0"/>
              <a:t> </a:t>
            </a:r>
          </a:p>
          <a:p>
            <a:pPr lvl="1"/>
            <a:r>
              <a:rPr lang="en-CA" sz="1600" dirty="0" smtClean="0">
                <a:hlinkClick r:id="rId6"/>
              </a:rPr>
              <a:t>https://mentor.ieee.org/802.11/dcn/14/11-14-1009-02-00ax-proposed-802-11ax-functional-requirements.doc</a:t>
            </a:r>
            <a:r>
              <a:rPr lang="en-CA" sz="1600" dirty="0" smtClean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11-15-0186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66937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Work Completed – Technical Presentations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Technical submissions.</a:t>
            </a:r>
          </a:p>
          <a:p>
            <a:r>
              <a:rPr lang="en-CA" dirty="0" smtClean="0"/>
              <a:t>A list of the submissions is available in the agenda document available at: </a:t>
            </a:r>
          </a:p>
          <a:p>
            <a:pPr lvl="1"/>
            <a:r>
              <a:rPr lang="en-CA" dirty="0" smtClean="0">
                <a:hlinkClick r:id="rId3"/>
              </a:rPr>
              <a:t>https://mentor.ieee.org/802.11/dcn/14/11-14-1578-06-00ax-tgax-january-2015-meeting-agenda.ppt</a:t>
            </a:r>
            <a:r>
              <a:rPr lang="en-CA" dirty="0" smtClean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11-15-0186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62647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49BA8DF-A3A2-4703-BC17-810D8C766354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March 2015 Goals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77200" cy="4419600"/>
          </a:xfrm>
        </p:spPr>
        <p:txBody>
          <a:bodyPr/>
          <a:lstStyle/>
          <a:p>
            <a:r>
              <a:rPr lang="en-US" sz="2800" dirty="0"/>
              <a:t>Continue to advance the TG documents based submissions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 smtClean="0"/>
              <a:t>Expectation is more submissions affecting the TG specification framework document will be considered.</a:t>
            </a:r>
            <a:endParaRPr lang="en-US" sz="2400" dirty="0"/>
          </a:p>
          <a:p>
            <a:r>
              <a:rPr lang="en-US" sz="2800" dirty="0"/>
              <a:t>Technical </a:t>
            </a:r>
            <a:r>
              <a:rPr lang="en-US" sz="2800" dirty="0" smtClean="0"/>
              <a:t>Presentations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11-15-0186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07892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551A2B01-A9EA-4D94-9D85-A4DD5FB05059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Conference Call Times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sz="2800" dirty="0" smtClean="0">
                <a:latin typeface="Times New Roman" charset="0"/>
                <a:ea typeface="MS PGothic" charset="0"/>
              </a:rPr>
              <a:t>Thursday February 26 </a:t>
            </a:r>
            <a:r>
              <a:rPr lang="en-US" sz="2800" dirty="0">
                <a:latin typeface="Times New Roman" charset="0"/>
                <a:ea typeface="MS PGothic" charset="0"/>
              </a:rPr>
              <a:t>	10:00 – 12:00 ET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11-15-0186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5604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txBody>
          <a:bodyPr/>
          <a:lstStyle/>
          <a:p>
            <a:r>
              <a:rPr lang="en-GB" dirty="0" smtClean="0"/>
              <a:t>Groups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graphicFrame>
        <p:nvGraphicFramePr>
          <p:cNvPr id="7" name="Group 1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9384092"/>
              </p:ext>
            </p:extLst>
          </p:nvPr>
        </p:nvGraphicFramePr>
        <p:xfrm>
          <a:off x="228600" y="762000"/>
          <a:ext cx="8763000" cy="5705896"/>
        </p:xfrm>
        <a:graphic>
          <a:graphicData uri="http://schemas.openxmlformats.org/drawingml/2006/table">
            <a:tbl>
              <a:tblPr/>
              <a:tblGrid>
                <a:gridCol w="842597"/>
                <a:gridCol w="1179634"/>
                <a:gridCol w="4212980"/>
                <a:gridCol w="2527789"/>
              </a:tblGrid>
              <a:tr h="3048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Type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Description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Chair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WG11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The IEEE 802.11 Working Group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Adrian Stephens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PUB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Publicity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Stephen McCann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WNG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Wireless Next Generation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Clint Chaplin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ARC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Architecture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Mark Hamilton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JTC1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ISO/IEC/JTC1/SC6 shadow committee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Andrew Myles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Project Authorization Request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Jon Rosdahl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Regulatory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Richard Kennedy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Maintenance (Revision C)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Dorothy Stanley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0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T="27433" marB="27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Operation in 900 MHz bands</a:t>
                      </a:r>
                    </a:p>
                  </a:txBody>
                  <a:tcPr marT="27433" marB="27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Yongho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Seok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Fast Initial Link Setup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Hiroshi Mano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China Millimeter Wave (CMMW)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Xiaoming Peng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General Link Setup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Donald Eastlake 3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Pre-association Discovery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Stephen McCann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 Efficiency Wireless LAN (HEW)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Osama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Aboul-Magd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NG60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Next Generation 60 GHz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Edward Au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NGP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Next Generation Positioning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Jonathan Segev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71AA584-A631-41C6-AA28-A674FF16BF7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3F0BDF-8B5A-4F42-A460-6E03123FEBC0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NG60 SG January 2015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2015-01-15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901113"/>
              </p:ext>
            </p:extLst>
          </p:nvPr>
        </p:nvGraphicFramePr>
        <p:xfrm>
          <a:off x="709613" y="2743200"/>
          <a:ext cx="8281987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Document" r:id="rId4" imgW="8597900" imgH="990600" progId="Word.Document.8">
                  <p:embed/>
                </p:oleObj>
              </mc:Choice>
              <mc:Fallback>
                <p:oleObj name="Document" r:id="rId4" imgW="8597900" imgH="990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3" y="2743200"/>
                        <a:ext cx="8281987" cy="884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6858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11-15-0173 by Edward Au (Marvell Semiconductor)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74534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9BDFEE4B-8411-40A8-8639-87B3C757CCB2}" type="slidenum">
              <a:rPr lang="en-US" smtClean="0"/>
              <a:pPr/>
              <a:t>81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algn="just">
              <a:buFontTx/>
              <a:buNone/>
            </a:pPr>
            <a:r>
              <a:rPr lang="en-US" dirty="0" smtClean="0"/>
              <a:t>This document is the closing report for NG60 SG for the January 2015 session.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11-15-0173 by Edward Au (Marvell Semiconductor)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21087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0F8C27D-2556-4282-BE8F-668D826849BB}" type="slidenum">
              <a:rPr lang="en-US" smtClean="0"/>
              <a:pPr/>
              <a:t>82</a:t>
            </a:fld>
            <a:endParaRPr lang="en-US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CA" dirty="0" smtClean="0"/>
              <a:t>Work Completed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spcBef>
                <a:spcPts val="1776"/>
              </a:spcBef>
              <a:defRPr/>
            </a:pPr>
            <a:r>
              <a:rPr lang="en-US" dirty="0" smtClean="0"/>
              <a:t>6 submissions were covered during the meeting covering areas related to: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en-US" dirty="0" smtClean="0"/>
              <a:t>Technical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en-US" dirty="0" smtClean="0"/>
              <a:t>Draft PAR and CSD proposals</a:t>
            </a:r>
            <a:endParaRPr lang="en-US" dirty="0"/>
          </a:p>
          <a:p>
            <a:pPr algn="just">
              <a:lnSpc>
                <a:spcPct val="90000"/>
              </a:lnSpc>
              <a:spcBef>
                <a:spcPts val="1776"/>
              </a:spcBef>
              <a:defRPr/>
            </a:pPr>
            <a:r>
              <a:rPr lang="en-US" dirty="0" smtClean="0"/>
              <a:t>Reviewed the Study Group timeline. </a:t>
            </a:r>
          </a:p>
          <a:p>
            <a:pPr algn="just">
              <a:lnSpc>
                <a:spcPct val="90000"/>
              </a:lnSpc>
              <a:spcBef>
                <a:spcPts val="1776"/>
              </a:spcBef>
              <a:defRPr/>
            </a:pPr>
            <a:r>
              <a:rPr lang="en-US" dirty="0" smtClean="0"/>
              <a:t>Approved motions on PAR and CSD.</a:t>
            </a:r>
          </a:p>
          <a:p>
            <a:pPr lvl="1" algn="just">
              <a:lnSpc>
                <a:spcPct val="90000"/>
              </a:lnSpc>
              <a:defRPr/>
            </a:pPr>
            <a:endParaRPr lang="en-US" dirty="0"/>
          </a:p>
          <a:p>
            <a:pPr lvl="1" algn="just">
              <a:lnSpc>
                <a:spcPct val="90000"/>
              </a:lnSpc>
              <a:defRPr/>
            </a:pPr>
            <a:endParaRPr lang="en-US" dirty="0" smtClean="0"/>
          </a:p>
          <a:p>
            <a:pPr lvl="1">
              <a:lnSpc>
                <a:spcPct val="90000"/>
              </a:lnSpc>
              <a:defRPr/>
            </a:pPr>
            <a:endParaRPr lang="en-US" sz="1800" dirty="0" smtClean="0"/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11-15-0173 by Edward Au (Marvell Semiconductor)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5807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49BA8DF-A3A2-4703-BC17-810D8C766354}" type="slidenum">
              <a:rPr lang="en-US" smtClean="0"/>
              <a:pPr/>
              <a:t>83</a:t>
            </a:fld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March 2015 Goals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Resolve comments expected from IEEE 802 EC members and other IEEE 802 Working Groups.</a:t>
            </a:r>
          </a:p>
          <a:p>
            <a:pPr algn="just">
              <a:spcBef>
                <a:spcPts val="1225"/>
              </a:spcBef>
            </a:pPr>
            <a:r>
              <a:rPr lang="en-US" dirty="0"/>
              <a:t>Continue with presentations that are relevant to the Study Group topics.</a:t>
            </a:r>
          </a:p>
          <a:p>
            <a:pPr algn="just">
              <a:spcBef>
                <a:spcPts val="1225"/>
              </a:spcBef>
            </a:pPr>
            <a:r>
              <a:rPr lang="en-US" dirty="0"/>
              <a:t>Study Group Extension.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11-15-0173 by Edward Au (Marvell Semiconductor)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08249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551A2B01-A9EA-4D94-9D85-A4DD5FB05059}" type="slidenum">
              <a:rPr lang="en-US" smtClean="0"/>
              <a:pPr/>
              <a:t>84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Conference Call Times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March 3, 2015 (</a:t>
            </a:r>
            <a:r>
              <a:rPr lang="en-US" dirty="0"/>
              <a:t>Tuesday), </a:t>
            </a:r>
            <a:r>
              <a:rPr lang="en-US" dirty="0" smtClean="0"/>
              <a:t>10am ET </a:t>
            </a:r>
            <a:r>
              <a:rPr lang="en-US" dirty="0"/>
              <a:t>– </a:t>
            </a:r>
            <a:r>
              <a:rPr lang="en-US" dirty="0" smtClean="0"/>
              <a:t>11am ET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11-15-0173 by Edward Au (Marvell Semiconductor)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92909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3F0BDF-8B5A-4F42-A460-6E03123FEBC0}" type="slidenum">
              <a:rPr lang="en-US" smtClean="0"/>
              <a:pPr/>
              <a:t>85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NGP SG January 2015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2015-01-15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125056"/>
              </p:ext>
            </p:extLst>
          </p:nvPr>
        </p:nvGraphicFramePr>
        <p:xfrm>
          <a:off x="708025" y="2743200"/>
          <a:ext cx="8243888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Document" r:id="rId4" imgW="8620208" imgH="996595" progId="Word.Document.8">
                  <p:embed/>
                </p:oleObj>
              </mc:Choice>
              <mc:Fallback>
                <p:oleObj name="Document" r:id="rId4" imgW="8620208" imgH="99659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" y="2743200"/>
                        <a:ext cx="8243888" cy="944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6858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11-15-0193 by Jonathan Segev (Intel Corporation)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61507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9BDFEE4B-8411-40A8-8639-87B3C757CCB2}" type="slidenum">
              <a:rPr lang="en-US" smtClean="0"/>
              <a:pPr/>
              <a:t>86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algn="just">
              <a:buFontTx/>
              <a:buNone/>
            </a:pPr>
            <a:r>
              <a:rPr lang="en-US" dirty="0" smtClean="0"/>
              <a:t>This document is the closing report for NGP SG for the Atlanta session January 2015.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11-15-0193 by Jonathan Segev (Intel Corporation)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3404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0F8C27D-2556-4282-BE8F-668D826849BB}" type="slidenum">
              <a:rPr lang="en-US" smtClean="0"/>
              <a:pPr/>
              <a:t>87</a:t>
            </a:fld>
            <a:endParaRPr lang="en-US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CA" dirty="0" smtClean="0"/>
              <a:t>Work Completed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spcBef>
                <a:spcPts val="1776"/>
              </a:spcBef>
              <a:defRPr/>
            </a:pPr>
            <a:r>
              <a:rPr lang="en-US" dirty="0" smtClean="0"/>
              <a:t>4 submissions were covered during the meeting on the following areas: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en-US" dirty="0" smtClean="0"/>
              <a:t>Draft PAR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en-US" dirty="0" smtClean="0"/>
              <a:t>Use cases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en-US" dirty="0" smtClean="0"/>
              <a:t>Technical feasibility </a:t>
            </a:r>
            <a:endParaRPr lang="en-US" dirty="0"/>
          </a:p>
          <a:p>
            <a:pPr algn="just">
              <a:lnSpc>
                <a:spcPct val="90000"/>
              </a:lnSpc>
              <a:spcBef>
                <a:spcPts val="1776"/>
              </a:spcBef>
              <a:defRPr/>
            </a:pPr>
            <a:r>
              <a:rPr lang="en-US" dirty="0" smtClean="0"/>
              <a:t>Reviewed the Study Group timeline. </a:t>
            </a:r>
          </a:p>
          <a:p>
            <a:pPr algn="just">
              <a:lnSpc>
                <a:spcPct val="90000"/>
              </a:lnSpc>
              <a:spcBef>
                <a:spcPts val="1776"/>
              </a:spcBef>
              <a:defRPr/>
            </a:pPr>
            <a:r>
              <a:rPr lang="en-US" dirty="0" smtClean="0"/>
              <a:t>SG chair elections.</a:t>
            </a:r>
          </a:p>
          <a:p>
            <a:pPr lvl="1" algn="just">
              <a:lnSpc>
                <a:spcPct val="90000"/>
              </a:lnSpc>
              <a:defRPr/>
            </a:pPr>
            <a:endParaRPr lang="en-US" dirty="0"/>
          </a:p>
          <a:p>
            <a:pPr lvl="1" algn="just">
              <a:lnSpc>
                <a:spcPct val="90000"/>
              </a:lnSpc>
              <a:defRPr/>
            </a:pPr>
            <a:endParaRPr lang="en-US" dirty="0" smtClean="0"/>
          </a:p>
          <a:p>
            <a:pPr lvl="1">
              <a:lnSpc>
                <a:spcPct val="90000"/>
              </a:lnSpc>
              <a:defRPr/>
            </a:pPr>
            <a:endParaRPr lang="en-US" sz="1800" dirty="0" smtClean="0"/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11-15-0193 by Jonathan Segev (Intel Corporation)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81920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49BA8DF-A3A2-4703-BC17-810D8C766354}" type="slidenum">
              <a:rPr lang="en-US" smtClean="0"/>
              <a:pPr/>
              <a:t>88</a:t>
            </a:fld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March 2015 Goals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en-US" dirty="0"/>
              <a:t>Continue with PAR </a:t>
            </a:r>
            <a:r>
              <a:rPr lang="en-US" altLang="en-US" dirty="0" smtClean="0"/>
              <a:t>development.</a:t>
            </a:r>
            <a:endParaRPr lang="en-US" altLang="en-US" dirty="0"/>
          </a:p>
          <a:p>
            <a:pPr algn="just"/>
            <a:r>
              <a:rPr lang="en-US" altLang="en-US" dirty="0"/>
              <a:t>Present initial CSD </a:t>
            </a:r>
            <a:r>
              <a:rPr lang="en-US" altLang="en-US" dirty="0" smtClean="0"/>
              <a:t>document.</a:t>
            </a:r>
            <a:endParaRPr lang="en-US" altLang="en-US" dirty="0"/>
          </a:p>
          <a:p>
            <a:pPr algn="just"/>
            <a:r>
              <a:rPr lang="en-US" altLang="en-US" dirty="0"/>
              <a:t>Entertain submissions towards CSD and PAR completion (use cases, usages, performance analysis etc.).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11-15-0193 by Jonathan Segev (Intel Corporation)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58973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551A2B01-A9EA-4D94-9D85-A4DD5FB05059}" type="slidenum">
              <a:rPr lang="en-US" smtClean="0"/>
              <a:pPr/>
              <a:t>89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Conference Call Times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en-US" dirty="0"/>
              <a:t>February 23</a:t>
            </a:r>
            <a:r>
              <a:rPr lang="en-US" altLang="en-US" baseline="30000" dirty="0"/>
              <a:t>rd</a:t>
            </a:r>
            <a:r>
              <a:rPr lang="en-US" altLang="en-US" dirty="0"/>
              <a:t>  10:00 – 11:00 EST </a:t>
            </a:r>
          </a:p>
          <a:p>
            <a:pPr algn="just"/>
            <a:r>
              <a:rPr lang="en-US" altLang="en-US" dirty="0"/>
              <a:t>March 2</a:t>
            </a:r>
            <a:r>
              <a:rPr lang="en-US" altLang="en-US" baseline="30000" dirty="0"/>
              <a:t>nd</a:t>
            </a:r>
            <a:r>
              <a:rPr lang="en-US" altLang="en-US" dirty="0"/>
              <a:t>.	10:00 – 11:00 EST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11-15-0193 by Jonathan Segev (Intel Corporation)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46964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E645108C-F4BD-42F7-A73B-AA473E24AA03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14400"/>
          </a:xfrm>
          <a:noFill/>
        </p:spPr>
        <p:txBody>
          <a:bodyPr/>
          <a:lstStyle/>
          <a:p>
            <a:r>
              <a:rPr lang="en-US" dirty="0" smtClean="0"/>
              <a:t>802.11 WG Editor’s Meeting (Jan ‘15)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3388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2015-01-11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001644"/>
              </p:ext>
            </p:extLst>
          </p:nvPr>
        </p:nvGraphicFramePr>
        <p:xfrm>
          <a:off x="534988" y="2505075"/>
          <a:ext cx="7920037" cy="257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Document" r:id="rId4" imgW="8606510" imgH="2806597" progId="Word.Document.8">
                  <p:embed/>
                </p:oleObj>
              </mc:Choice>
              <mc:Fallback>
                <p:oleObj name="Document" r:id="rId4" imgW="8606510" imgH="280659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505075"/>
                        <a:ext cx="7920037" cy="2579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1031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11-15-0084 by Peter Ecclesine (Cisco Systems)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58500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January 2015</a:t>
            </a:r>
            <a:endParaRPr lang="en-US" altLang="en-US" sz="1800" smtClean="0"/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46913" y="6477000"/>
            <a:ext cx="1497012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5C4CAD75-FBF2-4D21-9E3B-F8EC2A0FA543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90</a:t>
            </a:fld>
            <a:endParaRPr lang="en-US" altLang="en-US" sz="1200" b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Report on 802.15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smtClean="0"/>
              <a:t>Date:</a:t>
            </a:r>
            <a:r>
              <a:rPr lang="en-US" altLang="en-US" sz="2000" b="0" smtClean="0"/>
              <a:t> 2015-01-16</a:t>
            </a:r>
          </a:p>
        </p:txBody>
      </p:sp>
      <p:graphicFrame>
        <p:nvGraphicFramePr>
          <p:cNvPr id="13319" name="Object 11"/>
          <p:cNvGraphicFramePr>
            <a:graphicFrameLocks noChangeAspect="1"/>
          </p:cNvGraphicFramePr>
          <p:nvPr/>
        </p:nvGraphicFramePr>
        <p:xfrm>
          <a:off x="530225" y="2290763"/>
          <a:ext cx="7807325" cy="283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Document" r:id="rId4" imgW="8209948" imgH="2988203" progId="Word.Document.8">
                  <p:embed/>
                </p:oleObj>
              </mc:Choice>
              <mc:Fallback>
                <p:oleObj name="Document" r:id="rId4" imgW="8209948" imgH="298820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2290763"/>
                        <a:ext cx="7807325" cy="283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000"/>
              <a:t>Authors:</a:t>
            </a:r>
            <a:endParaRPr lang="en-US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1/18 of 11-15-0200 by Clint Chaplin,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Imagicon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08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93F381E4-89FF-4DEC-99E0-2C3E23F2EDBF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91</a:t>
            </a:fld>
            <a:endParaRPr lang="en-US" altLang="en-US" sz="1200" b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Abstract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altLang="en-US" smtClean="0"/>
              <a:t>Report on 802.15 as presented to 802.11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2/18 of </a:t>
            </a:r>
            <a:r>
              <a:rPr lang="en-US" sz="1200" b="0" dirty="0"/>
              <a:t>11-15-0200 by Clint Chaplin, </a:t>
            </a:r>
            <a:r>
              <a:rPr lang="en-US" sz="1200" b="0" dirty="0" err="1" smtClean="0"/>
              <a:t>Imagicon</a:t>
            </a:r>
            <a:endParaRPr lang="en-US" sz="12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7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564E8A56-E472-4F46-8ECC-09E6119FBD8B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92</a:t>
            </a:fld>
            <a:endParaRPr lang="en-US" altLang="en-US" sz="1200" b="0"/>
          </a:p>
        </p:txBody>
      </p:sp>
      <p:sp>
        <p:nvSpPr>
          <p:cNvPr id="15363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230CCACC-D19A-4965-B27F-090B5947AFFA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92</a:t>
            </a:fld>
            <a:endParaRPr lang="en-US" altLang="en-US" sz="1200" b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914400"/>
            <a:ext cx="7772400" cy="652463"/>
          </a:xfrm>
        </p:spPr>
        <p:txBody>
          <a:bodyPr/>
          <a:lstStyle/>
          <a:p>
            <a:r>
              <a:rPr lang="en-US" altLang="en-US" sz="2800" smtClean="0"/>
              <a:t>802.15.3d</a:t>
            </a:r>
            <a:br>
              <a:rPr lang="en-US" altLang="en-US" sz="2800" smtClean="0"/>
            </a:br>
            <a:r>
              <a:rPr lang="en-US" altLang="en-US" sz="2800" smtClean="0"/>
              <a:t>100 Gb/s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r>
              <a:rPr lang="de-DE" altLang="en-US" smtClean="0"/>
              <a:t>Worked on </a:t>
            </a:r>
          </a:p>
          <a:p>
            <a:pPr lvl="1"/>
            <a:r>
              <a:rPr lang="en-US" altLang="en-US" b="1" i="1" smtClean="0"/>
              <a:t>Applications Requirements Document (ARD) </a:t>
            </a:r>
            <a:r>
              <a:rPr lang="en-US" altLang="en-US" smtClean="0"/>
              <a:t>(Document </a:t>
            </a:r>
            <a:r>
              <a:rPr lang="en-US" altLang="en-US" b="1" smtClean="0"/>
              <a:t>15-14-0304-</a:t>
            </a:r>
            <a:r>
              <a:rPr lang="en-US" altLang="ja-JP" b="1" smtClean="0">
                <a:ea typeface="ＭＳ Ｐゴシック" pitchFamily="34" charset="-128"/>
              </a:rPr>
              <a:t>07</a:t>
            </a:r>
            <a:r>
              <a:rPr lang="en-US" altLang="en-US" b="1" smtClean="0"/>
              <a:t>-003d</a:t>
            </a:r>
            <a:r>
              <a:rPr lang="en-US" altLang="en-US" smtClean="0"/>
              <a:t>)</a:t>
            </a:r>
          </a:p>
          <a:p>
            <a:pPr lvl="2"/>
            <a:r>
              <a:rPr lang="en-US" altLang="en-US" sz="1600" smtClean="0"/>
              <a:t>This document will be used in this </a:t>
            </a:r>
            <a:r>
              <a:rPr lang="en-US" altLang="ja-JP" sz="1600" smtClean="0">
                <a:ea typeface="ＭＳ Ｐゴシック" pitchFamily="34" charset="-128"/>
              </a:rPr>
              <a:t>TG3d and SG3e as described in </a:t>
            </a:r>
            <a:r>
              <a:rPr lang="en-US" altLang="ja-JP" sz="1600" i="1" smtClean="0">
                <a:ea typeface="ＭＳ Ｐゴシック" pitchFamily="34" charset="-128"/>
              </a:rPr>
              <a:t>Document 15-14-0672-01-003d</a:t>
            </a:r>
            <a:r>
              <a:rPr lang="en-US" altLang="ja-JP" sz="1600" smtClean="0">
                <a:ea typeface="ＭＳ Ｐゴシック" pitchFamily="34" charset="-128"/>
              </a:rPr>
              <a:t>.</a:t>
            </a:r>
            <a:endParaRPr lang="en-US" altLang="en-US" sz="1600" smtClean="0"/>
          </a:p>
          <a:p>
            <a:pPr lvl="2"/>
            <a:r>
              <a:rPr lang="en-US" altLang="en-US" sz="1600" smtClean="0"/>
              <a:t>4 contributions were included with some modifications.</a:t>
            </a:r>
          </a:p>
          <a:p>
            <a:pPr lvl="2"/>
            <a:r>
              <a:rPr lang="de-DE" altLang="en-US" sz="1600" smtClean="0"/>
              <a:t>Section 4 is completed, while sections 5 ~ 8 need some revision.</a:t>
            </a:r>
          </a:p>
          <a:p>
            <a:pPr lvl="1"/>
            <a:r>
              <a:rPr lang="en-US" altLang="en-US" b="1" i="1" smtClean="0"/>
              <a:t>Channel Modeling Document (CMD) </a:t>
            </a:r>
            <a:r>
              <a:rPr lang="en-US" altLang="en-US" smtClean="0"/>
              <a:t>(Document </a:t>
            </a:r>
            <a:r>
              <a:rPr lang="en-US" altLang="en-US" b="1" smtClean="0"/>
              <a:t>15-14-0310-04-003d</a:t>
            </a:r>
            <a:r>
              <a:rPr lang="en-US" altLang="en-US" smtClean="0"/>
              <a:t>)</a:t>
            </a:r>
            <a:endParaRPr lang="de-DE" altLang="en-US" smtClean="0"/>
          </a:p>
          <a:p>
            <a:pPr lvl="1"/>
            <a:r>
              <a:rPr lang="en-US" altLang="en-US" b="1" i="1" smtClean="0"/>
              <a:t>Technical Requirements Document (TRD) </a:t>
            </a:r>
            <a:r>
              <a:rPr lang="en-US" altLang="en-US" smtClean="0"/>
              <a:t>(Document </a:t>
            </a:r>
            <a:r>
              <a:rPr lang="en-US" altLang="en-US" b="1" smtClean="0"/>
              <a:t>15-14-0309-03-003d</a:t>
            </a:r>
            <a:r>
              <a:rPr lang="en-US" altLang="en-US" smtClean="0"/>
              <a:t>)</a:t>
            </a:r>
            <a:endParaRPr lang="de-DE" alt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3/18 of </a:t>
            </a:r>
            <a:r>
              <a:rPr lang="en-US" sz="1200" b="0" dirty="0"/>
              <a:t>11-15-0200 by Clint Chaplin, </a:t>
            </a:r>
            <a:r>
              <a:rPr lang="en-US" sz="1200" b="0" dirty="0" err="1"/>
              <a:t>Imagicon</a:t>
            </a:r>
            <a:endParaRPr lang="en-US" sz="1200" b="0" dirty="0"/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6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40969879-B2DA-4163-9D58-C4236B63AAB5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93</a:t>
            </a:fld>
            <a:endParaRPr lang="en-US" altLang="en-US" sz="1200" b="0"/>
          </a:p>
        </p:txBody>
      </p:sp>
      <p:sp>
        <p:nvSpPr>
          <p:cNvPr id="16387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915E2970-1709-47E6-B515-0DA7A1A049A9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93</a:t>
            </a:fld>
            <a:endParaRPr lang="en-US" altLang="en-US" sz="1200" b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914400"/>
            <a:ext cx="7772400" cy="652463"/>
          </a:xfrm>
        </p:spPr>
        <p:txBody>
          <a:bodyPr/>
          <a:lstStyle/>
          <a:p>
            <a:r>
              <a:rPr lang="en-US" altLang="en-US" sz="2800" smtClean="0"/>
              <a:t>802.15.4n</a:t>
            </a:r>
            <a:br>
              <a:rPr lang="en-US" altLang="en-US" sz="2800" smtClean="0"/>
            </a:br>
            <a:r>
              <a:rPr lang="en-US" altLang="en-US" sz="2800" smtClean="0"/>
              <a:t>Chinese Medical Band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First Recirculation WG Ballot LB99 on draft 3.0 closed December 3, 2014.   Results 100/0/8 100.00%</a:t>
            </a:r>
          </a:p>
          <a:p>
            <a:pPr eaLnBrk="1" hangingPunct="1">
              <a:spcBef>
                <a:spcPct val="0"/>
              </a:spcBef>
            </a:pPr>
            <a:r>
              <a:rPr kumimoji="1" lang="en-US" altLang="ja-JP" smtClean="0">
                <a:ea typeface="ＭＳ Ｐゴシック" pitchFamily="34" charset="-128"/>
              </a:rPr>
              <a:t>No comments</a:t>
            </a:r>
          </a:p>
          <a:p>
            <a:pPr eaLnBrk="1" hangingPunct="1">
              <a:spcBef>
                <a:spcPct val="0"/>
              </a:spcBef>
            </a:pPr>
            <a:r>
              <a:rPr kumimoji="1" lang="en-US" altLang="ja-JP" smtClean="0">
                <a:ea typeface="ＭＳ Ｐゴシック" pitchFamily="34" charset="-128"/>
              </a:rPr>
              <a:t>Conditional Forwarding to Sponsor Ballot met</a:t>
            </a:r>
          </a:p>
          <a:p>
            <a:pPr eaLnBrk="1" hangingPunct="1">
              <a:spcBef>
                <a:spcPct val="0"/>
              </a:spcBef>
            </a:pPr>
            <a:r>
              <a:rPr kumimoji="1" lang="en-US" altLang="ja-JP" smtClean="0">
                <a:ea typeface="ＭＳ Ｐゴシック" pitchFamily="34" charset="-128"/>
              </a:rPr>
              <a:t>Formed BRC for Sponsor Ballot</a:t>
            </a:r>
          </a:p>
          <a:p>
            <a:pPr eaLnBrk="1" hangingPunct="1">
              <a:spcBef>
                <a:spcPct val="0"/>
              </a:spcBef>
            </a:pPr>
            <a:r>
              <a:rPr kumimoji="1" lang="en-US" altLang="ja-JP" smtClean="0">
                <a:ea typeface="ＭＳ Ｐゴシック" pitchFamily="34" charset="-128"/>
              </a:rPr>
              <a:t>Reviewed the timeline</a:t>
            </a:r>
          </a:p>
          <a:p>
            <a:pPr eaLnBrk="1" hangingPunct="1">
              <a:spcBef>
                <a:spcPct val="0"/>
              </a:spcBef>
            </a:pPr>
            <a:r>
              <a:rPr kumimoji="1" lang="en-US" altLang="ja-JP" smtClean="0">
                <a:ea typeface="ＭＳ Ｐゴシック" pitchFamily="34" charset="-128"/>
              </a:rPr>
              <a:t>Scheduled teleconference</a:t>
            </a:r>
            <a:endParaRPr kumimoji="1" lang="ja-JP" altLang="en-US" smtClean="0">
              <a:ea typeface="ＭＳ Ｐゴシック" pitchFamily="34" charset="-128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en-US" altLang="en-US" smtClean="0"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4/18 of </a:t>
            </a:r>
            <a:r>
              <a:rPr lang="en-US" sz="1200" b="0" dirty="0"/>
              <a:t>11-15-0200 by Clint Chaplin, </a:t>
            </a:r>
            <a:r>
              <a:rPr lang="en-US" sz="1200" b="0" dirty="0" err="1"/>
              <a:t>Imagicon</a:t>
            </a:r>
            <a:endParaRPr lang="en-US" sz="1200" b="0" dirty="0"/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8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EDB18CD9-353A-4F40-A057-837125697151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94</a:t>
            </a:fld>
            <a:endParaRPr lang="en-US" altLang="en-US" sz="1200" b="0"/>
          </a:p>
        </p:txBody>
      </p:sp>
      <p:sp>
        <p:nvSpPr>
          <p:cNvPr id="17411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4F8B8C5D-E5A3-4F2F-9F79-12BF215CCD82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94</a:t>
            </a:fld>
            <a:endParaRPr lang="en-US" altLang="en-US" sz="1200" b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US" altLang="en-US" sz="2800" smtClean="0"/>
              <a:t>802.15.4q</a:t>
            </a:r>
            <a:br>
              <a:rPr lang="en-US" altLang="en-US" sz="2800" smtClean="0"/>
            </a:br>
            <a:r>
              <a:rPr lang="en-US" altLang="en-US" sz="2800" smtClean="0"/>
              <a:t>Ultra Low Power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mtClean="0"/>
              <a:t>First Recirculation WG Ballot LB100 on draft 2.0 closed January 10, 2015.   Results 72/13/6 84.71%</a:t>
            </a:r>
          </a:p>
          <a:p>
            <a:pPr>
              <a:lnSpc>
                <a:spcPct val="80000"/>
              </a:lnSpc>
            </a:pPr>
            <a:r>
              <a:rPr lang="en-US" altLang="en-US" smtClean="0"/>
              <a:t>Received 120 comments; 60 resolved.</a:t>
            </a:r>
          </a:p>
          <a:p>
            <a:pPr>
              <a:lnSpc>
                <a:spcPct val="80000"/>
              </a:lnSpc>
            </a:pPr>
            <a:r>
              <a:rPr lang="en-US" altLang="en-US" smtClean="0"/>
              <a:t>Set up BRC to finish addressing comments and send updated draft out for recirculation</a:t>
            </a:r>
          </a:p>
          <a:p>
            <a:pPr>
              <a:lnSpc>
                <a:spcPct val="80000"/>
              </a:lnSpc>
            </a:pPr>
            <a:r>
              <a:rPr lang="en-US" altLang="en-US" smtClean="0"/>
              <a:t>Hope to get recirculation done by next meeting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5/18 of </a:t>
            </a:r>
            <a:r>
              <a:rPr lang="en-US" sz="1200" b="0" dirty="0"/>
              <a:t>11-15-0200by Clint Chaplin, </a:t>
            </a:r>
            <a:r>
              <a:rPr lang="en-US" sz="1200" b="0" dirty="0" err="1"/>
              <a:t>Imagicon</a:t>
            </a:r>
            <a:endParaRPr lang="en-US" sz="1200" b="0" dirty="0"/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6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F6BCBCDC-85DE-42D3-82B0-D4847FD65E05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95</a:t>
            </a:fld>
            <a:endParaRPr lang="en-US" altLang="en-US" sz="1200" b="0"/>
          </a:p>
        </p:txBody>
      </p:sp>
      <p:sp>
        <p:nvSpPr>
          <p:cNvPr id="18435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2A966CF1-F1CD-4631-B363-338E3A89EF57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95</a:t>
            </a:fld>
            <a:endParaRPr lang="en-US" altLang="en-US" sz="1200" b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US" altLang="en-US" sz="2800" smtClean="0"/>
              <a:t>802.15.4r</a:t>
            </a:r>
            <a:br>
              <a:rPr lang="en-US" altLang="en-US" sz="2800" smtClean="0"/>
            </a:br>
            <a:r>
              <a:rPr lang="en-US" altLang="en-US" sz="2800" smtClean="0"/>
              <a:t>Distance Measurement Techniques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r>
              <a:rPr lang="en-US" altLang="en-US" smtClean="0"/>
              <a:t>Discussions about continuation of leadership</a:t>
            </a:r>
          </a:p>
          <a:p>
            <a:r>
              <a:rPr lang="en-US" altLang="en-US" smtClean="0"/>
              <a:t>Completed Technical Guidelines Document</a:t>
            </a:r>
            <a:br>
              <a:rPr lang="en-US" altLang="en-US" smtClean="0"/>
            </a:br>
            <a:r>
              <a:rPr lang="en-US" altLang="en-US" smtClean="0"/>
              <a:t> (Result posted in doc #15-14-0297-04)</a:t>
            </a:r>
          </a:p>
          <a:p>
            <a:r>
              <a:rPr lang="en-US" altLang="en-US" smtClean="0"/>
              <a:t>Reviewed timelines for Call for Proposals </a:t>
            </a:r>
            <a:endParaRPr lang="en-US" altLang="en-US" sz="200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6/18 of </a:t>
            </a:r>
            <a:r>
              <a:rPr lang="en-US" sz="1200" b="0" dirty="0"/>
              <a:t>11-15-0200 by Clint Chaplin, </a:t>
            </a:r>
            <a:r>
              <a:rPr lang="en-US" sz="1200" b="0" dirty="0" err="1"/>
              <a:t>Imagicon</a:t>
            </a:r>
            <a:endParaRPr lang="en-US" sz="1200" b="0" dirty="0"/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8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990A31AE-488B-41B6-8E50-E77C24508CF3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96</a:t>
            </a:fld>
            <a:endParaRPr lang="en-US" altLang="en-US" sz="1200" b="0"/>
          </a:p>
        </p:txBody>
      </p:sp>
      <p:sp>
        <p:nvSpPr>
          <p:cNvPr id="19459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9E3CF471-715A-41DF-849B-107FBF154972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96</a:t>
            </a:fld>
            <a:endParaRPr lang="en-US" altLang="en-US" sz="1200" b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US" altLang="en-US" sz="2800" smtClean="0"/>
              <a:t>802.15.4s</a:t>
            </a:r>
            <a:br>
              <a:rPr lang="en-US" altLang="en-US" sz="2800" smtClean="0"/>
            </a:br>
            <a:r>
              <a:rPr lang="en-US" altLang="en-US" sz="2800" smtClean="0"/>
              <a:t>Spectrum Resources Usage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r>
              <a:rPr lang="en-US" altLang="ja-JP" smtClean="0">
                <a:ea typeface="ＭＳ Ｐゴシック" pitchFamily="34" charset="-128"/>
              </a:rPr>
              <a:t>Heard 7 presentations</a:t>
            </a:r>
            <a:endParaRPr lang="en-US" altLang="ja-JP" sz="2000" smtClean="0">
              <a:ea typeface="ＭＳ Ｐゴシック" pitchFamily="34" charset="-128"/>
            </a:endParaRPr>
          </a:p>
          <a:p>
            <a:r>
              <a:rPr lang="en-US" altLang="ja-JP" smtClean="0">
                <a:ea typeface="ＭＳ Ｐゴシック" pitchFamily="34" charset="-128"/>
              </a:rPr>
              <a:t>Revised Technical Guidance Document and Call for Contributions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7/18 of </a:t>
            </a:r>
            <a:r>
              <a:rPr lang="en-US" sz="1200" b="0" dirty="0"/>
              <a:t>11-15-0200 by Clint Chaplin, </a:t>
            </a:r>
            <a:r>
              <a:rPr lang="en-US" sz="1200" b="0" dirty="0" err="1"/>
              <a:t>Imagicon</a:t>
            </a:r>
            <a:endParaRPr lang="en-US" sz="1200" b="0" dirty="0"/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0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3FF806ED-7224-406D-8B67-0609BE044EDB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97</a:t>
            </a:fld>
            <a:endParaRPr lang="en-US" altLang="en-US" sz="1200" b="0"/>
          </a:p>
        </p:txBody>
      </p:sp>
      <p:sp>
        <p:nvSpPr>
          <p:cNvPr id="20483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5EC54FA6-575E-408A-B51A-12FE9B91417C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97</a:t>
            </a:fld>
            <a:endParaRPr lang="en-US" altLang="en-US" sz="1200" b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altLang="en-US" smtClean="0"/>
              <a:t>802.15.7r1 Optical Camera Communication</a:t>
            </a:r>
            <a:endParaRPr lang="en-US" altLang="en-US" smtClean="0"/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814888"/>
          </a:xfrm>
        </p:spPr>
        <p:txBody>
          <a:bodyPr/>
          <a:lstStyle/>
          <a:p>
            <a:r>
              <a:rPr lang="en-US" altLang="ja-JP" sz="2800" smtClean="0">
                <a:ea typeface="ＭＳ Ｐゴシック" pitchFamily="34" charset="-128"/>
              </a:rPr>
              <a:t>Finalizes CFA  and home page for IEEE 802.15.7r1</a:t>
            </a:r>
          </a:p>
          <a:p>
            <a:r>
              <a:rPr lang="en-US" altLang="ja-JP" sz="2800" smtClean="0">
                <a:ea typeface="ＭＳ Ｐゴシック" pitchFamily="34" charset="-128"/>
              </a:rPr>
              <a:t>Appointing officers</a:t>
            </a:r>
          </a:p>
          <a:p>
            <a:pPr lvl="1"/>
            <a:r>
              <a:rPr lang="en-US" altLang="ja-JP" smtClean="0">
                <a:ea typeface="ＭＳ Ｐゴシック" pitchFamily="34" charset="-128"/>
              </a:rPr>
              <a:t>Chairman: Yeong Min Jang (Kookmin Univ.)</a:t>
            </a:r>
          </a:p>
          <a:p>
            <a:pPr lvl="1"/>
            <a:r>
              <a:rPr lang="en-US" altLang="ja-JP" smtClean="0">
                <a:ea typeface="ＭＳ Ｐゴシック" pitchFamily="34" charset="-128"/>
              </a:rPr>
              <a:t>Vice Chairman: Rick Roberts (Intel), Yu Zeng (China Telecom)</a:t>
            </a:r>
          </a:p>
          <a:p>
            <a:pPr lvl="1"/>
            <a:r>
              <a:rPr lang="en-US" altLang="ja-JP" smtClean="0">
                <a:ea typeface="ＭＳ Ｐゴシック" pitchFamily="34" charset="-128"/>
              </a:rPr>
              <a:t>Chief Technical Editor: Rick Roberts (Intel)</a:t>
            </a:r>
          </a:p>
          <a:p>
            <a:pPr lvl="1"/>
            <a:r>
              <a:rPr lang="en-US" altLang="ja-JP" smtClean="0">
                <a:ea typeface="ＭＳ Ｐゴシック" pitchFamily="34" charset="-128"/>
              </a:rPr>
              <a:t>Technical Editor: Jaesang Cha (SNUST), Murat Uysal(Ozyegin Univ.)</a:t>
            </a:r>
          </a:p>
          <a:p>
            <a:pPr lvl="1"/>
            <a:r>
              <a:rPr lang="en-US" altLang="ja-JP" smtClean="0">
                <a:ea typeface="ＭＳ Ｐゴシック" pitchFamily="34" charset="-128"/>
              </a:rPr>
              <a:t>Secretaries: Nikola Serafimovski (PureLiFi), Rojan Chitrakar (Panasonic)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8/18 of </a:t>
            </a:r>
            <a:r>
              <a:rPr lang="en-US" sz="1200" b="0" dirty="0"/>
              <a:t>11-15-0200 by Clint Chaplin, </a:t>
            </a:r>
            <a:r>
              <a:rPr lang="en-US" sz="1200" b="0" dirty="0" err="1" smtClean="0"/>
              <a:t>Imagicon</a:t>
            </a:r>
            <a:endParaRPr lang="en-US" sz="1200" b="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4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53D56ADF-6542-4092-8B5C-24ADC5E23AD1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98</a:t>
            </a:fld>
            <a:endParaRPr lang="en-US" altLang="en-US" sz="1200" b="0"/>
          </a:p>
        </p:txBody>
      </p:sp>
      <p:sp>
        <p:nvSpPr>
          <p:cNvPr id="21507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6C32D066-EED9-41C9-A15A-3651B90BA52B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98</a:t>
            </a:fld>
            <a:endParaRPr lang="en-US" altLang="en-US" sz="1200" b="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altLang="en-US" sz="2800" smtClean="0"/>
              <a:t>802.15.8 Peer Aware Communications</a:t>
            </a:r>
            <a:endParaRPr lang="en-US" altLang="en-US" sz="2800" smtClean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229600" cy="4724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ja-JP" smtClean="0">
                <a:ea typeface="ＭＳ Ｐゴシック" pitchFamily="34" charset="-128"/>
              </a:rPr>
              <a:t>Completed Draft v.8</a:t>
            </a:r>
          </a:p>
          <a:p>
            <a:pPr lvl="1"/>
            <a:r>
              <a:rPr lang="en-US" altLang="ja-JP" sz="2400" smtClean="0">
                <a:ea typeface="ＭＳ Ｐゴシック" pitchFamily="34" charset="-128"/>
              </a:rPr>
              <a:t>All main PHY writeup completed.  </a:t>
            </a:r>
            <a:endParaRPr lang="en-US" altLang="ja-JP" sz="1800" smtClean="0">
              <a:ea typeface="ＭＳ Ｐゴシック" pitchFamily="34" charset="-128"/>
            </a:endParaRPr>
          </a:p>
          <a:p>
            <a:pPr lvl="1"/>
            <a:r>
              <a:rPr lang="en-US" altLang="ja-JP" sz="2400" smtClean="0">
                <a:ea typeface="ＭＳ Ｐゴシック" pitchFamily="34" charset="-128"/>
              </a:rPr>
              <a:t>Added several MAC Components</a:t>
            </a:r>
            <a:endParaRPr lang="en-US" altLang="ja-JP" smtClean="0">
              <a:ea typeface="ＭＳ Ｐゴシック" pitchFamily="34" charset="-128"/>
            </a:endParaRPr>
          </a:p>
          <a:p>
            <a:pPr lvl="1"/>
            <a:r>
              <a:rPr lang="en-US" altLang="ja-JP" smtClean="0">
                <a:ea typeface="ＭＳ Ｐゴシック" pitchFamily="34" charset="-128"/>
              </a:rPr>
              <a:t>Derived work items by comparing of  v.7 with IEEE 802.15.4 and PAC Framework document  </a:t>
            </a:r>
          </a:p>
          <a:p>
            <a:pPr lvl="1"/>
            <a:r>
              <a:rPr lang="en-US" altLang="ja-JP" smtClean="0">
                <a:ea typeface="ＭＳ Ｐゴシック" pitchFamily="34" charset="-128"/>
              </a:rPr>
              <a:t>Assigned champions for missing items and insufficient parts.  </a:t>
            </a:r>
            <a:endParaRPr lang="en-US" altLang="en-US" sz="1600" smtClean="0"/>
          </a:p>
          <a:p>
            <a:pPr marL="0" indent="0"/>
            <a:r>
              <a:rPr lang="en-US" altLang="ja-JP" sz="2000" smtClean="0">
                <a:ea typeface="ＭＳ Ｐゴシック" pitchFamily="34" charset="-128"/>
              </a:rPr>
              <a:t>Letter Ballot: May 2015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9/18 of </a:t>
            </a:r>
            <a:r>
              <a:rPr lang="en-US" sz="1200" b="0" dirty="0"/>
              <a:t>11-15-0200 by Clint Chaplin, </a:t>
            </a:r>
            <a:r>
              <a:rPr lang="en-US" sz="1200" b="0" dirty="0" err="1" smtClean="0"/>
              <a:t>Imagicon</a:t>
            </a:r>
            <a:endParaRPr lang="en-US" sz="1200" b="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0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82BE0307-5893-49CA-A506-E556169C0AF5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99</a:t>
            </a:fld>
            <a:endParaRPr lang="en-US" altLang="en-US" sz="1200" b="0"/>
          </a:p>
        </p:txBody>
      </p:sp>
      <p:sp>
        <p:nvSpPr>
          <p:cNvPr id="22531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604C9257-2010-494F-A337-68BF28449CCB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99</a:t>
            </a:fld>
            <a:endParaRPr lang="en-US" altLang="en-US" sz="1200" b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altLang="en-US" smtClean="0"/>
              <a:t>802.15.9 Key Management Protocol</a:t>
            </a:r>
            <a:endParaRPr lang="en-US" altLang="en-US" smtClean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altLang="en-US" dirty="0" smtClean="0"/>
              <a:t>First Initial WG Ballot LB98 on draft 1.0 closed December 11, 2014.   Results 55/7/6 88.71%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dirty="0" smtClean="0"/>
              <a:t>Received 317 comments.</a:t>
            </a:r>
          </a:p>
          <a:p>
            <a:pPr marL="293688" indent="-293688">
              <a:buSzPct val="45000"/>
              <a:buFont typeface="Wingdings" pitchFamily="2" charset="2"/>
              <a:buChar char=""/>
              <a:tabLst>
                <a:tab pos="293688" algn="l"/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</a:tabLst>
              <a:defRPr/>
            </a:pPr>
            <a:r>
              <a:rPr lang="en-US" altLang="en-US" dirty="0" smtClean="0"/>
              <a:t>Ballot Document Resolution</a:t>
            </a:r>
          </a:p>
          <a:p>
            <a:pPr marL="1484313" lvl="1" indent="-568325">
              <a:buFont typeface="Times New Roman" pitchFamily="18" charset="0"/>
              <a:buChar char="–"/>
              <a:tabLst>
                <a:tab pos="293688" algn="l"/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</a:tabLst>
              <a:defRPr/>
            </a:pPr>
            <a:r>
              <a:rPr lang="en-US" altLang="en-US" dirty="0" smtClean="0"/>
              <a:t>First pass through all comments done</a:t>
            </a:r>
          </a:p>
          <a:p>
            <a:pPr marL="1484313" lvl="1" indent="-568325">
              <a:buFont typeface="Times New Roman" pitchFamily="18" charset="0"/>
              <a:buChar char="–"/>
              <a:tabLst>
                <a:tab pos="293688" algn="l"/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</a:tabLst>
              <a:defRPr/>
            </a:pPr>
            <a:r>
              <a:rPr lang="en-US" altLang="en-US" dirty="0" smtClean="0"/>
              <a:t>Major contribution to improve multiplexing IE and SAP</a:t>
            </a:r>
          </a:p>
          <a:p>
            <a:pPr marL="2286000" lvl="2" indent="-455613">
              <a:buFont typeface="Times New Roman" pitchFamily="18" charset="0"/>
              <a:buChar char="•"/>
              <a:tabLst>
                <a:tab pos="293688" algn="l"/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</a:tabLst>
              <a:defRPr/>
            </a:pPr>
            <a:r>
              <a:rPr lang="en-US" altLang="en-US" dirty="0" smtClean="0"/>
              <a:t>To make it work better for KMP and improve usability by other MAC layer fragmentation/reassembly uses</a:t>
            </a:r>
          </a:p>
          <a:p>
            <a:pPr marL="636588" indent="-635000">
              <a:buSzPct val="45000"/>
              <a:buFont typeface="Wingdings" pitchFamily="2" charset="2"/>
              <a:buChar char=""/>
              <a:tabLst>
                <a:tab pos="293688" algn="l"/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</a:tabLst>
              <a:defRPr/>
            </a:pPr>
            <a:r>
              <a:rPr lang="en-US" altLang="en-US" dirty="0" smtClean="0"/>
              <a:t>Reformulated BRC</a:t>
            </a:r>
          </a:p>
          <a:p>
            <a:pPr marL="1484313" lvl="1" indent="-568325">
              <a:buFont typeface="Times New Roman" pitchFamily="18" charset="0"/>
              <a:buChar char="–"/>
              <a:tabLst>
                <a:tab pos="293688" algn="l"/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</a:tabLst>
              <a:defRPr/>
            </a:pPr>
            <a:r>
              <a:rPr lang="en-US" altLang="en-US" dirty="0" smtClean="0"/>
              <a:t>To finish ballot comment resolution</a:t>
            </a:r>
          </a:p>
          <a:p>
            <a:pPr marL="1484313" lvl="1" indent="-568325">
              <a:buFont typeface="Times New Roman" pitchFamily="18" charset="0"/>
              <a:buChar char="–"/>
              <a:tabLst>
                <a:tab pos="293688" algn="l"/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</a:tabLst>
              <a:defRPr/>
            </a:pPr>
            <a:r>
              <a:rPr lang="en-US" altLang="en-US" dirty="0" smtClean="0"/>
              <a:t>Start 15 day recirculation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10/18 of </a:t>
            </a:r>
            <a:r>
              <a:rPr lang="en-US" sz="1200" b="0" dirty="0"/>
              <a:t>11-15-0200 by Clint Chaplin, </a:t>
            </a:r>
            <a:r>
              <a:rPr lang="en-US" sz="1200" b="0" dirty="0" err="1" smtClean="0"/>
              <a:t>Imagicon</a:t>
            </a:r>
            <a:endParaRPr lang="en-US" sz="1200" b="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8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77730</TotalTime>
  <Words>10942</Words>
  <Application>Microsoft Office PowerPoint</Application>
  <PresentationFormat>On-screen Show (4:3)</PresentationFormat>
  <Paragraphs>2476</Paragraphs>
  <Slides>142</Slides>
  <Notes>142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142</vt:i4>
      </vt:variant>
    </vt:vector>
  </HeadingPairs>
  <TitlesOfParts>
    <vt:vector size="144" baseType="lpstr">
      <vt:lpstr>Default Design</vt:lpstr>
      <vt:lpstr>Document</vt:lpstr>
      <vt:lpstr>802.11 January 2015 Closing Reports</vt:lpstr>
      <vt:lpstr>Abstract</vt:lpstr>
      <vt:lpstr>Attendance</vt:lpstr>
      <vt:lpstr>Attendance Total</vt:lpstr>
      <vt:lpstr>Attendance Histogram (Thu) </vt:lpstr>
      <vt:lpstr>Attendance by Country</vt:lpstr>
      <vt:lpstr>Type of Groups</vt:lpstr>
      <vt:lpstr>Groups</vt:lpstr>
      <vt:lpstr>802.11 WG Editor’s Meeting (Jan ‘15)</vt:lpstr>
      <vt:lpstr>Volunteer Editor Contacts</vt:lpstr>
      <vt:lpstr>MDR Status</vt:lpstr>
      <vt:lpstr>802.11 Style Guide</vt:lpstr>
      <vt:lpstr>Editor Amendment Ordering</vt:lpstr>
      <vt:lpstr>Draft Development Snapshot</vt:lpstr>
      <vt:lpstr>MIB style, Visio and Frame practices </vt:lpstr>
      <vt:lpstr>ARC Closing Report </vt:lpstr>
      <vt:lpstr>Abstract</vt:lpstr>
      <vt:lpstr>Work Completed</vt:lpstr>
      <vt:lpstr>Teleconference(s)</vt:lpstr>
      <vt:lpstr>March 2015 Plans</vt:lpstr>
      <vt:lpstr>Publicity Closing Report</vt:lpstr>
      <vt:lpstr>Abstract</vt:lpstr>
      <vt:lpstr>PowerPoint Presentation</vt:lpstr>
      <vt:lpstr>IEEE 802.11/15 Regulatory SC Atlanta Closing Report</vt:lpstr>
      <vt:lpstr>Abstract</vt:lpstr>
      <vt:lpstr>Agenda</vt:lpstr>
      <vt:lpstr>Accomplishments</vt:lpstr>
      <vt:lpstr>Teleconferences</vt:lpstr>
      <vt:lpstr>References</vt:lpstr>
      <vt:lpstr>Closing Report</vt:lpstr>
      <vt:lpstr>Abstract</vt:lpstr>
      <vt:lpstr>PowerPoint Presentation</vt:lpstr>
      <vt:lpstr>IEEE 802 JTC1 SC closing report (Jan 2015)</vt:lpstr>
      <vt:lpstr>Abstract</vt:lpstr>
      <vt:lpstr>The SC did not have a great deal of work this week and only one session was required</vt:lpstr>
      <vt:lpstr>IEEE 802 has pushed ten standards completely through the PSDO ratification process …</vt:lpstr>
      <vt:lpstr>… and IEEE 802 has ten standards in the pipeline for ratification under the PSDO process</vt:lpstr>
      <vt:lpstr>The SC will focus in Berlin on PSDO responses and SC6 meeting prep</vt:lpstr>
      <vt:lpstr>The SC approved a motion for a liaison inviting  participation in 802.11mc Sponsor Ballot</vt:lpstr>
      <vt:lpstr>The SC Chair has drafted text for the agreed liaison to SC6</vt:lpstr>
      <vt:lpstr>The SC Chair has drafted text for the agreed liaison to SC6</vt:lpstr>
      <vt:lpstr>The WG is asked to approve the text of a liaison to SC6</vt:lpstr>
      <vt:lpstr>IEEE 802.11mc Closing Report for January 2015</vt:lpstr>
      <vt:lpstr>Abstract</vt:lpstr>
      <vt:lpstr>Status </vt:lpstr>
      <vt:lpstr>TGmc Plan of Record - modified</vt:lpstr>
      <vt:lpstr>Teleconferences and next steps</vt:lpstr>
      <vt:lpstr>IEEE 802.11ah Closing Report for January 2015</vt:lpstr>
      <vt:lpstr>Abstract</vt:lpstr>
      <vt:lpstr>Activity in TGah</vt:lpstr>
      <vt:lpstr>Going forward</vt:lpstr>
      <vt:lpstr>Teleconference</vt:lpstr>
      <vt:lpstr>TGah Timeline – Updated</vt:lpstr>
      <vt:lpstr>Motion 8</vt:lpstr>
      <vt:lpstr>IEEE 802.11TGai Closing Report</vt:lpstr>
      <vt:lpstr>Abstract</vt:lpstr>
      <vt:lpstr>IEEE 802.11 FILS TGai – Jan 2015 Atlanta</vt:lpstr>
      <vt:lpstr>Accomplishments  TGai  1/2</vt:lpstr>
      <vt:lpstr>Accomplishments  TGai  2/2</vt:lpstr>
      <vt:lpstr>Motion to go to the recirc WG LB</vt:lpstr>
      <vt:lpstr>Plan for March</vt:lpstr>
      <vt:lpstr>Time line of TGai </vt:lpstr>
      <vt:lpstr>Teleconference Schedule </vt:lpstr>
      <vt:lpstr>Reference</vt:lpstr>
      <vt:lpstr>TGak January Closing Report </vt:lpstr>
      <vt:lpstr>Abstract</vt:lpstr>
      <vt:lpstr>TGak Closing Report</vt:lpstr>
      <vt:lpstr>TGak Closing Report</vt:lpstr>
      <vt:lpstr>TGak Closing Report</vt:lpstr>
      <vt:lpstr>TGaq Closing Report</vt:lpstr>
      <vt:lpstr>Abstract</vt:lpstr>
      <vt:lpstr>PowerPoint Presentation</vt:lpstr>
      <vt:lpstr>TGax January 2015 Closing Report</vt:lpstr>
      <vt:lpstr>Abstract</vt:lpstr>
      <vt:lpstr>TG Structure</vt:lpstr>
      <vt:lpstr>Work Completed – TG Documents</vt:lpstr>
      <vt:lpstr>Work Completed – Technical Presentations</vt:lpstr>
      <vt:lpstr>March 2015 Goals</vt:lpstr>
      <vt:lpstr>Conference Call Times</vt:lpstr>
      <vt:lpstr>NG60 SG January 2015 Closing Report</vt:lpstr>
      <vt:lpstr>Abstract</vt:lpstr>
      <vt:lpstr>Work Completed</vt:lpstr>
      <vt:lpstr>March 2015 Goals</vt:lpstr>
      <vt:lpstr>Conference Call Times</vt:lpstr>
      <vt:lpstr>NGP SG January 2015 Closing Report</vt:lpstr>
      <vt:lpstr>Abstract</vt:lpstr>
      <vt:lpstr>Work Completed</vt:lpstr>
      <vt:lpstr>March 2015 Goals</vt:lpstr>
      <vt:lpstr>Conference Call Times</vt:lpstr>
      <vt:lpstr>Report on 802.15</vt:lpstr>
      <vt:lpstr>Abstract</vt:lpstr>
      <vt:lpstr>802.15.3d 100 Gb/s</vt:lpstr>
      <vt:lpstr>802.15.4n Chinese Medical Band</vt:lpstr>
      <vt:lpstr>802.15.4q Ultra Low Power</vt:lpstr>
      <vt:lpstr>802.15.4r Distance Measurement Techniques</vt:lpstr>
      <vt:lpstr>802.15.4s Spectrum Resources Usage</vt:lpstr>
      <vt:lpstr>802.15.7r1 Optical Camera Communication</vt:lpstr>
      <vt:lpstr>802.15.8 Peer Aware Communications</vt:lpstr>
      <vt:lpstr>802.15.9 Key Management Protocol</vt:lpstr>
      <vt:lpstr>802.15.10 Layer 2/Mesh Under Routing (L2R)</vt:lpstr>
      <vt:lpstr>High Rate Close Proximity (HRCP) SG 802.15.3e</vt:lpstr>
      <vt:lpstr>6TiSCH IG</vt:lpstr>
      <vt:lpstr>Dependable IG</vt:lpstr>
      <vt:lpstr>THz IG</vt:lpstr>
      <vt:lpstr>WNG SC</vt:lpstr>
      <vt:lpstr>Maintenance SC</vt:lpstr>
      <vt:lpstr>References</vt:lpstr>
      <vt:lpstr>RR-TAG (802.18) to 802.11 Liaison Report</vt:lpstr>
      <vt:lpstr>Overview</vt:lpstr>
      <vt:lpstr>RR-TAG Actions Taken</vt:lpstr>
      <vt:lpstr>Report on 802.21</vt:lpstr>
      <vt:lpstr>Abstract</vt:lpstr>
      <vt:lpstr>802.21.1 Media Independent Services and Use Cases (MISU)</vt:lpstr>
      <vt:lpstr>802.21d (MuGM) Multicast Group Management Task Group</vt:lpstr>
      <vt:lpstr>802.21m (REVP) 802.21-2008 Revision Project</vt:lpstr>
      <vt:lpstr>References</vt:lpstr>
      <vt:lpstr>802.24 Vertical Applications  Technical Advisory Group Smart Grid Task Group Liaison Report</vt:lpstr>
      <vt:lpstr>802.24 Structure</vt:lpstr>
      <vt:lpstr>January 2015 Activities</vt:lpstr>
      <vt:lpstr>IEEE 802.1 OmniRAN TG Status Report to IEEE 802 WGs</vt:lpstr>
      <vt:lpstr>IEEE 802.1 OmniRAN TG Resources</vt:lpstr>
      <vt:lpstr>OmniRAN TG Achievements</vt:lpstr>
      <vt:lpstr>Looking forward to next session in  Berlin, March 8-13, 2015</vt:lpstr>
      <vt:lpstr>Wi-Fi Alliance Liaison Update</vt:lpstr>
      <vt:lpstr>PowerPoint Presentation</vt:lpstr>
      <vt:lpstr>PowerPoint Presentation</vt:lpstr>
      <vt:lpstr>PowerPoint Presentation</vt:lpstr>
      <vt:lpstr>IEEE 802.11-IETF Liaison Report</vt:lpstr>
      <vt:lpstr>Abstract</vt:lpstr>
      <vt:lpstr>IETF- IEEE 802 Liaison Activity  </vt:lpstr>
      <vt:lpstr>IETF Meetings</vt:lpstr>
      <vt:lpstr>Protocol to Access White Space database (paws) WG</vt:lpstr>
      <vt:lpstr>RADEXT WG</vt:lpstr>
      <vt:lpstr>IETF Geographic Location and Privacy (Geopriv) WG</vt:lpstr>
      <vt:lpstr>Emergency Context Resolution with Internet Technologies (ECRIT) </vt:lpstr>
      <vt:lpstr>Home Networking (homenet) WG</vt:lpstr>
      <vt:lpstr>Operations Area Working Group</vt:lpstr>
      <vt:lpstr>Active Queue Management (AQM)</vt:lpstr>
      <vt:lpstr>Transport Layer Security (TLS)</vt:lpstr>
      <vt:lpstr>Extensions for Scalable DNS Service Discovery (dnssd)</vt:lpstr>
      <vt:lpstr>Of Interest to Smart Grid</vt:lpstr>
      <vt:lpstr>References</vt:lpstr>
    </vt:vector>
  </TitlesOfParts>
  <Company>Aruba Networks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WG11 Closing Reports</dc:title>
  <dc:creator>dstanley@arubanetworks.com</dc:creator>
  <cp:keywords>January 2015</cp:keywords>
  <cp:lastModifiedBy>Dorothy Stanley</cp:lastModifiedBy>
  <cp:revision>1300</cp:revision>
  <cp:lastPrinted>1998-02-10T13:28:06Z</cp:lastPrinted>
  <dcterms:created xsi:type="dcterms:W3CDTF">1998-02-10T13:07:52Z</dcterms:created>
  <dcterms:modified xsi:type="dcterms:W3CDTF">2015-01-16T17:27:28Z</dcterms:modified>
</cp:coreProperties>
</file>