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7"/>
  </p:notesMasterIdLst>
  <p:handoutMasterIdLst>
    <p:handoutMasterId r:id="rId118"/>
  </p:handoutMasterIdLst>
  <p:sldIdLst>
    <p:sldId id="269" r:id="rId2"/>
    <p:sldId id="270" r:id="rId3"/>
    <p:sldId id="379" r:id="rId4"/>
    <p:sldId id="380" r:id="rId5"/>
    <p:sldId id="381" r:id="rId6"/>
    <p:sldId id="382" r:id="rId7"/>
    <p:sldId id="273" r:id="rId8"/>
    <p:sldId id="274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17" r:id="rId44"/>
    <p:sldId id="418" r:id="rId45"/>
    <p:sldId id="419" r:id="rId46"/>
    <p:sldId id="420" r:id="rId47"/>
    <p:sldId id="421" r:id="rId48"/>
    <p:sldId id="422" r:id="rId49"/>
    <p:sldId id="423" r:id="rId50"/>
    <p:sldId id="424" r:id="rId51"/>
    <p:sldId id="425" r:id="rId52"/>
    <p:sldId id="426" r:id="rId53"/>
    <p:sldId id="427" r:id="rId54"/>
    <p:sldId id="428" r:id="rId55"/>
    <p:sldId id="429" r:id="rId56"/>
    <p:sldId id="430" r:id="rId57"/>
    <p:sldId id="431" r:id="rId58"/>
    <p:sldId id="432" r:id="rId59"/>
    <p:sldId id="433" r:id="rId60"/>
    <p:sldId id="434" r:id="rId61"/>
    <p:sldId id="435" r:id="rId62"/>
    <p:sldId id="436" r:id="rId63"/>
    <p:sldId id="437" r:id="rId64"/>
    <p:sldId id="438" r:id="rId65"/>
    <p:sldId id="439" r:id="rId66"/>
    <p:sldId id="440" r:id="rId67"/>
    <p:sldId id="441" r:id="rId68"/>
    <p:sldId id="442" r:id="rId69"/>
    <p:sldId id="443" r:id="rId70"/>
    <p:sldId id="444" r:id="rId71"/>
    <p:sldId id="445" r:id="rId72"/>
    <p:sldId id="446" r:id="rId73"/>
    <p:sldId id="447" r:id="rId74"/>
    <p:sldId id="448" r:id="rId75"/>
    <p:sldId id="449" r:id="rId76"/>
    <p:sldId id="450" r:id="rId77"/>
    <p:sldId id="451" r:id="rId78"/>
    <p:sldId id="452" r:id="rId79"/>
    <p:sldId id="453" r:id="rId80"/>
    <p:sldId id="454" r:id="rId81"/>
    <p:sldId id="455" r:id="rId82"/>
    <p:sldId id="456" r:id="rId83"/>
    <p:sldId id="457" r:id="rId84"/>
    <p:sldId id="458" r:id="rId85"/>
    <p:sldId id="459" r:id="rId86"/>
    <p:sldId id="460" r:id="rId87"/>
    <p:sldId id="461" r:id="rId88"/>
    <p:sldId id="462" r:id="rId89"/>
    <p:sldId id="463" r:id="rId90"/>
    <p:sldId id="464" r:id="rId91"/>
    <p:sldId id="465" r:id="rId92"/>
    <p:sldId id="466" r:id="rId93"/>
    <p:sldId id="467" r:id="rId94"/>
    <p:sldId id="468" r:id="rId95"/>
    <p:sldId id="469" r:id="rId96"/>
    <p:sldId id="470" r:id="rId97"/>
    <p:sldId id="471" r:id="rId98"/>
    <p:sldId id="472" r:id="rId99"/>
    <p:sldId id="473" r:id="rId100"/>
    <p:sldId id="474" r:id="rId101"/>
    <p:sldId id="475" r:id="rId102"/>
    <p:sldId id="476" r:id="rId103"/>
    <p:sldId id="477" r:id="rId104"/>
    <p:sldId id="478" r:id="rId105"/>
    <p:sldId id="479" r:id="rId106"/>
    <p:sldId id="480" r:id="rId107"/>
    <p:sldId id="481" r:id="rId108"/>
    <p:sldId id="482" r:id="rId109"/>
    <p:sldId id="483" r:id="rId110"/>
    <p:sldId id="484" r:id="rId111"/>
    <p:sldId id="485" r:id="rId112"/>
    <p:sldId id="486" r:id="rId113"/>
    <p:sldId id="487" r:id="rId114"/>
    <p:sldId id="488" r:id="rId115"/>
    <p:sldId id="489" r:id="rId11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98849" autoAdjust="0"/>
  </p:normalViewPr>
  <p:slideViewPr>
    <p:cSldViewPr>
      <p:cViewPr>
        <p:scale>
          <a:sx n="85" d="100"/>
          <a:sy n="85" d="100"/>
        </p:scale>
        <p:origin x="-88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962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pstephe\Documents\sandbox\802.11\tools\summary%20of%20meeting-members\attendance%20by%20breakou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stephe\Documents\sandbox\802.11\tools\summary%20of%20meeting-members\histogram%20of%20slots%20by%20attende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[attendance by breakout.xlsx]pie chart total attendances!PivotTable1</c:name>
    <c:fmtId val="-1"/>
  </c:pivotSource>
  <c:chart>
    <c:title>
      <c:layout/>
      <c:overlay val="0"/>
    </c:title>
    <c:autoTitleDeleted val="0"/>
    <c:pivotFmts>
      <c:pivotFmt>
        <c:idx val="0"/>
      </c:pivotFmt>
      <c:pivotFmt>
        <c:idx val="1"/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  <c:dLbl>
          <c:idx val="0"/>
          <c:layout>
            <c:manualLayout>
              <c:x val="-1.3417292285624199E-2"/>
              <c:y val="3.1462416934048984E-2"/>
            </c:manualLayout>
          </c:layout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 sz="1200"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</c:pivotFmt>
      <c:pivotFmt>
        <c:idx val="10"/>
      </c:pivotFmt>
      <c:pivotFmt>
        <c:idx val="11"/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'pie chart total attendances'!$B$1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4"/>
              <c:layout>
                <c:manualLayout>
                  <c:x val="8.4600183966390879E-2"/>
                  <c:y val="-0.194713670056198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90017186479968"/>
                      <c:h val="0.22140936132511688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7.4025100254466486E-2"/>
                  <c:y val="-0.102057665507126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312607415499808E-2"/>
                      <c:h val="0.10972930902676496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23814474280232883"/>
                  <c:y val="-2.43357527157955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'pie chart total attendances'!$A$2:$A$11</c:f>
              <c:strCache>
                <c:ptCount val="10"/>
                <c:pt idx="0">
                  <c:v>TGah</c:v>
                </c:pt>
                <c:pt idx="1">
                  <c:v>TGai</c:v>
                </c:pt>
                <c:pt idx="2">
                  <c:v>TGaq</c:v>
                </c:pt>
                <c:pt idx="3">
                  <c:v>TGmc</c:v>
                </c:pt>
                <c:pt idx="4">
                  <c:v>WG Mid-Session Plenary</c:v>
                </c:pt>
                <c:pt idx="5">
                  <c:v>WNG</c:v>
                </c:pt>
                <c:pt idx="6">
                  <c:v>802.11 OPENING PLENARY</c:v>
                </c:pt>
                <c:pt idx="7">
                  <c:v>TGax</c:v>
                </c:pt>
                <c:pt idx="8">
                  <c:v>NG60</c:v>
                </c:pt>
                <c:pt idx="9">
                  <c:v>NGP SG</c:v>
                </c:pt>
              </c:strCache>
            </c:strRef>
          </c:cat>
          <c:val>
            <c:numRef>
              <c:f>'pie chart total attendances'!$B$2:$B$11</c:f>
              <c:numCache>
                <c:formatCode>General</c:formatCode>
                <c:ptCount val="10"/>
                <c:pt idx="0">
                  <c:v>440</c:v>
                </c:pt>
                <c:pt idx="1">
                  <c:v>242</c:v>
                </c:pt>
                <c:pt idx="2">
                  <c:v>74</c:v>
                </c:pt>
                <c:pt idx="3">
                  <c:v>394</c:v>
                </c:pt>
                <c:pt idx="4">
                  <c:v>249</c:v>
                </c:pt>
                <c:pt idx="5">
                  <c:v>76</c:v>
                </c:pt>
                <c:pt idx="6">
                  <c:v>204</c:v>
                </c:pt>
                <c:pt idx="7">
                  <c:v>1545</c:v>
                </c:pt>
                <c:pt idx="8">
                  <c:v>212</c:v>
                </c:pt>
                <c:pt idx="9">
                  <c:v>119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[histogram of slots by attendee.xlsx]histogram of slots by attendee!PivotTable1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</c:pivotFmt>
      <c:pivotFmt>
        <c:idx val="3"/>
      </c:pivotFmt>
      <c:pivotFmt>
        <c:idx val="4"/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'histogram of slots by attendee'!$B$1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cat>
            <c:strRef>
              <c:f>'histogram of slots by attendee'!$A$2:$A$20</c:f>
              <c:strCache>
                <c:ptCount val="18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</c:strCache>
            </c:strRef>
          </c:cat>
          <c:val>
            <c:numRef>
              <c:f>'histogram of slots by attendee'!$B$2:$B$20</c:f>
              <c:numCache>
                <c:formatCode>General</c:formatCode>
                <c:ptCount val="18"/>
                <c:pt idx="0">
                  <c:v>8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7</c:v>
                </c:pt>
                <c:pt idx="7">
                  <c:v>3</c:v>
                </c:pt>
                <c:pt idx="8">
                  <c:v>5</c:v>
                </c:pt>
                <c:pt idx="9">
                  <c:v>7</c:v>
                </c:pt>
                <c:pt idx="10">
                  <c:v>12</c:v>
                </c:pt>
                <c:pt idx="11">
                  <c:v>23</c:v>
                </c:pt>
                <c:pt idx="12">
                  <c:v>78</c:v>
                </c:pt>
                <c:pt idx="13">
                  <c:v>55</c:v>
                </c:pt>
                <c:pt idx="14">
                  <c:v>47</c:v>
                </c:pt>
                <c:pt idx="15">
                  <c:v>18</c:v>
                </c:pt>
                <c:pt idx="16">
                  <c:v>5</c:v>
                </c:pt>
                <c:pt idx="1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1"/>
        <c:axId val="89332352"/>
        <c:axId val="89342720"/>
      </c:barChart>
      <c:catAx>
        <c:axId val="89332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/>
                  <a:t>Number</a:t>
                </a:r>
                <a:r>
                  <a:rPr lang="en-GB" sz="1400" baseline="0"/>
                  <a:t> of slots attended</a:t>
                </a:r>
                <a:endParaRPr lang="en-GB" sz="1400"/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342720"/>
        <c:crosses val="autoZero"/>
        <c:auto val="1"/>
        <c:lblAlgn val="ctr"/>
        <c:lblOffset val="100"/>
        <c:noMultiLvlLbl val="0"/>
      </c:catAx>
      <c:valAx>
        <c:axId val="893427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Number of members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332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2A966BB1-2648-428D-89B2-DEE69CF444F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94340380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itchFamily="34" charset="-128"/>
              </a:rPr>
              <a:t>doc.: IEEE 802.11-14/0325r0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06B009F5-E436-4BEF-B599-9C49E77B9371}" type="slidenum">
              <a:rPr lang="en-US" altLang="en-US" smtClean="0"/>
              <a:pPr>
                <a:spcBef>
                  <a:spcPct val="0"/>
                </a:spcBef>
              </a:pPr>
              <a:t>100</a:t>
            </a:fld>
            <a:endParaRPr lang="en-US" altLang="en-US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802.11-15/0074r0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802.11-15/0074r0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802.11-15/0074r0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802.11-15/0074r0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802.11-15/0074r0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205BC728-8460-4716-91D0-7D214BB3AC75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307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802.11-15/0074r0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802.11-15/0074r0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378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32639BD5-1D22-4450-A1D8-AA398517DDD5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378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78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802.11-15/0074r0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368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68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7DFC70CD-AA27-4F17-8E96-92B2EA82AF38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368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68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802.11-15/0074r0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734D471-6454-471D-A711-6EED3DF1D25E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01535587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802.11-15/0074r0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802.11-15/0074r0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698" y="9001125"/>
            <a:ext cx="486415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802.11-15/0074r0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802.11-15/0074r0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802.11-15/0074r0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802.11-15/0074r0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28398B4-DAE8-4FA7-83C8-26E5BDC6591B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55988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617E4734-E93D-4119-AD53-64F2B1E3BFF1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1898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 smtClean="0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45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42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802.11-09/0840r0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802.11-08/1455r0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D3FA66A-62ED-4644-A773-A96A93BA9B1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802.11-15/0014r0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802.11-yy/xxxxr0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0BDA00EA-C510-44A9-980E-C8DBCAD60F3A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802.11-15/0188r0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802.11-15/0188r0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802.11-15/0188r0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8AC30D68-B388-CC41-9257-1344FD822173}" type="slidenum">
              <a:rPr lang="en-US"/>
              <a:pPr/>
              <a:t>24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37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214C0BA8-5355-5B4E-9412-71DD676DB540}" type="slidenum">
              <a:rPr lang="en-US"/>
              <a:pPr/>
              <a:t>25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250" rIns="95250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17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000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13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837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2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00519A5-B1EB-440F-9213-A94BFC516633}" type="slidenum">
              <a:rPr lang="en-GB" altLang="en-US"/>
              <a:pPr>
                <a:spcBef>
                  <a:spcPct val="0"/>
                </a:spcBef>
              </a:pPr>
              <a:t>30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6EE54D3-3E88-4B5B-AD51-9656BD1DFAD0}" type="slidenum">
              <a:rPr lang="en-GB" altLang="en-US"/>
              <a:pPr>
                <a:spcBef>
                  <a:spcPct val="0"/>
                </a:spcBef>
              </a:pPr>
              <a:t>31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F905F2D8-6BAC-4B39-B07D-1B120E981325}" type="slidenum">
              <a:rPr lang="en-GB" altLang="en-US"/>
              <a:pPr>
                <a:spcBef>
                  <a:spcPct val="0"/>
                </a:spcBef>
              </a:pPr>
              <a:t>32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DA46D214-75BD-4AB5-B513-4DDEA98DA4CD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475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643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784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306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5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585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967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568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802.11-15/0198r0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 smtClean="0"/>
              <a:t>January 2015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5595" y="9001125"/>
            <a:ext cx="2557880" cy="184666"/>
          </a:xfrm>
          <a:noFill/>
        </p:spPr>
        <p:txBody>
          <a:bodyPr/>
          <a:lstStyle/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802.11-15/0198r0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7519" y="9001125"/>
            <a:ext cx="2555956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Aruba Networks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C4F4DAE-E60C-4253-B0B9-199258B0A6A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802.11-15/0198r0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61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802.11-15/0198r0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5" y="95707"/>
            <a:ext cx="1041952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January 2015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013" y="9001125"/>
            <a:ext cx="2557462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Page </a:t>
            </a:r>
            <a:fld id="{F3F42982-5C51-4B0C-81ED-C6DD168AA414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4" y="95251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1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2961687" y="9001125"/>
            <a:ext cx="32517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61302" y="9001125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46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6"/>
            <a:ext cx="5486400" cy="41830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802.11-15/0198r0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655595" y="9001125"/>
            <a:ext cx="255788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Dorothy Stanley,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797EB75-BD9E-45DB-A35F-6C321BEA61E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359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802.11-12/0455r0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16020" cy="215444"/>
          </a:xfrm>
          <a:noFill/>
        </p:spPr>
        <p:txBody>
          <a:bodyPr/>
          <a:lstStyle/>
          <a:p>
            <a:r>
              <a:rPr lang="en-US" smtClean="0"/>
              <a:t>Month Year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85219" y="9001125"/>
            <a:ext cx="2528256" cy="184666"/>
          </a:xfrm>
          <a:noFill/>
        </p:spPr>
        <p:txBody>
          <a:bodyPr/>
          <a:lstStyle/>
          <a:p>
            <a:pPr lvl="4"/>
            <a:r>
              <a:rPr lang="en-US" smtClean="0"/>
              <a:t>David Halasz, Motorola Mobility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AA737DE-91F0-4B7D-8A18-ED5F5E01B10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49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0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951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512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2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55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6725" y="96238"/>
            <a:ext cx="2185983" cy="2154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doc.: IEEE 802.11-11/0291r0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32573" cy="21544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July 2010</a:t>
            </a:r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752" y="9000620"/>
            <a:ext cx="2555956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 smtClean="0"/>
              <a:t>Dorothy Stanley, Aruba Networks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3" y="9000620"/>
            <a:ext cx="415177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/>
              <a:t>Page </a:t>
            </a:r>
            <a:fld id="{246DB279-99DC-48BE-9D5D-D4BF4D44A32C}" type="slidenum">
              <a:rPr lang="en-US" altLang="ko-KR"/>
              <a:pPr/>
              <a:t>54</a:t>
            </a:fld>
            <a:endParaRPr lang="en-US" altLang="ko-KR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9B4F10BE-8640-3647-A390-79D9D5117F41}" type="slidenum">
              <a:rPr lang="en-US" altLang="ja-JP">
                <a:cs typeface="ＭＳ Ｐゴシック" charset="-128"/>
              </a:rPr>
              <a:pPr>
                <a:defRPr/>
              </a:pPr>
              <a:t>55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doc.: IEEE 802.19-09/xxxxr0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April 2009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>
                <a:latin typeface="Times New Roman" charset="0"/>
                <a:cs typeface="ＭＳ Ｐゴシック" charset="-128"/>
              </a:rPr>
              <a:t>Rich Kennedy, Research In Motion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>
                <a:cs typeface="ＭＳ Ｐゴシック" charset="-128"/>
              </a:rPr>
              <a:t>Page </a:t>
            </a:r>
            <a:fld id="{24E42ACE-54C0-684C-BB9D-E50577322B6F}" type="slidenum">
              <a:rPr lang="en-US" altLang="ja-JP">
                <a:cs typeface="ＭＳ Ｐゴシック" charset="-128"/>
              </a:rPr>
              <a:pPr>
                <a:defRPr/>
              </a:pPr>
              <a:t>56</a:t>
            </a:fld>
            <a:endParaRPr lang="en-US" altLang="ja-JP">
              <a:cs typeface="ＭＳ Ｐゴシック" charset="-128"/>
            </a:endParaRPr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kumimoji="0"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  <a:cs typeface="ＭＳ Ｐゴシック" pitchFamily="-65" charset="-128"/>
              </a:rPr>
              <a:t>Page </a:t>
            </a:r>
            <a:fld id="{4F3CD8BA-0884-4840-B956-EE9BA92DD1F2}" type="slidenum">
              <a:rPr lang="en-US" altLang="ja-JP">
                <a:latin typeface="Times New Roman" pitchFamily="-65" charset="0"/>
                <a:cs typeface="ＭＳ Ｐゴシック" pitchFamily="-65" charset="-128"/>
              </a:rPr>
              <a:pPr/>
              <a:t>57</a:t>
            </a:fld>
            <a:endParaRPr lang="en-US" altLang="ja-JP">
              <a:latin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141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9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802.11-06/1201r1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466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1" y="96238"/>
            <a:ext cx="2195858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doc.: IEEE 802.11-09/xxxxr0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May 2008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71766" y="9000620"/>
            <a:ext cx="2040943" cy="184666"/>
          </a:xfrm>
          <a:noFill/>
        </p:spPr>
        <p:txBody>
          <a:bodyPr/>
          <a:lstStyle/>
          <a:p>
            <a:pPr lvl="4"/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Bruce Kraemer (Marvell)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  <a:cs typeface="ＭＳ Ｐゴシック" pitchFamily="-84" charset="-128"/>
              </a:rPr>
              <a:t>Page </a:t>
            </a:r>
            <a:fld id="{87BF803F-B4E9-DF4C-AC7F-01BAADF0F0A5}" type="slidenum">
              <a:rPr lang="en-US" altLang="ja-JP">
                <a:latin typeface="Times New Roman" pitchFamily="-84" charset="0"/>
                <a:cs typeface="ＭＳ Ｐゴシック" pitchFamily="-84" charset="-128"/>
              </a:rPr>
              <a:pPr/>
              <a:t>61</a:t>
            </a:fld>
            <a:endParaRPr lang="en-US" altLang="ja-JP">
              <a:latin typeface="Times New Roman" pitchFamily="-84" charset="0"/>
              <a:cs typeface="ＭＳ Ｐゴシック" pitchFamily="-84" charset="-128"/>
            </a:endParaRPr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415157"/>
            <a:ext cx="5487640" cy="4183696"/>
          </a:xfrm>
          <a:noFill/>
          <a:ln/>
        </p:spPr>
        <p:txBody>
          <a:bodyPr/>
          <a:lstStyle/>
          <a:p>
            <a:endParaRPr kumimoji="0" lang="en-GB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9156" name="ヘッダー プレースホルダ 3"/>
          <p:cNvSpPr>
            <a:spLocks noGrp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doc.: IEEE 802.19-09/xxxxr0</a:t>
            </a:r>
          </a:p>
        </p:txBody>
      </p:sp>
      <p:sp>
        <p:nvSpPr>
          <p:cNvPr id="49157" name="日付プレースホルダ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April 2009</a:t>
            </a:r>
          </a:p>
        </p:txBody>
      </p:sp>
      <p:sp>
        <p:nvSpPr>
          <p:cNvPr id="49158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Rich Kennedy, Research In Motion</a:t>
            </a:r>
          </a:p>
        </p:txBody>
      </p:sp>
      <p:sp>
        <p:nvSpPr>
          <p:cNvPr id="49159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t>Page </a:t>
            </a:r>
            <a:fld id="{DCE342CC-A869-8243-8F84-6087C7487882}" type="slidenum">
              <a:rPr lang="en-US" altLang="ja-JP" smtClean="0">
                <a:latin typeface="Times New Roman" pitchFamily="-65" charset="0"/>
                <a:cs typeface="ＭＳ Ｐゴシック" pitchFamily="-65" charset="-128"/>
              </a:rPr>
              <a:pPr>
                <a:defRPr/>
              </a:pPr>
              <a:t>62</a:t>
            </a:fld>
            <a:endParaRPr lang="en-US" altLang="ja-JP" smtClean="0">
              <a:latin typeface="Times New Roman" pitchFamily="-65" charset="0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267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5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802.11-09/0840r0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/>
          <a:p>
            <a:r>
              <a:rPr lang="en-US" smtClean="0"/>
              <a:t>July 2009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7441BA8B-EA44-4BCB-8894-4A698C9D9ECD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802.11-08/1455r0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682879" cy="215444"/>
          </a:xfrm>
          <a:noFill/>
        </p:spPr>
        <p:txBody>
          <a:bodyPr/>
          <a:lstStyle/>
          <a:p>
            <a:r>
              <a:rPr lang="en-US" smtClean="0"/>
              <a:t>Jan 2009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72981" y="9001125"/>
            <a:ext cx="2740494" cy="184666"/>
          </a:xfrm>
          <a:noFill/>
        </p:spPr>
        <p:txBody>
          <a:bodyPr/>
          <a:lstStyle/>
          <a:p>
            <a:pPr lvl="4"/>
            <a:r>
              <a:rPr lang="en-US" smtClean="0"/>
              <a:t>David Bagby, Calypso Ventures, Inc.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F12C820A-A132-4231-BE0A-AC79B82FD720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802.11-14/1537r1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802.11-14/1537r1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802.11-14/1537r1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5078121" cy="369332"/>
          </a:xfrm>
          <a:ln/>
        </p:spPr>
        <p:txBody>
          <a:bodyPr/>
          <a:lstStyle/>
          <a:p>
            <a:r>
              <a:rPr lang="en-US" smtClean="0"/>
              <a:t>Donald Eastlake, Huawei Technologies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5318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802.11-15/0189r0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  <a:endParaRPr lang="en-GB" sz="1400" smtClean="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1FA0DF2A-4090-463A-968B-4ABD6F561DCD}" type="slidenum">
              <a:rPr lang="en-GB" smtClean="0"/>
              <a:pPr/>
              <a:t>70</a:t>
            </a:fld>
            <a:endParaRPr lang="en-GB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802.11-15/0189r0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  <a:endParaRPr lang="en-GB" sz="14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FC90757E-C0E7-4B96-A93C-95E1D9823341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802.11-15/0189r0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January 2015</a:t>
            </a:r>
            <a:endParaRPr lang="en-GB" sz="1400" smtClean="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A7B95730-A268-494D-91A1-2AFF9480B191}" type="slidenum">
              <a:rPr lang="en-GB" smtClean="0"/>
              <a:pPr/>
              <a:t>72</a:t>
            </a:fld>
            <a:endParaRPr lang="en-GB" smtClean="0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1069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1973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20186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78</a:t>
            </a:fld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79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4485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82</a:t>
            </a:fld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83</a:t>
            </a:fld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84</a:t>
            </a:fld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997742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4021021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87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403808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88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293535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89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1622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42191" cy="215444"/>
          </a:xfrm>
          <a:noFill/>
        </p:spPr>
        <p:txBody>
          <a:bodyPr/>
          <a:lstStyle/>
          <a:p>
            <a:r>
              <a:rPr lang="en-US" smtClean="0"/>
              <a:t>Sept 2014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 smtClean="0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3554447F-A678-4ED9-8E54-D24F45F2B03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GB" smtClean="0"/>
              <a:t>doc.: IEEE 802.11-10/0673r0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32573" cy="215444"/>
          </a:xfrm>
          <a:noFill/>
        </p:spPr>
        <p:txBody>
          <a:bodyPr/>
          <a:lstStyle/>
          <a:p>
            <a:r>
              <a:rPr lang="en-US" dirty="0" smtClean="0"/>
              <a:t>July 2010</a:t>
            </a:r>
            <a:endParaRPr lang="en-GB" dirty="0" smtClean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  <a:noFill/>
        </p:spPr>
        <p:txBody>
          <a:bodyPr/>
          <a:lstStyle/>
          <a:p>
            <a:pPr lvl="4"/>
            <a:r>
              <a:rPr lang="en-GB" smtClean="0"/>
              <a:t>Andrew Myles, Cisco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smtClean="0"/>
              <a:t>Page </a:t>
            </a:r>
            <a:fld id="{7F3AA8F3-0F4A-45BA-A64F-0DDB9B568E98}" type="slidenum">
              <a:rPr lang="en-GB" smtClean="0"/>
              <a:pPr/>
              <a:t>90</a:t>
            </a:fld>
            <a:endParaRPr lang="en-GB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027014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4496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0938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5724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7758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7611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802.11-15/0014r0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2630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802.11-14/0216r0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  <a:endParaRPr lang="en-GB" altLang="en-US" sz="1400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mtClean="0"/>
              <a:t>Page </a:t>
            </a:r>
            <a:fld id="{70754352-7D39-44EB-8FDC-95FADF580E08}" type="slidenum">
              <a:rPr lang="en-GB" altLang="en-US" smtClean="0"/>
              <a:pPr>
                <a:spcBef>
                  <a:spcPct val="0"/>
                </a:spcBef>
              </a:pPr>
              <a:t>97</a:t>
            </a:fld>
            <a:endParaRPr lang="en-GB" altLang="en-US" smtClean="0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itchFamily="34" charset="-128"/>
              </a:rPr>
              <a:t>doc.: IEEE 802.11-14/0325r0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Stephen McCann, Blackberry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C67ADBF9-B44A-4F43-85BE-B5512F76B7C2}" type="slidenum">
              <a:rPr lang="en-US" altLang="en-US" smtClean="0"/>
              <a:pPr>
                <a:spcBef>
                  <a:spcPct val="0"/>
                </a:spcBef>
              </a:pPr>
              <a:t>98</a:t>
            </a:fld>
            <a:endParaRPr lang="en-US" altLang="en-US" smtClean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itchFamily="34" charset="-128"/>
              </a:rPr>
              <a:t>doc.: IEEE 802.11-14/0325r0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mtClean="0"/>
              <a:t>Page </a:t>
            </a:r>
            <a:fld id="{1137422B-D74E-4E52-9C58-BF9752D2480B}" type="slidenum">
              <a:rPr lang="en-US" altLang="en-US" smtClean="0"/>
              <a:pPr>
                <a:spcBef>
                  <a:spcPct val="0"/>
                </a:spcBef>
              </a:pPr>
              <a:t>99</a:t>
            </a:fld>
            <a:endParaRPr lang="en-US" altLang="en-US" smtClean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71AA584-A631-41C6-AA28-A674FF16B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802.11-15/0014r0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LRA@tiac.net" TargetMode="External"/><Relationship Id="rId13" Type="http://schemas.openxmlformats.org/officeDocument/2006/relationships/hyperlink" Target="mailto:ddrgal@gmail.com" TargetMode="External"/><Relationship Id="rId18" Type="http://schemas.openxmlformats.org/officeDocument/2006/relationships/hyperlink" Target="mailto:pecclesi@cisco.com" TargetMode="External"/><Relationship Id="rId3" Type="http://schemas.openxmlformats.org/officeDocument/2006/relationships/hyperlink" Target="mailto:adrian.p.stephens@intel.com" TargetMode="External"/><Relationship Id="rId7" Type="http://schemas.openxmlformats.org/officeDocument/2006/relationships/hyperlink" Target="mailto:aasterja@qti.qualcomm.com" TargetMode="External"/><Relationship Id="rId12" Type="http://schemas.openxmlformats.org/officeDocument/2006/relationships/hyperlink" Target="mailto:nfinn@cisco.com" TargetMode="External"/><Relationship Id="rId17" Type="http://schemas.openxmlformats.org/officeDocument/2006/relationships/hyperlink" Target="mailto:henry@LOGOUT.COM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mailto:carlos.cordeiro@inte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ongho.seok@gmail.com" TargetMode="External"/><Relationship Id="rId11" Type="http://schemas.openxmlformats.org/officeDocument/2006/relationships/hyperlink" Target="mailto:d3e3e3@gmail.com" TargetMode="External"/><Relationship Id="rId5" Type="http://schemas.openxmlformats.org/officeDocument/2006/relationships/hyperlink" Target="mailto:emily.h.qi@intel.com" TargetMode="External"/><Relationship Id="rId15" Type="http://schemas.openxmlformats.org/officeDocument/2006/relationships/hyperlink" Target="mailto:alex.ashley@hotmail.co.uk" TargetMode="External"/><Relationship Id="rId10" Type="http://schemas.openxmlformats.org/officeDocument/2006/relationships/hyperlink" Target="mailto:jiamin.chen@mail01.huawei.com" TargetMode="External"/><Relationship Id="rId4" Type="http://schemas.openxmlformats.org/officeDocument/2006/relationships/hyperlink" Target="mailto:edwardau@marvell.com" TargetMode="External"/><Relationship Id="rId9" Type="http://schemas.openxmlformats.org/officeDocument/2006/relationships/hyperlink" Target="mailto:Ping.FANG@huawei.com" TargetMode="External"/><Relationship Id="rId14" Type="http://schemas.openxmlformats.org/officeDocument/2006/relationships/hyperlink" Target="mailto:robert.stacey@intel.com" TargetMode="Externa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ee-sa.centraldesktop.com/802liaisondb/FrontPage" TargetMode="External"/><Relationship Id="rId5" Type="http://schemas.openxmlformats.org/officeDocument/2006/relationships/hyperlink" Target="https://datatracker.ietf.org/doc/rfc7241/" TargetMode="External"/><Relationship Id="rId4" Type="http://schemas.openxmlformats.org/officeDocument/2006/relationships/hyperlink" Target="https://mentor.ieee.org/802-ec/dcn/14/ec-14-0067-00-00EC-ieee-802-ietf-leadership-meeting-minutes-29-sept-2014.docx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ietf-paws-protocol/" TargetMode="External"/><Relationship Id="rId7" Type="http://schemas.openxmlformats.org/officeDocument/2006/relationships/hyperlink" Target="http://datatracker.ietf.org/doc/draft-ietf-paws-protocol/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rfc6953/" TargetMode="External"/><Relationship Id="rId5" Type="http://schemas.openxmlformats.org/officeDocument/2006/relationships/hyperlink" Target="https://datatracker.ietf.org/doc/draft-patil-paws-problem-stmt/" TargetMode="External"/><Relationship Id="rId4" Type="http://schemas.openxmlformats.org/officeDocument/2006/relationships/hyperlink" Target="https://datatracker.ietf.org/wg/paws/charter/" TargetMode="Externa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radext-ip-port-radius-ext/" TargetMode="External"/><Relationship Id="rId5" Type="http://schemas.openxmlformats.org/officeDocument/2006/relationships/hyperlink" Target="http://datatracker.ietf.org/doc/draft-ietf-radext-radius-fragmentation/" TargetMode="External"/><Relationship Id="rId4" Type="http://schemas.openxmlformats.org/officeDocument/2006/relationships/hyperlink" Target="http://datatracker.ietf.org/doc/draft-ietf-radext-nai/" TargetMode="Externa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09/11-09-0718-01-000v-liaison-request-to-ietf-geopriv.doc" TargetMode="External"/><Relationship Id="rId3" Type="http://schemas.openxmlformats.org/officeDocument/2006/relationships/hyperlink" Target="http://www.ietf.org/html.charters/geopriv-charter.html" TargetMode="External"/><Relationship Id="rId7" Type="http://schemas.openxmlformats.org/officeDocument/2006/relationships/hyperlink" Target="http://www.ietf.org/rfc/rfc4776.txt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etf.org/rfc/rfc3693.txt" TargetMode="External"/><Relationship Id="rId5" Type="http://schemas.openxmlformats.org/officeDocument/2006/relationships/hyperlink" Target="https://datatracker.ietf.org/doc/rfc7035/" TargetMode="External"/><Relationship Id="rId4" Type="http://schemas.openxmlformats.org/officeDocument/2006/relationships/hyperlink" Target="http://www.ietf.org/proceedings/66/IDs/draft-ietf-geopriv-radius-lo-08.txt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dyn/wg/charter/ecrit-charter.html" TargetMode="External"/><Relationship Id="rId7" Type="http://schemas.openxmlformats.org/officeDocument/2006/relationships/hyperlink" Target="http://datatracker.ietf.org/doc/draft-ietf-ecrit-held-routing/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ecrit-additional-data/" TargetMode="External"/><Relationship Id="rId5" Type="http://schemas.openxmlformats.org/officeDocument/2006/relationships/hyperlink" Target="http://tools.ietf.org/id/draft-thomson-ecrit-civic-boundary-02.txt" TargetMode="External"/><Relationship Id="rId4" Type="http://schemas.openxmlformats.org/officeDocument/2006/relationships/hyperlink" Target="http://datatracker.ietf.org/doc/rfc6443/" TargetMode="Externa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homenet/" TargetMode="External"/><Relationship Id="rId7" Type="http://schemas.openxmlformats.org/officeDocument/2006/relationships/hyperlink" Target="http://datatracker.ietf.org/doc/draft-ietf-homenet-dncp/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pfister-homenet-prefix-assignment/" TargetMode="External"/><Relationship Id="rId5" Type="http://schemas.openxmlformats.org/officeDocument/2006/relationships/hyperlink" Target="http://datatracker.ietf.org/doc/draft-ietf-homenet-hncp/" TargetMode="External"/><Relationship Id="rId4" Type="http://schemas.openxmlformats.org/officeDocument/2006/relationships/hyperlink" Target="http://datatracker.ietf.org/doc/rfc7368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14/11-14-0913-01-0000-liaison-response-opsawg-capwap-extension.docx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://datatracker.ietf.org/doc/draft-ietf-opsawg-capwap-extension/" TargetMode="Externa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4/11-14-0684-01-0000-capwap-hybridmac-liaison-response.docx" TargetMode="External"/><Relationship Id="rId11" Type="http://schemas.openxmlformats.org/officeDocument/2006/relationships/hyperlink" Target="http://datatracker.ietf.org/doc/draft-xue-opsawg-capwap-alt-tunnel-information/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://datatracker.ietf.org/doc/draft-ietf-opsawg-capwap-alt-tunnel/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://datatracker.ietf.org/doc/draft-ietf-opsawg-capwap-hybridmac" TargetMode="Externa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ietf-aqm-eval-guidelines/" TargetMode="External"/><Relationship Id="rId3" Type="http://schemas.openxmlformats.org/officeDocument/2006/relationships/hyperlink" Target="http://datatracker.ietf.org/wg/aqm/charter/" TargetMode="External"/><Relationship Id="rId7" Type="http://schemas.openxmlformats.org/officeDocument/2006/relationships/hyperlink" Target="http://datatracker.ietf.org/doc/draft-ietf-aqm-ecn-benefits/" TargetMode="Externa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aqm-codel/" TargetMode="External"/><Relationship Id="rId5" Type="http://schemas.openxmlformats.org/officeDocument/2006/relationships/hyperlink" Target="http://datatracker.ietf.org/doc/draft-ietf-aqm-recommendation/" TargetMode="External"/><Relationship Id="rId10" Type="http://schemas.openxmlformats.org/officeDocument/2006/relationships/hyperlink" Target="http://datatracker.ietf.org/doc/draft-ietf-aqm-pie/" TargetMode="External"/><Relationship Id="rId4" Type="http://schemas.openxmlformats.org/officeDocument/2006/relationships/hyperlink" Target="https://datatracker.ietf.org/doc/rfc2309/" TargetMode="External"/><Relationship Id="rId9" Type="http://schemas.openxmlformats.org/officeDocument/2006/relationships/hyperlink" Target="http://datatracker.ietf.org/doc/draft-ietf-aqm-fq-implementation/" TargetMode="Externa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charter/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tls-tls13/" TargetMode="External"/><Relationship Id="rId5" Type="http://schemas.openxmlformats.org/officeDocument/2006/relationships/hyperlink" Target="http://datatracker.ietf.org/doc/draft-ietf-tls-downgrade-scsv/" TargetMode="External"/><Relationship Id="rId4" Type="http://schemas.openxmlformats.org/officeDocument/2006/relationships/hyperlink" Target="http://datatracker.ietf.org/doc/draft-ietf-tls-negotiated-ff-dhe/" TargetMode="Externa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dnssd/charter/" TargetMode="Externa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doc/draft-ietf-dnssd-requirements/" TargetMode="External"/><Relationship Id="rId4" Type="http://schemas.openxmlformats.org/officeDocument/2006/relationships/hyperlink" Target="http://datatracker.ietf.org/doc/draft-rafiee-dnssd-mdns-threatmodel/" TargetMode="Externa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6lowpan/charter/" TargetMode="Externa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wg/core/" TargetMode="External"/><Relationship Id="rId4" Type="http://schemas.openxmlformats.org/officeDocument/2006/relationships/hyperlink" Target="http://datatracker.ietf.org/wg/roll/" TargetMode="Externa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2/11-12-0122-01-0000-january-2012-liaison-to-ietf.ppt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3.doc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4.doc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5.doc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001-01-0reg-meeting-plan-and-agenda-atlanta-january-2015.pp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4/11-14-1366-00-0000-liaison-from-ngmn-on-5g.pdf" TargetMode="External"/><Relationship Id="rId4" Type="http://schemas.openxmlformats.org/officeDocument/2006/relationships/hyperlink" Target="https://mentor.ieee.org/802.11/dcn/15/11-15-0149-00-0000-etsi-bran-report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6.doc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7.doc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develop/balloting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8.doc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588-10-000m-tgmc-agenda-january-2015.ppt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9.doc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372-08-00ah-tgah-lb205-comments-on-d3-0.xlsx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mano@koden-ti.com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iroshi@manosan.org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SponsorBallots.html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351-29-00ai-tgai-lb204-comments-for-draft-3-0.xlsx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10.doc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11.doc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12.doc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0571-05-00ax-evaluation-methodology.docx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4/11-14-1009-02-00ax-proposed-802-11ax-functional-requirements.doc" TargetMode="External"/><Relationship Id="rId5" Type="http://schemas.openxmlformats.org/officeDocument/2006/relationships/hyperlink" Target="https://mentor.ieee.org/802.11/dcn/14/11-14-0882-04-00ax-tgax-channel-model-document.docx" TargetMode="External"/><Relationship Id="rId4" Type="http://schemas.openxmlformats.org/officeDocument/2006/relationships/hyperlink" Target="https://mentor.ieee.org/802.11/dcn/14/11-14-0980-06-00ax-simulation-scenarios.docx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4/11-14-1578-06-00ax-tgax-january-2015-meeting-agenda.ppt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13.doc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4.doc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2.doc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15.doc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5/24-15-0003-00-0000-iot-scope-form.docx" TargetMode="Externa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4/24-14-0035-02-sgtg-consolidated-white-paper-presentation.pptx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24/dcn/14/24-14-0040-02-0000-liaison-response-to-p2413.docx" TargetMode="External"/><Relationship Id="rId4" Type="http://schemas.openxmlformats.org/officeDocument/2006/relationships/hyperlink" Target="https://mentor.ieee.org/802.24/dcn/15/24-15-0004-00-sgtg-sub1ghz-white-paper-scope.pptx" TargetMode="Externa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ment.standards.ieee.org/get-file/P802.1CF.pdf?t=81644900003" TargetMode="External"/><Relationship Id="rId4" Type="http://schemas.openxmlformats.org/officeDocument/2006/relationships/hyperlink" Target="https://mentor.ieee.org/omniran/documents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DN_Wiki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16.doc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January 2015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2015-01-15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689334"/>
              </p:ext>
            </p:extLst>
          </p:nvPr>
        </p:nvGraphicFramePr>
        <p:xfrm>
          <a:off x="523875" y="2274888"/>
          <a:ext cx="7750175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Document" r:id="rId4" imgW="8286716" imgH="2777437" progId="Word.Document.8">
                  <p:embed/>
                </p:oleObj>
              </mc:Choice>
              <mc:Fallback>
                <p:oleObj name="Document" r:id="rId4" imgW="8286716" imgH="2777437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59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AF256CC3-709F-4B73-B483-640656AD6A9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smtClean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 smtClean="0"/>
              <a:t>TGmc</a:t>
            </a:r>
            <a:r>
              <a:rPr lang="en-US" sz="1600" dirty="0" smtClean="0"/>
              <a:t> – Adrian Stephens </a:t>
            </a:r>
            <a:r>
              <a:rPr lang="en-US" sz="1600" b="0" dirty="0" smtClean="0"/>
              <a:t>– </a:t>
            </a:r>
            <a:r>
              <a:rPr lang="en-US" sz="1600" b="0" dirty="0" smtClean="0">
                <a:hlinkClick r:id="rId3"/>
              </a:rPr>
              <a:t>adrian.p.stephens@intel.com</a:t>
            </a:r>
            <a:r>
              <a:rPr lang="en-US" sz="1600" dirty="0" smtClean="0"/>
              <a:t>, Edward Au – </a:t>
            </a:r>
            <a:r>
              <a:rPr lang="en-US" sz="1600" b="0" dirty="0" smtClean="0">
                <a:hlinkClick r:id="rId4"/>
              </a:rPr>
              <a:t>edwardau@marvell.com</a:t>
            </a:r>
            <a:r>
              <a:rPr lang="en-US" sz="1600" dirty="0" smtClean="0"/>
              <a:t>, Emily Qi – </a:t>
            </a:r>
            <a:r>
              <a:rPr lang="en-US" sz="1600" b="0" dirty="0" smtClean="0">
                <a:hlinkClick r:id="rId5"/>
              </a:rPr>
              <a:t>emily.h.qi@intel.com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TGah</a:t>
            </a:r>
            <a:r>
              <a:rPr lang="en-US" sz="1600" dirty="0" smtClean="0"/>
              <a:t> – Yongho Seok </a:t>
            </a:r>
            <a:r>
              <a:rPr lang="en-US" sz="1600" b="0" dirty="0" smtClean="0">
                <a:hlinkClick r:id="rId6"/>
              </a:rPr>
              <a:t>yongho.seok@gmail.com</a:t>
            </a:r>
            <a:r>
              <a:rPr lang="en-US" sz="1600" b="0" dirty="0" smtClean="0"/>
              <a:t>,  </a:t>
            </a:r>
            <a:r>
              <a:rPr lang="en-US" sz="1600" dirty="0" smtClean="0"/>
              <a:t>Alfred </a:t>
            </a:r>
            <a:r>
              <a:rPr lang="en-US" sz="1600" dirty="0" err="1" smtClean="0"/>
              <a:t>Asterjadhi</a:t>
            </a:r>
            <a:r>
              <a:rPr lang="en-US" sz="1600" dirty="0" smtClean="0"/>
              <a:t> – </a:t>
            </a:r>
            <a:r>
              <a:rPr lang="en-US" sz="1600" b="0" dirty="0" smtClean="0">
                <a:hlinkClick r:id="rId7"/>
              </a:rPr>
              <a:t>aasterja@qti.qualcomm.com</a:t>
            </a:r>
            <a:r>
              <a:rPr lang="en-US" sz="1600" b="0" dirty="0" smtClean="0"/>
              <a:t>   </a:t>
            </a:r>
          </a:p>
          <a:p>
            <a:r>
              <a:rPr lang="en-US" sz="1600" dirty="0" err="1" smtClean="0"/>
              <a:t>TGai</a:t>
            </a:r>
            <a:r>
              <a:rPr lang="en-US" sz="1600" dirty="0" smtClean="0"/>
              <a:t> – Lee Armstrong – </a:t>
            </a:r>
            <a:r>
              <a:rPr lang="en-US" sz="1600" b="0" dirty="0" smtClean="0">
                <a:hlinkClick r:id="rId8"/>
              </a:rPr>
              <a:t>LRA@tiac.net</a:t>
            </a:r>
            <a:r>
              <a:rPr lang="en-US" sz="1600" b="0" dirty="0" smtClean="0"/>
              <a:t>, </a:t>
            </a:r>
            <a:r>
              <a:rPr lang="en-US" sz="1600" dirty="0" smtClean="0"/>
              <a:t>Ping FANG </a:t>
            </a:r>
            <a:r>
              <a:rPr lang="en-US" sz="1600" b="0" dirty="0" smtClean="0">
                <a:hlinkClick r:id="rId9"/>
              </a:rPr>
              <a:t>Ping.FANG@huawei.com</a:t>
            </a:r>
            <a:endParaRPr lang="en-US" sz="1600" b="0" dirty="0" smtClean="0"/>
          </a:p>
          <a:p>
            <a:r>
              <a:rPr lang="en-US" sz="1600" dirty="0" err="1" smtClean="0"/>
              <a:t>TGaj</a:t>
            </a:r>
            <a:r>
              <a:rPr lang="en-US" sz="1600" dirty="0" smtClean="0"/>
              <a:t> – </a:t>
            </a:r>
            <a:r>
              <a:rPr lang="en-US" sz="1600" dirty="0" err="1" smtClean="0"/>
              <a:t>Jiamin</a:t>
            </a:r>
            <a:r>
              <a:rPr lang="en-US" sz="1600" dirty="0" smtClean="0"/>
              <a:t> CHEN – </a:t>
            </a:r>
            <a:r>
              <a:rPr lang="en-US" sz="1600" b="0" dirty="0" smtClean="0">
                <a:hlinkClick r:id="rId10"/>
              </a:rPr>
              <a:t>jiamin.chen@mail01.huawei.com</a:t>
            </a:r>
            <a:r>
              <a:rPr lang="en-US" sz="1600" b="0" dirty="0" smtClean="0"/>
              <a:t> </a:t>
            </a:r>
            <a:endParaRPr lang="en-US" sz="1600" dirty="0" smtClean="0"/>
          </a:p>
          <a:p>
            <a:r>
              <a:rPr lang="en-US" sz="1600" dirty="0" err="1" smtClean="0"/>
              <a:t>TGak</a:t>
            </a:r>
            <a:r>
              <a:rPr lang="en-US" sz="1600" dirty="0" smtClean="0"/>
              <a:t> – Donald Eastlake – </a:t>
            </a:r>
            <a:r>
              <a:rPr lang="en-US" sz="1600" b="0" dirty="0" smtClean="0">
                <a:hlinkClick r:id="rId11"/>
              </a:rPr>
              <a:t>d3e3e3@gmail.com</a:t>
            </a:r>
            <a:r>
              <a:rPr lang="en-US" sz="1600" b="0" dirty="0" smtClean="0"/>
              <a:t>, </a:t>
            </a:r>
            <a:r>
              <a:rPr lang="en-US" sz="1600" dirty="0" smtClean="0"/>
              <a:t>Norm Finn </a:t>
            </a:r>
            <a:r>
              <a:rPr lang="en-US" sz="1600" dirty="0"/>
              <a:t>– </a:t>
            </a:r>
            <a:r>
              <a:rPr lang="en-US" sz="1600" b="0" dirty="0" smtClean="0">
                <a:hlinkClick r:id="rId12"/>
              </a:rPr>
              <a:t>nfinn@cisco.com</a:t>
            </a:r>
            <a:r>
              <a:rPr lang="en-US" sz="1600" b="0" dirty="0" smtClean="0"/>
              <a:t> </a:t>
            </a:r>
          </a:p>
          <a:p>
            <a:r>
              <a:rPr lang="en-US" sz="1600" dirty="0" err="1" smtClean="0"/>
              <a:t>TGaq</a:t>
            </a:r>
            <a:r>
              <a:rPr lang="en-US" sz="1600" dirty="0" smtClean="0"/>
              <a:t> – Dan Gal – </a:t>
            </a:r>
            <a:r>
              <a:rPr lang="en-US" sz="1600" b="0" dirty="0" smtClean="0">
                <a:hlinkClick r:id="rId13"/>
              </a:rPr>
              <a:t>ddrgal@gmail.com</a:t>
            </a:r>
            <a:r>
              <a:rPr lang="en-US" sz="1600" b="0" dirty="0" smtClean="0"/>
              <a:t> 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 smtClean="0"/>
              <a:t>TGax</a:t>
            </a:r>
            <a:r>
              <a:rPr lang="en-US" sz="1600" b="1" dirty="0" smtClean="0"/>
              <a:t> </a:t>
            </a:r>
            <a:r>
              <a:rPr lang="en-US" sz="1600" b="1" dirty="0"/>
              <a:t>– </a:t>
            </a:r>
            <a:r>
              <a:rPr lang="en-US" sz="1600" b="1" dirty="0" smtClean="0"/>
              <a:t>Robert Stacey </a:t>
            </a:r>
            <a:r>
              <a:rPr lang="en-US" sz="1600" dirty="0" smtClean="0"/>
              <a:t>– </a:t>
            </a:r>
            <a:r>
              <a:rPr lang="en-US" sz="1600" dirty="0">
                <a:hlinkClick r:id="rId14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 smtClean="0"/>
              <a:t>  </a:t>
            </a:r>
            <a:endParaRPr lang="en-US" sz="1600" b="0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Editors Emeritus:</a:t>
            </a:r>
          </a:p>
          <a:p>
            <a:pPr lvl="1"/>
            <a:r>
              <a:rPr lang="en-US" sz="1600" dirty="0" err="1"/>
              <a:t>TGaa</a:t>
            </a:r>
            <a:r>
              <a:rPr lang="en-US" sz="1600" dirty="0"/>
              <a:t> – Alex Ashley – </a:t>
            </a:r>
            <a:r>
              <a:rPr lang="en-US" sz="1600" dirty="0" smtClean="0">
                <a:hlinkClick r:id="rId15"/>
              </a:rPr>
              <a:t>alex.ashley@hotmail.co.uk</a:t>
            </a:r>
            <a:endParaRPr lang="en-US" sz="1600" dirty="0" smtClean="0"/>
          </a:p>
          <a:p>
            <a:pPr lvl="1"/>
            <a:r>
              <a:rPr lang="en-US" sz="1600" dirty="0" err="1" smtClean="0"/>
              <a:t>TGac</a:t>
            </a:r>
            <a:r>
              <a:rPr lang="en-US" sz="1600" dirty="0" smtClean="0"/>
              <a:t> – Robert Stacey – </a:t>
            </a:r>
            <a:r>
              <a:rPr lang="en-US" sz="1600" dirty="0" smtClean="0">
                <a:hlinkClick r:id="rId14"/>
              </a:rPr>
              <a:t>robert.stacey@intel.com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/>
              <a:t>TGad</a:t>
            </a:r>
            <a:r>
              <a:rPr lang="en-US" sz="1600" dirty="0"/>
              <a:t> – Carlos Cordeiro – </a:t>
            </a:r>
            <a:r>
              <a:rPr lang="en-US" sz="1600" dirty="0">
                <a:hlinkClick r:id="rId16"/>
              </a:rPr>
              <a:t>carlos.cordeiro@intel.com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TGae</a:t>
            </a:r>
            <a:r>
              <a:rPr lang="en-US" sz="1600" dirty="0" smtClean="0"/>
              <a:t> – Henry </a:t>
            </a:r>
            <a:r>
              <a:rPr lang="en-US" sz="1600" dirty="0" err="1" smtClean="0"/>
              <a:t>Ptasinski</a:t>
            </a:r>
            <a:r>
              <a:rPr lang="en-US" sz="1600" dirty="0" smtClean="0"/>
              <a:t> – </a:t>
            </a:r>
            <a:r>
              <a:rPr lang="en-US" sz="1600" dirty="0" smtClean="0">
                <a:hlinkClick r:id="rId17"/>
              </a:rPr>
              <a:t>henry@LOGOUT.COM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err="1" smtClean="0"/>
              <a:t>TGaf</a:t>
            </a:r>
            <a:r>
              <a:rPr lang="en-US" sz="1600" dirty="0" smtClean="0"/>
              <a:t> – Peter Ecclesine – </a:t>
            </a:r>
            <a:r>
              <a:rPr lang="en-US" sz="1600" dirty="0" smtClean="0">
                <a:hlinkClick r:id="rId18"/>
              </a:rPr>
              <a:t>pecclesi@cisco.com</a:t>
            </a:r>
            <a:r>
              <a:rPr lang="en-US" sz="1600" dirty="0" smtClean="0"/>
              <a:t> </a:t>
            </a:r>
          </a:p>
          <a:p>
            <a:pPr lvl="1"/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11-15-0084 by Peter Ecclesine (Cisco Systems)</a:t>
            </a: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7620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If those sound like interesting areas please plan to attend the next member meeting which is scheduled for the week of </a:t>
            </a:r>
            <a:r>
              <a:rPr lang="en-US" altLang="en-US" sz="2000" b="0" dirty="0"/>
              <a:t>9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Feb 2015 in Seoul.</a:t>
            </a:r>
          </a:p>
          <a:p>
            <a:pPr>
              <a:defRPr/>
            </a:pPr>
            <a:endParaRPr lang="en-GB" altLang="en-US" sz="2000" b="0" dirty="0" smtClean="0"/>
          </a:p>
          <a:p>
            <a:pPr>
              <a:defRPr/>
            </a:pPr>
            <a:r>
              <a:rPr lang="en-GB" altLang="en-US" sz="2000" b="0" dirty="0" smtClean="0"/>
              <a:t>Further information at </a:t>
            </a:r>
            <a:r>
              <a:rPr lang="en-GB" altLang="en-US" sz="2000" b="0" dirty="0" smtClean="0">
                <a:hlinkClick r:id="rId3"/>
              </a:rPr>
              <a:t>http://www.wi-fi.org/</a:t>
            </a:r>
            <a:r>
              <a:rPr lang="en-GB" altLang="en-US" sz="2000" b="0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</a:t>
            </a:r>
            <a:r>
              <a:rPr lang="en-US" sz="1200" b="0" dirty="0"/>
              <a:t>11-15-0117 by 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Adrian Stephens, Intel Corporation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6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2015-01-14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533400" y="2286000"/>
          <a:ext cx="822960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Document" r:id="rId4" imgW="8252926" imgH="2532697" progId="Word.Document.8">
                  <p:embed/>
                </p:oleObj>
              </mc:Choice>
              <mc:Fallback>
                <p:oleObj name="Document" r:id="rId4" imgW="8252926" imgH="25326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0"/>
                        <a:ext cx="8229600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1/15 of 11-15-0074 by Dorothy Stanley, Aruba Networks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0237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January 2015.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574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>
                <a:hlinkClick r:id="rId3"/>
              </a:rPr>
              <a:t>http://www.iab.org/activities/joint-activities/iab-ieee-coordination/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29 Sept 2014 face </a:t>
            </a:r>
            <a:r>
              <a:rPr lang="en-US" sz="1800" dirty="0"/>
              <a:t>to face </a:t>
            </a:r>
            <a:r>
              <a:rPr lang="en-US" sz="1800" dirty="0" smtClean="0"/>
              <a:t>meeting</a:t>
            </a:r>
            <a:r>
              <a:rPr lang="en-US" sz="1800" dirty="0"/>
              <a:t> </a:t>
            </a:r>
            <a:r>
              <a:rPr lang="en-US" sz="1800" dirty="0" smtClean="0"/>
              <a:t>held, </a:t>
            </a:r>
            <a:r>
              <a:rPr lang="en-US" sz="1800" dirty="0" smtClean="0">
                <a:hlinkClick r:id="rId4"/>
              </a:rPr>
              <a:t>draft minutes</a:t>
            </a: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Next teleconference is 2015-01-21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 has been published (</a:t>
            </a:r>
            <a:r>
              <a:rPr lang="en-US" sz="2000" dirty="0" smtClean="0"/>
              <a:t>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5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IEEE 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6"/>
              </a:rPr>
              <a:t>http://ieee-sa.centraldesktop.com/802liaisondb/FrontPage</a:t>
            </a:r>
            <a:endParaRPr lang="en-US" sz="1600" u="sng" dirty="0"/>
          </a:p>
          <a:p>
            <a:pPr>
              <a:lnSpc>
                <a:spcPct val="80000"/>
              </a:lnSpc>
              <a:defRPr/>
            </a:pPr>
            <a:endParaRPr lang="en-US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802 EC “IETF/IAB/IESG” 802 EC Standing Committee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Formed March 2014, Pat Thaler as chair</a:t>
            </a:r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276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114800"/>
          </a:xfrm>
          <a:noFill/>
        </p:spPr>
        <p:txBody>
          <a:bodyPr/>
          <a:lstStyle/>
          <a:p>
            <a:r>
              <a:rPr lang="en-US" dirty="0" smtClean="0"/>
              <a:t>Meetings:</a:t>
            </a:r>
          </a:p>
          <a:p>
            <a:pPr lvl="1"/>
            <a:r>
              <a:rPr lang="en-US" dirty="0" smtClean="0"/>
              <a:t>March 22-27, 2015 – Dallas</a:t>
            </a:r>
          </a:p>
          <a:p>
            <a:pPr lvl="1"/>
            <a:r>
              <a:rPr lang="en-US" dirty="0" smtClean="0"/>
              <a:t>July 19-24, 2015 – Prague</a:t>
            </a:r>
          </a:p>
          <a:p>
            <a:pPr lvl="1"/>
            <a:r>
              <a:rPr lang="en-US" dirty="0" smtClean="0"/>
              <a:t>November 1-6, 2015 – </a:t>
            </a:r>
            <a:r>
              <a:rPr lang="en-US" dirty="0" err="1" smtClean="0"/>
              <a:t>Yokahama</a:t>
            </a:r>
            <a:endParaRPr lang="en-US" dirty="0" smtClean="0"/>
          </a:p>
          <a:p>
            <a:pPr lvl="1"/>
            <a:r>
              <a:rPr lang="en-US" dirty="0" smtClean="0"/>
              <a:t>April 3-8, 2016 – Buenos Aires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Tutorials (process and technical); </a:t>
            </a:r>
            <a:r>
              <a:rPr lang="en-US" dirty="0"/>
              <a:t>Wireless Tutorial (Donald Eastlake</a:t>
            </a:r>
            <a:r>
              <a:rPr lang="en-US" dirty="0" smtClean="0"/>
              <a:t>) 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1536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AC01A7BC-939B-41A1-87B9-B1BECE9E1DDD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to Access White Space database (paws) WG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495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Received request for IEEE 802.11 review of paws protocol draft document</a:t>
            </a:r>
            <a:r>
              <a:rPr lang="en-US" sz="1800" b="0" dirty="0" smtClean="0"/>
              <a:t>: </a:t>
            </a:r>
            <a:r>
              <a:rPr lang="en-US" sz="1800" b="0" dirty="0" smtClean="0">
                <a:hlinkClick r:id="rId3"/>
              </a:rPr>
              <a:t>https://datatracker.ietf.org/doc/draft-ietf-paws-protocol/</a:t>
            </a:r>
            <a:r>
              <a:rPr lang="en-US" sz="1800" b="0" dirty="0" smtClean="0"/>
              <a:t> 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Held IEEE 802.11 Call for Comments</a:t>
            </a:r>
            <a:endParaRPr lang="en-US" sz="1600" b="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b="0" dirty="0" smtClean="0"/>
              <a:t>No comments received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Paws Charter and problem statement documents: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Charter, see </a:t>
            </a:r>
            <a:r>
              <a:rPr lang="en-US" sz="1600" dirty="0" smtClean="0">
                <a:hlinkClick r:id="rId4"/>
              </a:rPr>
              <a:t>https://datatracker.ietf.org/wg/paws/charter/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Problem Statement, see </a:t>
            </a:r>
            <a:r>
              <a:rPr lang="en-US" sz="1600" dirty="0" smtClean="0">
                <a:hlinkClick r:id="rId5"/>
              </a:rPr>
              <a:t>https://datatracker.ietf.org/doc/draft-patil-paws-problem-stmt/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Use Cases and requirements, published as RFC 6953: </a:t>
            </a:r>
            <a:r>
              <a:rPr lang="en-US" sz="1600" dirty="0" smtClean="0">
                <a:hlinkClick r:id="rId6"/>
              </a:rPr>
              <a:t>https://datatracker.ietf.org/doc/rfc6953/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 [January 2015]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PAWS </a:t>
            </a:r>
            <a:r>
              <a:rPr lang="en-US" sz="1600" dirty="0"/>
              <a:t>protocol document </a:t>
            </a:r>
            <a:r>
              <a:rPr lang="en-US" sz="1600" dirty="0">
                <a:hlinkClick r:id="rId7"/>
              </a:rPr>
              <a:t>http://datatracker.ietf.org/doc/draft-ietf-paws-protocol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sent for publication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645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[January 2015]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version of </a:t>
            </a:r>
            <a:r>
              <a:rPr lang="en-US" sz="1600" dirty="0"/>
              <a:t>The Network Access </a:t>
            </a:r>
            <a:r>
              <a:rPr lang="en-US" sz="1600" dirty="0" smtClean="0"/>
              <a:t>Identifier draft, </a:t>
            </a:r>
            <a:r>
              <a:rPr lang="en-US" sz="1600" dirty="0"/>
              <a:t>see </a:t>
            </a:r>
            <a:r>
              <a:rPr lang="en-US" sz="1600" dirty="0">
                <a:hlinkClick r:id="rId4"/>
              </a:rPr>
              <a:t>http://datatracker.ietf.org/doc/draft-ietf-radext-nai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version of RADIUS </a:t>
            </a:r>
            <a:r>
              <a:rPr lang="en-US" sz="1600" dirty="0"/>
              <a:t>fragmentation draft, see </a:t>
            </a:r>
            <a:r>
              <a:rPr lang="en-US" sz="1600" dirty="0">
                <a:hlinkClick r:id="rId5"/>
              </a:rPr>
              <a:t>http://datatracker.ietf.org/doc/draft-ietf-radext-radius-fragmentation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version of RADIUS extensions for IP Port Configuration </a:t>
            </a:r>
            <a:r>
              <a:rPr lang="en-US" sz="1600" dirty="0"/>
              <a:t>and Reporting, see </a:t>
            </a:r>
            <a:r>
              <a:rPr lang="en-US" sz="1600" dirty="0">
                <a:hlinkClick r:id="rId6"/>
              </a:rPr>
              <a:t>http://datatracker.ietf.org/doc/draft-ietf-radext-ip-port-radius-ext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015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1630FB1-92F5-412B-AEC7-F687C517F0C0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IETF Geographic Location and Privacy (Geopriv) WG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http://www.ietf.org/html.charters/geopriv-charter.html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Specific reference to WLANs: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Carrying Location Objects in RADIUS, see </a:t>
            </a:r>
            <a:r>
              <a:rPr lang="en-US" sz="1600" dirty="0" smtClean="0">
                <a:hlinkClick r:id="rId4"/>
              </a:rPr>
              <a:t>http://www.ietf.org/proceedings/66/IDs/draft-ietf-geopriv-radius-lo-08.txt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Relative </a:t>
            </a:r>
            <a:r>
              <a:rPr lang="en-US" sz="1600" dirty="0"/>
              <a:t>Location, published as RFC 7035, see </a:t>
            </a:r>
            <a:r>
              <a:rPr lang="en-US" sz="1600" dirty="0">
                <a:hlinkClick r:id="rId5"/>
              </a:rPr>
              <a:t>https://datatracker.ietf.org/doc/rfc7035/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Documents referenced in 802.11 (</a:t>
            </a:r>
            <a:r>
              <a:rPr lang="en-US" sz="1800" dirty="0" err="1" smtClean="0"/>
              <a:t>TGv</a:t>
            </a:r>
            <a:r>
              <a:rPr lang="en-US" sz="18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 err="1" smtClean="0"/>
              <a:t>Geopriv</a:t>
            </a:r>
            <a:r>
              <a:rPr lang="en-US" sz="1600" dirty="0" smtClean="0"/>
              <a:t> Requirements, see </a:t>
            </a:r>
            <a:r>
              <a:rPr lang="en-US" sz="1600" dirty="0" smtClean="0">
                <a:hlinkClick r:id="rId6"/>
              </a:rPr>
              <a:t>http://www.ietf.org/rfc/rfc3693.txt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Civic Address definitions, see </a:t>
            </a:r>
            <a:r>
              <a:rPr lang="en-US" sz="1600" dirty="0" smtClean="0">
                <a:hlinkClick r:id="rId7"/>
              </a:rPr>
              <a:t>http://www.ietf.org/rfc/rfc4776.txt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July 2009 Liaison to IETF GEOPRIV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 smtClean="0">
                <a:hlinkClick r:id="rId8"/>
              </a:rPr>
              <a:t>https://mentor.ieee.org/802.11/dcn/09/11-09-0718-01-000v-liaison-request-to-ietf-geopriv.doc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[January 2015]</a:t>
            </a:r>
          </a:p>
          <a:p>
            <a:pPr lvl="1">
              <a:lnSpc>
                <a:spcPct val="80000"/>
              </a:lnSpc>
            </a:pPr>
            <a:r>
              <a:rPr lang="en-US" sz="1600" dirty="0" err="1" smtClean="0"/>
              <a:t>Geopriv</a:t>
            </a:r>
            <a:r>
              <a:rPr lang="en-US" sz="1600" dirty="0" smtClean="0"/>
              <a:t> WG has closed.</a:t>
            </a:r>
            <a:endParaRPr lang="en-US" sz="9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404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07800250-5732-46B4-B14C-1F0DC15AA41A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  <a:noFill/>
        </p:spPr>
        <p:txBody>
          <a:bodyPr/>
          <a:lstStyle/>
          <a:p>
            <a:r>
              <a:rPr lang="en-US" smtClean="0"/>
              <a:t>Emergency Context Resolution with Internet Technologies (ECRIT) 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dirty="0" smtClean="0">
                <a:hlinkClick r:id="rId3"/>
              </a:rPr>
              <a:t>http://www.ietf.org/dyn/wg/charter/ecrit-charter.html</a:t>
            </a:r>
            <a:r>
              <a:rPr lang="en-GB" sz="1800" dirty="0" smtClean="0"/>
              <a:t> </a:t>
            </a:r>
            <a:endParaRPr lang="en-GB" sz="18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1800" dirty="0" smtClean="0"/>
              <a:t>Emergency Services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Framework for Emergency Calling using Internet Multimedia, see </a:t>
            </a:r>
            <a:r>
              <a:rPr lang="en-US" sz="1600" dirty="0" smtClean="0">
                <a:hlinkClick r:id="rId4"/>
              </a:rPr>
              <a:t>http://datatracker.ietf.org/doc/rfc6443/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Describing boundaries for Civic Addresses, see </a:t>
            </a:r>
            <a:r>
              <a:rPr lang="en-US" sz="1600" dirty="0" smtClean="0">
                <a:hlinkClick r:id="rId5"/>
              </a:rPr>
              <a:t>http://tools.ietf.org/id/draft-thomson-ecrit-civic-boundary-02.txt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[January 2015]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Additional Data Related to </a:t>
            </a:r>
            <a:r>
              <a:rPr lang="en-US" sz="1400" dirty="0"/>
              <a:t>an Emergency Call, see </a:t>
            </a:r>
            <a:r>
              <a:rPr lang="en-US" sz="1400" dirty="0">
                <a:hlinkClick r:id="rId6"/>
              </a:rPr>
              <a:t>http://datatracker.ietf.org/doc/draft-ietf-ecrit-additional-data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New: </a:t>
            </a:r>
            <a:r>
              <a:rPr lang="en-US" sz="1400" dirty="0"/>
              <a:t>Routing </a:t>
            </a:r>
            <a:r>
              <a:rPr lang="en-US" sz="1400" dirty="0" smtClean="0"/>
              <a:t>Request Extension for the HELD protocol </a:t>
            </a:r>
            <a:r>
              <a:rPr lang="en-US" sz="1400" dirty="0"/>
              <a:t>, see </a:t>
            </a:r>
            <a:r>
              <a:rPr lang="en-US" sz="1400" dirty="0">
                <a:hlinkClick r:id="rId7"/>
              </a:rPr>
              <a:t>http://datatracker.ietf.org/doc/draft-ietf-ecrit-held-routing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848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8A9DF8B-7739-464D-BCA9-BDE1E90A768D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Networking (homenet) WG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 smtClean="0">
                <a:hlinkClick r:id="rId3"/>
              </a:rPr>
              <a:t>https://datatracker.ietf.org/wg/homenet/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This working group focuses on the evolving networking technology </a:t>
            </a:r>
            <a:br>
              <a:rPr lang="en-US" sz="1600" dirty="0" smtClean="0"/>
            </a:br>
            <a:r>
              <a:rPr lang="en-US" sz="1600" dirty="0" smtClean="0"/>
              <a:t>within and among relatively small "residential home" networks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The task of the group is to produce an architecture document that outlines how to construct home networks involving multiple routers and subnets.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This document is expected to apply the IPv6 addressing architecture, prefix delegation, global and ULA addresses, source address selection rules and other existing components of the IPv6 </a:t>
            </a:r>
            <a:br>
              <a:rPr lang="en-US" sz="1400" dirty="0" smtClean="0"/>
            </a:br>
            <a:r>
              <a:rPr lang="en-US" sz="1400" dirty="0" smtClean="0"/>
              <a:t>architecture, as appropriate.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Home Networking Architecture for IPv6, Published as IPv6 Home Networking Architecture Principle: </a:t>
            </a:r>
            <a:r>
              <a:rPr lang="en-US" sz="1400" dirty="0" smtClean="0">
                <a:hlinkClick r:id="rId4"/>
              </a:rPr>
              <a:t>http://datatracker.ietf.org/doc/rfc7368/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Updates [January 2015] Documents of interest: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Nome Networking </a:t>
            </a:r>
            <a:r>
              <a:rPr lang="en-US" sz="1400" dirty="0"/>
              <a:t>Control Protocol: </a:t>
            </a:r>
            <a:r>
              <a:rPr lang="en-US" sz="1400" dirty="0">
                <a:hlinkClick r:id="rId5"/>
              </a:rPr>
              <a:t>http://datatracker.ietf.org/doc/draft-ietf-homenet-hncp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Updated: Internet </a:t>
            </a:r>
            <a:r>
              <a:rPr lang="en-US" sz="1400" dirty="0"/>
              <a:t>draft on Prefix and Address Assignment in a Home </a:t>
            </a:r>
            <a:r>
              <a:rPr lang="en-US" sz="1400" dirty="0" smtClean="0"/>
              <a:t>Network: </a:t>
            </a:r>
            <a:r>
              <a:rPr lang="en-US" sz="1400" dirty="0">
                <a:hlinkClick r:id="rId6"/>
              </a:rPr>
              <a:t>http://datatracker.ietf.org/doc/draft-pfister-homenet-prefix-assignment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New” Distributed Node Consensus Protocol, </a:t>
            </a:r>
            <a:r>
              <a:rPr lang="en-US" sz="1400" dirty="0"/>
              <a:t>see </a:t>
            </a:r>
            <a:r>
              <a:rPr lang="en-US" sz="1400" dirty="0">
                <a:hlinkClick r:id="rId7"/>
              </a:rPr>
              <a:t>http://datatracker.ietf.org/doc/draft-ietf-homenet-dncp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171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MDR Status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dirty="0" smtClean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600" dirty="0" smtClean="0"/>
              <a:t>802.11-11/615r5 documents the process. MDR now in the 802.11 Operating Manual 802.11-14/0629r8</a:t>
            </a:r>
          </a:p>
          <a:p>
            <a:r>
              <a:rPr lang="en-US" sz="1800" dirty="0" smtClean="0"/>
              <a:t>P802.11aa D5.0 went through Working Group Mandatory Editorial Coordination before July 2011</a:t>
            </a:r>
          </a:p>
          <a:p>
            <a:r>
              <a:rPr lang="en-US" sz="1800" dirty="0" smtClean="0"/>
              <a:t>P802.11ad D4.0 went through Working Group Mandatory Editorial Coordination before July 2011</a:t>
            </a:r>
          </a:p>
          <a:p>
            <a:r>
              <a:rPr lang="en-US" sz="1800" dirty="0" err="1" smtClean="0"/>
              <a:t>P802.11ae</a:t>
            </a:r>
            <a:r>
              <a:rPr lang="en-US" sz="1800" dirty="0" smtClean="0"/>
              <a:t> </a:t>
            </a:r>
            <a:r>
              <a:rPr lang="en-US" sz="1800" dirty="0" err="1" smtClean="0"/>
              <a:t>D4.0</a:t>
            </a:r>
            <a:r>
              <a:rPr lang="en-US" sz="1800" dirty="0" smtClean="0"/>
              <a:t> went through Working Group Mandatory Editorial Coordination before July 2011</a:t>
            </a:r>
          </a:p>
          <a:p>
            <a:r>
              <a:rPr lang="en-US" sz="1800" dirty="0" err="1" smtClean="0"/>
              <a:t>P802.11ac</a:t>
            </a:r>
            <a:r>
              <a:rPr lang="en-US" sz="1800" dirty="0" smtClean="0"/>
              <a:t> </a:t>
            </a:r>
            <a:r>
              <a:rPr lang="en-US" sz="1800" dirty="0" err="1" smtClean="0"/>
              <a:t>D4.0</a:t>
            </a:r>
            <a:r>
              <a:rPr lang="en-US" sz="1800" dirty="0" smtClean="0"/>
              <a:t> went through Working Group Mandatory Draft Review</a:t>
            </a:r>
            <a:r>
              <a:rPr lang="en-US" sz="1800" dirty="0"/>
              <a:t> </a:t>
            </a:r>
            <a:r>
              <a:rPr lang="en-US" sz="1800" dirty="0" smtClean="0"/>
              <a:t>before January 2013</a:t>
            </a:r>
          </a:p>
          <a:p>
            <a:r>
              <a:rPr lang="en-US" sz="1800" dirty="0" smtClean="0"/>
              <a:t>P802.11af D4.0 went through Working Group Mandatory Draft Review before May 18, 2013</a:t>
            </a:r>
          </a:p>
          <a:p>
            <a:r>
              <a:rPr lang="en-US" sz="1800" dirty="0" err="1" smtClean="0"/>
              <a:t>REVmc</a:t>
            </a:r>
            <a:r>
              <a:rPr lang="en-US" sz="1800" dirty="0" smtClean="0"/>
              <a:t> D3.0 went through MDR process - 802.11-14/781r11 dated Sept 19, 2014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C2F44440-AD43-43F2-939F-6A909DC803D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11-15-0084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7923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Area WG processes submissions related to Operations Area WGs that have closed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Control and Provisioning of Wireless Access Points (CAPWAP) Working Group closed in 2009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</a:t>
            </a:r>
            <a:r>
              <a:rPr lang="en-US" sz="1400" dirty="0"/>
              <a:t>in https://mentor.ieee.org/802.11/dcn/14/11-14-0368-01-0000-march-2014-liaison-to-ietf-report.pptx 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</a:t>
            </a:r>
            <a:r>
              <a:rPr lang="en-US" sz="1400" dirty="0"/>
              <a:t>see </a:t>
            </a: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mentor.ieee.org/802.11/dcn/14/11-14-0684-01-0000-capwap-hybridmac-liaison-response.docx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7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mentor.ieee.org/802.11/dcn/14/11-14-0913-01-0000-liaison-response-opsawg-capwap-extension.docx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[January 2015]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 version, sent to IESG: </a:t>
            </a:r>
            <a:r>
              <a:rPr lang="en-US" sz="1400" dirty="0" smtClean="0">
                <a:hlinkClick r:id="rId9"/>
              </a:rPr>
              <a:t>http://datatracker.ietf.org/doc/draft-ietf-opsawg-capwap-hybridmac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 </a:t>
            </a:r>
            <a:r>
              <a:rPr lang="en-US" sz="1400" dirty="0"/>
              <a:t>(</a:t>
            </a:r>
            <a:r>
              <a:rPr lang="en-US" sz="1400" dirty="0" smtClean="0"/>
              <a:t>r4): </a:t>
            </a:r>
            <a:r>
              <a:rPr lang="en-US" sz="1400" dirty="0" smtClean="0">
                <a:hlinkClick r:id="rId10"/>
              </a:rPr>
              <a:t>http</a:t>
            </a:r>
            <a:r>
              <a:rPr lang="en-US" sz="1400" dirty="0">
                <a:hlinkClick r:id="rId10"/>
              </a:rPr>
              <a:t>://datatracker.ietf.org/doc/draft-ietf-opsawg-capwap-alt-tunnel</a:t>
            </a:r>
            <a:r>
              <a:rPr lang="en-US" sz="1400" dirty="0" smtClean="0">
                <a:hlinkClick r:id="rId10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 (r5): </a:t>
            </a:r>
            <a:r>
              <a:rPr lang="en-US" sz="1400" u="sng" dirty="0" smtClean="0">
                <a:hlinkClick r:id="rId7"/>
              </a:rPr>
              <a:t>http://datatracker.ietf.org/doc/draft-ietf-opsawg-capwap-extension/</a:t>
            </a:r>
            <a:r>
              <a:rPr lang="en-US" sz="1400" u="sng" dirty="0" smtClean="0"/>
              <a:t>  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One individual </a:t>
            </a:r>
            <a:r>
              <a:rPr lang="en-US" sz="1400" dirty="0"/>
              <a:t>submission: </a:t>
            </a:r>
            <a:r>
              <a:rPr lang="en-US" sz="1400" dirty="0">
                <a:hlinkClick r:id="rId11"/>
              </a:rPr>
              <a:t>http://datatracker.ietf.org/doc/draft-xue-opsawg-capwap-alt-tunnel-information</a:t>
            </a:r>
            <a:r>
              <a:rPr lang="en-US" sz="1400" dirty="0" smtClean="0">
                <a:hlinkClick r:id="rId11"/>
              </a:rPr>
              <a:t>/</a:t>
            </a:r>
            <a:r>
              <a:rPr lang="en-US" sz="1400" dirty="0"/>
              <a:t> “Specification Alternate Tunnel Information for Data Frames in </a:t>
            </a:r>
            <a:r>
              <a:rPr lang="en-US" sz="1400" dirty="0" smtClean="0"/>
              <a:t>WLAN”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767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Queue Management (AQM)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Active Queue Management and Packet Scheduling Working Group website: </a:t>
            </a:r>
            <a:r>
              <a:rPr lang="en-US" sz="2000" dirty="0">
                <a:hlinkClick r:id="rId3"/>
              </a:rPr>
              <a:t>http://datatracker.ietf.org/wg/aqm/charter/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IETF Recommendations Regarding Active Queue Management </a:t>
            </a:r>
            <a:r>
              <a:rPr lang="en-US" sz="1800" dirty="0"/>
              <a:t>to update </a:t>
            </a:r>
            <a:r>
              <a:rPr lang="en-US" sz="1800" dirty="0">
                <a:hlinkClick r:id="rId4"/>
              </a:rPr>
              <a:t>https://datatracker.ietf.org/doc/rfc2309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[January 2015]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fr-FR" sz="1400" dirty="0"/>
              <a:t>IETF </a:t>
            </a:r>
            <a:r>
              <a:rPr lang="fr-FR" sz="1400" dirty="0" err="1"/>
              <a:t>Recommendations</a:t>
            </a:r>
            <a:r>
              <a:rPr lang="fr-FR" sz="1400" dirty="0"/>
              <a:t> </a:t>
            </a:r>
            <a:r>
              <a:rPr lang="fr-FR" sz="1400" dirty="0" err="1"/>
              <a:t>Regarding</a:t>
            </a:r>
            <a:r>
              <a:rPr lang="fr-FR" sz="1400" dirty="0"/>
              <a:t> Active Queue </a:t>
            </a:r>
            <a:r>
              <a:rPr lang="fr-FR" sz="1400" dirty="0" smtClean="0"/>
              <a:t>Management, </a:t>
            </a:r>
            <a:r>
              <a:rPr lang="fr-FR" sz="1400" dirty="0" err="1" smtClean="0"/>
              <a:t>see</a:t>
            </a:r>
            <a:r>
              <a:rPr lang="fr-FR" sz="1400" dirty="0" smtClean="0"/>
              <a:t> </a:t>
            </a:r>
            <a:r>
              <a:rPr lang="en-US" sz="1400" u="sng" dirty="0" smtClean="0">
                <a:hlinkClick r:id="rId5"/>
              </a:rPr>
              <a:t>http</a:t>
            </a:r>
            <a:r>
              <a:rPr lang="en-US" sz="1400" u="sng" dirty="0">
                <a:hlinkClick r:id="rId5"/>
              </a:rPr>
              <a:t>://datatracker.ietf.org/doc/draft-ietf-aqm-recommendation</a:t>
            </a:r>
            <a:r>
              <a:rPr lang="en-US" sz="1400" u="sng" dirty="0" smtClean="0">
                <a:hlinkClick r:id="rId5"/>
              </a:rPr>
              <a:t>/</a:t>
            </a:r>
            <a:r>
              <a:rPr lang="en-US" sz="14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Controlled </a:t>
            </a:r>
            <a:r>
              <a:rPr lang="en-US" sz="1400" dirty="0"/>
              <a:t>Delay Active Queue </a:t>
            </a:r>
            <a:r>
              <a:rPr lang="en-US" sz="1400" dirty="0" smtClean="0"/>
              <a:t>Management, </a:t>
            </a:r>
            <a:r>
              <a:rPr lang="en-US" sz="1400" dirty="0"/>
              <a:t>see </a:t>
            </a:r>
            <a:r>
              <a:rPr lang="en-US" sz="1400" dirty="0">
                <a:hlinkClick r:id="rId6"/>
              </a:rPr>
              <a:t>http://datatracker.ietf.org/doc/draft-ietf-aqm-codel</a:t>
            </a:r>
            <a:r>
              <a:rPr lang="en-US" sz="1400" dirty="0" smtClean="0">
                <a:hlinkClick r:id="rId6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The </a:t>
            </a:r>
            <a:r>
              <a:rPr lang="en-US" sz="1400" dirty="0"/>
              <a:t>Benefits and Pitfalls of using Explicit Congestion Notification (ECN), see </a:t>
            </a:r>
            <a:r>
              <a:rPr lang="en-US" sz="1400" dirty="0">
                <a:hlinkClick r:id="rId7"/>
              </a:rPr>
              <a:t>http://datatracker.ietf.org/doc/draft-ietf-aqm-ecn-benefits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AQM </a:t>
            </a:r>
            <a:r>
              <a:rPr lang="en-US" sz="1400" dirty="0"/>
              <a:t>Characterization Guidelines, see </a:t>
            </a:r>
            <a:r>
              <a:rPr lang="en-US" sz="1400" dirty="0">
                <a:hlinkClick r:id="rId8"/>
              </a:rPr>
              <a:t>http://datatracker.ietf.org/doc/draft-ietf-aqm-eval-guidelines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On Queuing</a:t>
            </a:r>
            <a:r>
              <a:rPr lang="en-US" sz="1400" dirty="0"/>
              <a:t>, Marking, and Dropping, see </a:t>
            </a:r>
            <a:r>
              <a:rPr lang="en-US" sz="1400" dirty="0">
                <a:hlinkClick r:id="rId9"/>
              </a:rPr>
              <a:t>http://datatracker.ietf.org/doc/draft-ietf-aqm-fq-implementation</a:t>
            </a:r>
            <a:r>
              <a:rPr lang="en-US" sz="1400" dirty="0" smtClean="0">
                <a:hlinkClick r:id="rId9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PIE</a:t>
            </a:r>
            <a:r>
              <a:rPr lang="en-US" sz="1400" dirty="0"/>
              <a:t>: A Lightweight Control Scheme To Address the </a:t>
            </a:r>
            <a:r>
              <a:rPr lang="en-US" sz="1400" dirty="0" err="1"/>
              <a:t>Bufferbloat</a:t>
            </a:r>
            <a:r>
              <a:rPr lang="en-US" sz="1400" dirty="0"/>
              <a:t> </a:t>
            </a:r>
            <a:r>
              <a:rPr lang="en-US" sz="1400" dirty="0" smtClean="0"/>
              <a:t>Problem, </a:t>
            </a:r>
            <a:r>
              <a:rPr lang="en-US" sz="1400" dirty="0"/>
              <a:t>see </a:t>
            </a:r>
            <a:r>
              <a:rPr lang="en-US" sz="1400" dirty="0">
                <a:hlinkClick r:id="rId10"/>
              </a:rPr>
              <a:t>http://datatracker.ietf.org/doc/draft-ietf-aqm-pie</a:t>
            </a:r>
            <a:r>
              <a:rPr lang="en-US" sz="1400" dirty="0" smtClean="0">
                <a:hlinkClick r:id="rId10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271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[January 2015]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Updated</a:t>
            </a:r>
            <a:r>
              <a:rPr lang="en-US" sz="1800" dirty="0"/>
              <a:t>: </a:t>
            </a:r>
            <a:r>
              <a:rPr lang="en-US" sz="1800" dirty="0" smtClean="0"/>
              <a:t>Negotiated </a:t>
            </a:r>
            <a:r>
              <a:rPr lang="en-US" sz="1800" dirty="0"/>
              <a:t>Finite Field </a:t>
            </a:r>
            <a:r>
              <a:rPr lang="en-US" sz="1800" dirty="0" err="1"/>
              <a:t>Diffie</a:t>
            </a:r>
            <a:r>
              <a:rPr lang="en-US" sz="1800" dirty="0"/>
              <a:t>-Hellman Ephemeral Parameters for TLS , see </a:t>
            </a:r>
            <a:r>
              <a:rPr lang="en-US" sz="1800" dirty="0">
                <a:hlinkClick r:id="rId4"/>
              </a:rPr>
              <a:t>http://datatracker.ietf.org/doc/draft-ietf-tls-negotiated-ff-dhe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/>
              <a:t>Updated: TLS Fallback Signaling Cipher Suite Value (SCSV) for Preventing Protocol Downgrade Attacks, see </a:t>
            </a:r>
            <a:r>
              <a:rPr lang="en-US" sz="1800" dirty="0">
                <a:hlinkClick r:id="rId5"/>
              </a:rPr>
              <a:t>http://datatracker.ietf.org/doc/draft-ietf-tls-downgrade-scsv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Updated: TLS version 1.3 </a:t>
            </a:r>
            <a:r>
              <a:rPr lang="en-US" sz="1800" u="sng" dirty="0" smtClean="0">
                <a:hlinkClick r:id="rId6"/>
              </a:rPr>
              <a:t>http</a:t>
            </a:r>
            <a:r>
              <a:rPr lang="en-US" sz="1800" u="sng" dirty="0">
                <a:hlinkClick r:id="rId6"/>
              </a:rPr>
              <a:t>://datatracker.ietf.org/doc/draft-ietf-tls-tls13</a:t>
            </a:r>
            <a:r>
              <a:rPr lang="en-US" sz="1800" u="sng" dirty="0" smtClean="0">
                <a:hlinkClick r:id="rId6"/>
              </a:rPr>
              <a:t>/</a:t>
            </a:r>
            <a:r>
              <a:rPr lang="en-US" sz="18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800" u="sng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009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Scalable DNS Service Discovery (</a:t>
            </a:r>
            <a:r>
              <a:rPr lang="en-US" dirty="0" err="1" smtClean="0"/>
              <a:t>dnssd</a:t>
            </a:r>
            <a:r>
              <a:rPr lang="en-US" dirty="0" smtClean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9248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Working Group website: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datatracker.ietf.org/wg/dnssd/charter/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Charter: Develop scalable </a:t>
            </a:r>
            <a:r>
              <a:rPr lang="en-US" sz="1800" dirty="0"/>
              <a:t>DNS-SD/</a:t>
            </a:r>
            <a:r>
              <a:rPr lang="en-US" sz="1800" dirty="0" err="1"/>
              <a:t>mDNS</a:t>
            </a:r>
            <a:r>
              <a:rPr lang="en-US" sz="1800" dirty="0"/>
              <a:t> </a:t>
            </a:r>
            <a:r>
              <a:rPr lang="en-US" sz="1800" dirty="0" smtClean="0"/>
              <a:t>Extension </a:t>
            </a:r>
            <a:r>
              <a:rPr lang="en-US" sz="1800" dirty="0"/>
              <a:t>requirements </a:t>
            </a:r>
            <a:r>
              <a:rPr lang="en-US" sz="1800" dirty="0" smtClean="0"/>
              <a:t>and standard solutions to address problematic </a:t>
            </a:r>
            <a:r>
              <a:rPr lang="en-US" sz="1800" dirty="0"/>
              <a:t>use of </a:t>
            </a:r>
            <a:r>
              <a:rPr lang="en-US" sz="1800" dirty="0" err="1"/>
              <a:t>mDNS</a:t>
            </a:r>
            <a:r>
              <a:rPr lang="en-US" sz="1800" dirty="0"/>
              <a:t> and DNS-SD in networks today</a:t>
            </a:r>
          </a:p>
          <a:p>
            <a:pPr lvl="1"/>
            <a:r>
              <a:rPr lang="en-US" sz="1600" dirty="0" err="1" smtClean="0"/>
              <a:t>mDNS</a:t>
            </a:r>
            <a:r>
              <a:rPr lang="en-US" sz="1600" dirty="0" smtClean="0"/>
              <a:t> </a:t>
            </a:r>
            <a:r>
              <a:rPr lang="en-US" sz="1600" dirty="0"/>
              <a:t>discovery of services on other links is not possible</a:t>
            </a:r>
          </a:p>
          <a:p>
            <a:pPr lvl="1"/>
            <a:r>
              <a:rPr lang="en-US" sz="1600" dirty="0"/>
              <a:t>Multicast transmissions over wireless are very expensive</a:t>
            </a:r>
          </a:p>
          <a:p>
            <a:pPr lvl="1"/>
            <a:r>
              <a:rPr lang="en-US" sz="1600" dirty="0"/>
              <a:t>Addressed with different ad hoc technologies</a:t>
            </a:r>
          </a:p>
          <a:p>
            <a:r>
              <a:rPr lang="en-US" sz="1800" dirty="0" smtClean="0"/>
              <a:t>Of </a:t>
            </a:r>
            <a:r>
              <a:rPr lang="en-US" sz="1800" dirty="0"/>
              <a:t>interest </a:t>
            </a:r>
            <a:r>
              <a:rPr lang="en-US" sz="1800" dirty="0" smtClean="0"/>
              <a:t>to: </a:t>
            </a:r>
            <a:r>
              <a:rPr lang="en-US" sz="1800" dirty="0" err="1" smtClean="0"/>
              <a:t>Homenet</a:t>
            </a:r>
            <a:r>
              <a:rPr lang="en-US" sz="1800" dirty="0" smtClean="0"/>
              <a:t>, Zero configuration, Enterprise-grade </a:t>
            </a:r>
            <a:r>
              <a:rPr lang="en-US" sz="1800" dirty="0"/>
              <a:t>vendors of 802.11 </a:t>
            </a:r>
            <a:r>
              <a:rPr lang="en-US" sz="1800" dirty="0" smtClean="0"/>
              <a:t>infrastructure, Multi-link </a:t>
            </a:r>
            <a:r>
              <a:rPr lang="en-US" sz="1800" dirty="0"/>
              <a:t>mesh </a:t>
            </a:r>
            <a:r>
              <a:rPr lang="en-US" sz="1800" dirty="0" smtClean="0"/>
              <a:t>networking</a:t>
            </a: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[January 2015]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Multicast </a:t>
            </a:r>
            <a:r>
              <a:rPr lang="en-US" sz="1600" dirty="0"/>
              <a:t>DNS (</a:t>
            </a:r>
            <a:r>
              <a:rPr lang="en-US" sz="1600" dirty="0" err="1"/>
              <a:t>mDNS</a:t>
            </a:r>
            <a:r>
              <a:rPr lang="en-US" sz="1600" dirty="0"/>
              <a:t>) Threat Model and Security </a:t>
            </a:r>
            <a:r>
              <a:rPr lang="en-US" sz="1600" dirty="0" smtClean="0"/>
              <a:t>Consideration</a:t>
            </a:r>
            <a:r>
              <a:rPr lang="en-US" sz="1600" dirty="0"/>
              <a:t>, see </a:t>
            </a:r>
            <a:r>
              <a:rPr lang="en-US" sz="1600" dirty="0">
                <a:hlinkClick r:id="rId4"/>
              </a:rPr>
              <a:t>http://datatracker.ietf.org/doc/draft-rafiee-dnssd-mdns-threatmodel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 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Requirements document submitted to IESG for publication: </a:t>
            </a:r>
            <a:r>
              <a:rPr lang="en-US" sz="1600" u="sng" dirty="0" smtClean="0">
                <a:hlinkClick r:id="rId5"/>
              </a:rPr>
              <a:t>http</a:t>
            </a:r>
            <a:r>
              <a:rPr lang="en-US" sz="1600" u="sng" dirty="0">
                <a:hlinkClick r:id="rId5"/>
              </a:rPr>
              <a:t>://datatracker.ietf.org/doc/draft-ietf-dnssd-requirements</a:t>
            </a:r>
            <a:r>
              <a:rPr lang="en-US" sz="1600" u="sng" dirty="0" smtClean="0">
                <a:hlinkClick r:id="rId5"/>
              </a:rPr>
              <a:t>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124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GB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6LOWPAN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600" b="0" dirty="0">
                <a:hlinkClick r:id="rId3"/>
              </a:rPr>
              <a:t>http://datatracker.ietf.org/wg/6lowpan/charter/</a:t>
            </a:r>
            <a:endParaRPr lang="en-GB" sz="1600" b="0" dirty="0"/>
          </a:p>
          <a:p>
            <a:pPr lvl="1">
              <a:lnSpc>
                <a:spcPct val="80000"/>
              </a:lnSpc>
            </a:pPr>
            <a:r>
              <a:rPr lang="en-US" sz="1600" dirty="0"/>
              <a:t>Focus: IPv6 over Low Power PAN: Adaption of IPv6 protocol to operate on constrained nodes and link layers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ROLL</a:t>
            </a:r>
          </a:p>
          <a:p>
            <a:pPr lvl="1"/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600" b="0" dirty="0">
                <a:hlinkClick r:id="rId4"/>
              </a:rPr>
              <a:t>http://datatracker.ietf.org/wg/roll/</a:t>
            </a:r>
            <a:r>
              <a:rPr lang="en-GB" sz="1600" dirty="0"/>
              <a:t> </a:t>
            </a:r>
          </a:p>
          <a:p>
            <a:pPr lvl="1"/>
            <a:r>
              <a:rPr lang="en-US" sz="1600" dirty="0"/>
              <a:t>Focus: Routing over Low Power and </a:t>
            </a:r>
            <a:r>
              <a:rPr lang="en-US" sz="1600" dirty="0" err="1"/>
              <a:t>Lossy</a:t>
            </a:r>
            <a:r>
              <a:rPr lang="en-US" sz="1600" dirty="0"/>
              <a:t> </a:t>
            </a:r>
            <a:r>
              <a:rPr lang="en-US" sz="1600" dirty="0" smtClean="0"/>
              <a:t>Networks</a:t>
            </a:r>
          </a:p>
          <a:p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</a:t>
            </a:r>
            <a:endParaRPr lang="en-GB" sz="1800" dirty="0" smtClean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 lvl="1"/>
            <a:r>
              <a:rPr lang="en-GB" sz="16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600" dirty="0"/>
              <a:t>Constrained </a:t>
            </a:r>
            <a:r>
              <a:rPr lang="en-US" sz="1600" dirty="0" err="1"/>
              <a:t>RESTful</a:t>
            </a:r>
            <a:r>
              <a:rPr lang="en-US" sz="1600" dirty="0"/>
              <a:t> Environments) </a:t>
            </a:r>
            <a:r>
              <a:rPr lang="en-GB" sz="16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600" b="0" dirty="0">
                <a:hlinkClick r:id="rId5"/>
              </a:rPr>
              <a:t>http://datatracker.ietf.org/wg/core/</a:t>
            </a:r>
            <a:r>
              <a:rPr lang="en-GB" sz="1600" b="0" dirty="0"/>
              <a:t> </a:t>
            </a:r>
            <a:endParaRPr lang="en-GB" sz="1600" dirty="0"/>
          </a:p>
          <a:p>
            <a:pPr lvl="1"/>
            <a:r>
              <a:rPr lang="en-US" sz="1600" dirty="0"/>
              <a:t>Focus: framework for resource-oriented applications intended to run on constrained IP networks. </a:t>
            </a:r>
            <a:endParaRPr lang="en-US" sz="16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5156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4AFE48CA-64CD-4957-84CE-969E1D15CE85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RFC 4017 - IEEE 802.11 Requirements on EAP Methods</a:t>
            </a:r>
          </a:p>
          <a:p>
            <a:r>
              <a:rPr lang="en-US" dirty="0" smtClean="0"/>
              <a:t>Jan 2012 report (PAWS, </a:t>
            </a:r>
            <a:r>
              <a:rPr lang="en-US" dirty="0" err="1" smtClean="0"/>
              <a:t>Homenet</a:t>
            </a:r>
            <a:r>
              <a:rPr lang="en-US" dirty="0" smtClean="0"/>
              <a:t> details), </a:t>
            </a:r>
            <a:r>
              <a:rPr lang="en-US" dirty="0" smtClean="0">
                <a:hlinkClick r:id="rId3"/>
              </a:rPr>
              <a:t>https://mentor.ieee.org/802.11/dcn/12/11-12-0122-01-0000-january-2012-liaison-to-ietf.ppt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15/15 of 11-15-0074 by Dorothy Stanley, Aruba Networks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7943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 smtClean="0"/>
              <a:t>See 11-09-1034-10-0000-wg11-style-guide.doc</a:t>
            </a:r>
          </a:p>
          <a:p>
            <a:pPr lvl="1"/>
            <a:r>
              <a:rPr lang="en-US" dirty="0" smtClean="0"/>
              <a:t>We updated 802.11 </a:t>
            </a:r>
            <a:r>
              <a:rPr lang="en-US" dirty="0" err="1" smtClean="0"/>
              <a:t>WG</a:t>
            </a:r>
            <a:r>
              <a:rPr lang="en-US" dirty="0" smtClean="0"/>
              <a:t> Style Guide based on 2012 IEEE Standards Style Manual and consistency changes in final publication of the 802.11 standard</a:t>
            </a:r>
            <a:endParaRPr lang="en-GB" dirty="0" smtClean="0"/>
          </a:p>
          <a:p>
            <a:r>
              <a:rPr lang="en-US" b="0" dirty="0" smtClean="0"/>
              <a:t>Editor’s responsibility includes checking the </a:t>
            </a:r>
            <a:r>
              <a:rPr lang="en-US" dirty="0" smtClean="0"/>
              <a:t>2014 IEEE Standards Style Manual </a:t>
            </a:r>
            <a:r>
              <a:rPr lang="en-US" b="0" dirty="0" smtClean="0"/>
              <a:t>when creating or updating drafts. </a:t>
            </a:r>
            <a:r>
              <a:rPr lang="en-GB" u="sng" dirty="0" smtClean="0">
                <a:hlinkClick r:id="rId3"/>
              </a:rPr>
              <a:t>https://development.standards.ieee.org/myproject/Public/mytools/draft/styleman.pdf</a:t>
            </a:r>
            <a:endParaRPr lang="en-US" b="0" dirty="0" smtClean="0"/>
          </a:p>
          <a:p>
            <a:r>
              <a:rPr lang="en-US" b="0" dirty="0" smtClean="0"/>
              <a:t>Submissions with draft text should conform to both the </a:t>
            </a:r>
            <a:r>
              <a:rPr lang="en-US" b="0" dirty="0" err="1" smtClean="0"/>
              <a:t>WG11</a:t>
            </a:r>
            <a:r>
              <a:rPr lang="en-US" b="0" dirty="0" smtClean="0"/>
              <a:t> Style Guide and IEEE Standards Style Manual</a:t>
            </a:r>
          </a:p>
          <a:p>
            <a:r>
              <a:rPr lang="en-US" b="0" dirty="0" smtClean="0"/>
              <a:t>Note that the Style Guide evolves with our practice</a:t>
            </a:r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7D261DD-C19A-4D33-B792-98F42174A4B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11-15-0084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189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 smtClean="0"/>
              <a:t>Slide </a:t>
            </a:r>
            <a:fld id="{267CEDAE-0893-43B3-92C5-6D110BF9235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smtClean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561050"/>
              </p:ext>
            </p:extLst>
          </p:nvPr>
        </p:nvGraphicFramePr>
        <p:xfrm>
          <a:off x="914400" y="2398816"/>
          <a:ext cx="7772400" cy="3154680"/>
        </p:xfrm>
        <a:graphic>
          <a:graphicData uri="http://schemas.openxmlformats.org/drawingml/2006/table">
            <a:tbl>
              <a:tblPr/>
              <a:tblGrid>
                <a:gridCol w="2894013"/>
                <a:gridCol w="2284412"/>
                <a:gridCol w="2593975"/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- 3640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- 581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Sept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Jun 2016***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 smtClean="0">
                <a:solidFill>
                  <a:srgbClr val="FF0000"/>
                </a:solidFill>
              </a:rPr>
              <a:t>Jan 2015</a:t>
            </a:r>
            <a:endParaRPr lang="en-US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grouper.ieee.org/groups/802/11/Reports/802.11_Timelines.htm</a:t>
            </a:r>
            <a:endParaRPr lang="en-US" sz="140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 smtClean="0"/>
              <a:t>In Nov 2014, Editors changed the running order and will revisit in November 2015, maintaining this order in the interim </a:t>
            </a:r>
            <a:endParaRPr lang="en-US" sz="1600" dirty="0"/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1066800" y="5562600"/>
            <a:ext cx="6858000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11-15-0084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9948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381000" y="5029200"/>
            <a:ext cx="5410200" cy="461665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/>
              <a:t>Most current doc shaded green.</a:t>
            </a:r>
            <a:endParaRPr lang="en-US" b="1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86207"/>
              </p:ext>
            </p:extLst>
          </p:nvPr>
        </p:nvGraphicFramePr>
        <p:xfrm>
          <a:off x="457200" y="1371600"/>
          <a:ext cx="8077200" cy="3477578"/>
        </p:xfrm>
        <a:graphic>
          <a:graphicData uri="http://schemas.openxmlformats.org/drawingml/2006/table">
            <a:tbl>
              <a:tblPr/>
              <a:tblGrid>
                <a:gridCol w="325603"/>
                <a:gridCol w="402976"/>
                <a:gridCol w="338221"/>
                <a:gridCol w="347579"/>
                <a:gridCol w="338221"/>
                <a:gridCol w="381000"/>
                <a:gridCol w="457200"/>
                <a:gridCol w="381000"/>
                <a:gridCol w="304800"/>
                <a:gridCol w="762000"/>
                <a:gridCol w="533400"/>
                <a:gridCol w="533400"/>
                <a:gridCol w="1828800"/>
                <a:gridCol w="1143000"/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3.4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Emily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12-Jan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3.1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11-Jan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0.05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Dan Gal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0.06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12-Jan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381000" y="5638800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" charset="0"/>
              </a:rPr>
              <a:t>Jan 2015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 smtClean="0"/>
              <a:t>Draft Development Snapshot</a:t>
            </a:r>
            <a:endParaRPr lang="en-GB" sz="2800" dirty="0" smtClean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5EAAF8-1103-4F9A-8384-029AC986883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11-15-0084 by Peter Ecclesine (Cisco Systems)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85800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MIB style, Visio and Frame practices</a:t>
            </a:r>
            <a:br>
              <a:rPr lang="en-US" smtClean="0"/>
            </a:b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GB" dirty="0" smtClean="0"/>
              <a:t>I’m going to suggest going forward we use a single style with appropriately set tabs,  and use leading</a:t>
            </a:r>
            <a:r>
              <a:rPr lang="en-US" dirty="0" smtClean="0"/>
              <a:t> </a:t>
            </a:r>
            <a:r>
              <a:rPr lang="en-GB" dirty="0" smtClean="0"/>
              <a:t>Tabs to distinguish the syntax and description parts. (Adrian Stephens Feb 9, 2010)</a:t>
            </a:r>
          </a:p>
          <a:p>
            <a:r>
              <a:rPr lang="en-GB" dirty="0" smtClean="0"/>
              <a:t> Keep embedded figures using </a:t>
            </a:r>
            <a:r>
              <a:rPr lang="en-GB" dirty="0" err="1" smtClean="0"/>
              <a:t>visio</a:t>
            </a:r>
            <a:r>
              <a:rPr lang="en-GB" dirty="0" smtClean="0"/>
              <a:t> as long as possible</a:t>
            </a:r>
            <a:endParaRPr lang="en-US" dirty="0" smtClean="0"/>
          </a:p>
          <a:p>
            <a:pPr lvl="1"/>
            <a:r>
              <a:rPr lang="en-GB" dirty="0" smtClean="0"/>
              <a:t>Near the end of sponsor ballot,  turn these all into .</a:t>
            </a:r>
            <a:r>
              <a:rPr lang="en-GB" dirty="0" err="1" smtClean="0"/>
              <a:t>wmf</a:t>
            </a:r>
            <a:r>
              <a:rPr lang="en-GB" dirty="0" smtClean="0"/>
              <a:t> (windows meta file) format files (you can do this from </a:t>
            </a:r>
            <a:r>
              <a:rPr lang="en-GB" dirty="0" err="1" smtClean="0"/>
              <a:t>visio</a:t>
            </a:r>
            <a:r>
              <a:rPr lang="en-GB" dirty="0" smtClean="0"/>
              <a:t> using “save as”).   Keep separate files for the .</a:t>
            </a:r>
            <a:r>
              <a:rPr lang="en-GB" dirty="0" err="1" smtClean="0"/>
              <a:t>vsd</a:t>
            </a:r>
            <a:r>
              <a:rPr lang="en-GB" dirty="0" smtClean="0"/>
              <a:t> source and the .</a:t>
            </a:r>
            <a:r>
              <a:rPr lang="en-GB" dirty="0" err="1" smtClean="0"/>
              <a:t>wmf</a:t>
            </a:r>
            <a:r>
              <a:rPr lang="en-GB" dirty="0" smtClean="0"/>
              <a:t> file that is linked to from frame. There is likelihood we should use .</a:t>
            </a:r>
            <a:r>
              <a:rPr lang="en-GB" dirty="0" err="1" smtClean="0"/>
              <a:t>emf</a:t>
            </a:r>
            <a:endParaRPr lang="en-GB" dirty="0" smtClean="0"/>
          </a:p>
          <a:p>
            <a:r>
              <a:rPr lang="en-GB" dirty="0" smtClean="0"/>
              <a:t>Frame templates for </a:t>
            </a:r>
            <a:r>
              <a:rPr lang="en-GB" dirty="0" err="1" smtClean="0"/>
              <a:t>11aa</a:t>
            </a:r>
            <a:r>
              <a:rPr lang="en-GB" dirty="0" smtClean="0"/>
              <a:t>, </a:t>
            </a:r>
            <a:r>
              <a:rPr lang="en-GB" dirty="0" err="1" smtClean="0"/>
              <a:t>11ac</a:t>
            </a:r>
            <a:r>
              <a:rPr lang="en-GB" dirty="0" smtClean="0"/>
              <a:t>, </a:t>
            </a:r>
            <a:r>
              <a:rPr lang="en-GB" dirty="0" err="1" smtClean="0"/>
              <a:t>11af</a:t>
            </a:r>
            <a:r>
              <a:rPr lang="en-GB" dirty="0" smtClean="0"/>
              <a:t> </a:t>
            </a:r>
          </a:p>
          <a:p>
            <a:r>
              <a:rPr lang="en-GB" dirty="0" smtClean="0"/>
              <a:t>Text version of MIB is available (2012, ae2012, aa2012, ad2012, acD5.0, afD5.0. mcD3.0)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B6A5EF2C-B352-4DCD-8AF4-06278E96712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11-15-0084 by Peter Ecclesine (Cisco Systems)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031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345235"/>
              </p:ext>
            </p:extLst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11-15-0195 by Mark Hamilton, Spectralink, Corp.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2669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 smtClean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 smtClean="0"/>
              <a:t>January 2015, Atlanta meeting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11-15-0195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5521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9456BA8-D540-4D8D-ABFC-B66C525D07D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495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Architecture work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Discussed </a:t>
            </a:r>
            <a:r>
              <a:rPr lang="en-US" sz="2200" dirty="0" err="1" smtClean="0"/>
              <a:t>REVmc’s</a:t>
            </a:r>
            <a:r>
              <a:rPr lang="en-US" sz="2200" dirty="0" smtClean="0"/>
              <a:t> Figure 5-1, and clarifying the arrows in the role-specific following figures.  Will continue this, </a:t>
            </a:r>
            <a:r>
              <a:rPr lang="en-US" sz="2200" dirty="0" err="1" smtClean="0"/>
              <a:t>targetting</a:t>
            </a:r>
            <a:r>
              <a:rPr lang="en-US" sz="2200" dirty="0" smtClean="0"/>
              <a:t> REVmc Sponsor Ballot for a proposal.</a:t>
            </a: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 smtClean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Considered guidance found in SNMP RFCs.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Concluded four design patterns, in concept.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Will write these up off-line, for next time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Will start to scrub existing usage for any missing patterns next time</a:t>
            </a:r>
          </a:p>
          <a:p>
            <a:pPr>
              <a:spcBef>
                <a:spcPts val="0"/>
              </a:spcBef>
            </a:pPr>
            <a:r>
              <a:rPr lang="en-US" dirty="0"/>
              <a:t>IETF/802 coordination update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news</a:t>
            </a:r>
          </a:p>
          <a:p>
            <a:pPr>
              <a:spcBef>
                <a:spcPts val="0"/>
              </a:spcBef>
            </a:pPr>
            <a:r>
              <a:rPr lang="en-US" dirty="0"/>
              <a:t>Joint meeting with TGak, and 802.1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Discussed concepts shared between 802.11ak and 801.1Qbz.   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Refined some architectural pictures and concepts.  Those groups will continue this in teleconferences.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11-15-0195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9244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None</a:t>
            </a:r>
            <a:endParaRPr 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11-15-0195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1274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Adrian Stephens, Intel Corporation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January 2015 closing plenary meeting. Attendance information and liaison reports are also included.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D566691-ABE1-475B-8FC6-0CFB0514089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2015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9248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One standalone meeting slot planned: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Design Pattern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802.11 Architecture topics: DSAF, DS_SAP, Figure 5-1 et </a:t>
            </a:r>
            <a:r>
              <a:rPr lang="en-US" sz="2600" dirty="0" err="1" smtClean="0"/>
              <a:t>seq</a:t>
            </a: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3000" dirty="0" smtClean="0"/>
              <a:t>One </a:t>
            </a:r>
            <a:r>
              <a:rPr lang="en-US" sz="3000" dirty="0"/>
              <a:t>joint session with TGak and </a:t>
            </a:r>
            <a:r>
              <a:rPr lang="en-US" sz="3000" dirty="0" smtClean="0"/>
              <a:t>802.1AC</a:t>
            </a:r>
            <a:endParaRPr lang="en-US" sz="3000" dirty="0"/>
          </a:p>
          <a:p>
            <a:pPr lvl="1">
              <a:lnSpc>
                <a:spcPct val="90000"/>
              </a:lnSpc>
            </a:pPr>
            <a:r>
              <a:rPr lang="en-US" sz="2600" dirty="0" smtClean="0"/>
              <a:t>DS/AP/Portal </a:t>
            </a:r>
            <a:r>
              <a:rPr lang="en-US" sz="2600" dirty="0"/>
              <a:t>architecture discussions</a:t>
            </a:r>
          </a:p>
          <a:p>
            <a:pPr>
              <a:lnSpc>
                <a:spcPct val="90000"/>
              </a:lnSpc>
            </a:pPr>
            <a:r>
              <a:rPr lang="en-US" sz="3000" dirty="0" smtClean="0"/>
              <a:t>One joint session with TGak and 802.1Qbz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11ak architecture discussions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11-15-0195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7092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Publicity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2015-01-15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535264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4" imgW="8146441" imgH="2307918" progId="Word.Document.8">
                  <p:embed/>
                </p:oleObj>
              </mc:Choice>
              <mc:Fallback>
                <p:oleObj name="Document" r:id="rId4" imgW="8146441" imgH="23079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11-15-0188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86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the Publicity SC for January 2015, Atlanta, Georgia,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11-15-0188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9640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23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16723"/>
          </a:xfrm>
        </p:spPr>
        <p:txBody>
          <a:bodyPr/>
          <a:lstStyle/>
          <a:p>
            <a:r>
              <a:rPr lang="en-GB" sz="3600" dirty="0" smtClean="0"/>
              <a:t>Discussion topics</a:t>
            </a:r>
          </a:p>
          <a:p>
            <a:pPr lvl="1"/>
            <a:r>
              <a:rPr lang="en-GB" sz="2800" dirty="0" smtClean="0"/>
              <a:t>“What’s </a:t>
            </a:r>
            <a:r>
              <a:rPr lang="en-GB" sz="2800" dirty="0"/>
              <a:t>IEEE 802.11 doing” </a:t>
            </a:r>
            <a:r>
              <a:rPr lang="en-GB" sz="2800" dirty="0" smtClean="0"/>
              <a:t>Presentation</a:t>
            </a:r>
            <a:endParaRPr lang="en-GB" sz="2800" dirty="0"/>
          </a:p>
          <a:p>
            <a:pPr lvl="2"/>
            <a:r>
              <a:rPr lang="en-GB" sz="2600" dirty="0" smtClean="0"/>
              <a:t>Reviewed </a:t>
            </a:r>
            <a:r>
              <a:rPr lang="en-GB" sz="2600" dirty="0" err="1" smtClean="0"/>
              <a:t>TGax</a:t>
            </a:r>
            <a:r>
              <a:rPr lang="en-GB" sz="2600" dirty="0" smtClean="0"/>
              <a:t> update</a:t>
            </a:r>
          </a:p>
          <a:p>
            <a:pPr lvl="2"/>
            <a:r>
              <a:rPr lang="en-GB" sz="2600" dirty="0" smtClean="0"/>
              <a:t>More updates required</a:t>
            </a:r>
          </a:p>
          <a:p>
            <a:pPr lvl="2"/>
            <a:r>
              <a:rPr lang="en-GB" sz="2600" dirty="0" smtClean="0"/>
              <a:t>Ask each TG for input</a:t>
            </a:r>
          </a:p>
          <a:p>
            <a:pPr lvl="2"/>
            <a:r>
              <a:rPr lang="en-GB" sz="2600" dirty="0" smtClean="0"/>
              <a:t>Discussed at CAC last night</a:t>
            </a:r>
          </a:p>
          <a:p>
            <a:r>
              <a:rPr lang="en-GB" sz="3600" dirty="0" smtClean="0"/>
              <a:t>Plans for March 2015</a:t>
            </a:r>
          </a:p>
          <a:p>
            <a:pPr lvl="1"/>
            <a:r>
              <a:rPr lang="en-GB" sz="2800" dirty="0" smtClean="0"/>
              <a:t>1 slot</a:t>
            </a:r>
          </a:p>
          <a:p>
            <a:pPr lvl="1"/>
            <a:r>
              <a:rPr lang="en-GB" sz="2800" dirty="0" smtClean="0"/>
              <a:t>Merge in more material</a:t>
            </a:r>
          </a:p>
          <a:p>
            <a:endParaRPr lang="en-GB" sz="2000" dirty="0"/>
          </a:p>
          <a:p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11-15-0188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301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3D6CCAE5-06F5-C34A-A6FD-BC33E1D7FAF7}" type="slidenum">
              <a:rPr lang="en-US"/>
              <a:pPr/>
              <a:t>24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IEEE </a:t>
            </a:r>
            <a:r>
              <a:rPr lang="en-US" sz="2800" dirty="0" smtClean="0">
                <a:latin typeface="Times New Roman" charset="0"/>
              </a:rPr>
              <a:t>802.11/15 </a:t>
            </a:r>
            <a:r>
              <a:rPr lang="en-US" sz="2800" dirty="0">
                <a:latin typeface="Times New Roman" charset="0"/>
              </a:rPr>
              <a:t>Regulatory SC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Atlanta Closing </a:t>
            </a:r>
            <a:r>
              <a:rPr lang="en-US" sz="2800" dirty="0">
                <a:latin typeface="Times New Roman" charset="0"/>
              </a:rPr>
              <a:t>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2015-01-15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923329"/>
              </p:ext>
            </p:extLst>
          </p:nvPr>
        </p:nvGraphicFramePr>
        <p:xfrm>
          <a:off x="500063" y="3136900"/>
          <a:ext cx="7926387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4" imgW="8356320" imgH="2504880" progId="Word.Document.8">
                  <p:embed/>
                </p:oleObj>
              </mc:Choice>
              <mc:Fallback>
                <p:oleObj name="Document" r:id="rId4" imgW="8356320" imgH="2504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136900"/>
                        <a:ext cx="7926387" cy="237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11-15-0002 by Rich Kennedy, MediaTek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165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07EA4A3-4808-3447-87F1-A3E70ACE90F4}" type="slidenum">
              <a:rPr lang="en-US"/>
              <a:pPr/>
              <a:t>25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Abstract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</a:rPr>
              <a:t>This presentation is the closing report for the </a:t>
            </a:r>
            <a:r>
              <a:rPr lang="en-US" dirty="0" smtClean="0">
                <a:latin typeface="Times New Roman" charset="0"/>
              </a:rPr>
              <a:t>January 2015 </a:t>
            </a:r>
            <a:r>
              <a:rPr lang="en-US" dirty="0">
                <a:latin typeface="Times New Roman" charset="0"/>
              </a:rPr>
              <a:t>IEEE </a:t>
            </a:r>
            <a:r>
              <a:rPr lang="en-US" dirty="0" smtClean="0">
                <a:latin typeface="Times New Roman" charset="0"/>
              </a:rPr>
              <a:t>802.11/15 </a:t>
            </a:r>
            <a:r>
              <a:rPr lang="en-US" dirty="0">
                <a:latin typeface="Times New Roman" charset="0"/>
              </a:rPr>
              <a:t>Regulatory Standing Committee meeting </a:t>
            </a:r>
            <a:r>
              <a:rPr lang="en-US">
                <a:latin typeface="Times New Roman" charset="0"/>
              </a:rPr>
              <a:t>in </a:t>
            </a:r>
            <a:r>
              <a:rPr lang="en-US" smtClean="0">
                <a:latin typeface="Times New Roman" charset="0"/>
              </a:rPr>
              <a:t>Atlanta.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11-15-0002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5967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New year, new Regulatory SC MO</a:t>
            </a:r>
          </a:p>
          <a:p>
            <a:pPr eaLnBrk="1" hangingPunct="1"/>
            <a:r>
              <a:rPr lang="en-US" altLang="en-US" dirty="0" smtClean="0"/>
              <a:t>Regulatory issues </a:t>
            </a:r>
          </a:p>
          <a:p>
            <a:pPr lvl="1"/>
            <a:r>
              <a:rPr lang="en-US" altLang="en-US" dirty="0" smtClean="0"/>
              <a:t>Challenge of LAA-LTE in 5 GHz – ETSI TC BRAN meeting</a:t>
            </a:r>
          </a:p>
          <a:p>
            <a:pPr lvl="1"/>
            <a:r>
              <a:rPr lang="en-US" altLang="en-US" dirty="0" smtClean="0"/>
              <a:t>5 GHz expansion bands status – US, EU and ITU</a:t>
            </a:r>
          </a:p>
          <a:p>
            <a:pPr lvl="1"/>
            <a:r>
              <a:rPr lang="en-US" altLang="en-US" dirty="0" err="1" smtClean="0"/>
              <a:t>Globalstar</a:t>
            </a:r>
            <a:r>
              <a:rPr lang="en-US" altLang="en-US" dirty="0" smtClean="0"/>
              <a:t> in 2.4 GHz band</a:t>
            </a:r>
          </a:p>
          <a:p>
            <a:pPr lvl="1"/>
            <a:r>
              <a:rPr lang="en-US" altLang="en-US" dirty="0" smtClean="0"/>
              <a:t>FCC Above 24 GHz NOI</a:t>
            </a:r>
          </a:p>
          <a:p>
            <a:pPr eaLnBrk="1" hangingPunct="1"/>
            <a:r>
              <a:rPr lang="en-US" altLang="en-US" dirty="0" smtClean="0"/>
              <a:t>Actions required</a:t>
            </a:r>
          </a:p>
          <a:p>
            <a:pPr lvl="1" eaLnBrk="1" hangingPunct="1"/>
            <a:r>
              <a:rPr lang="en-US" altLang="en-US" dirty="0" smtClean="0"/>
              <a:t>Interaction with 802.19 on 3GPP liaison</a:t>
            </a:r>
          </a:p>
          <a:p>
            <a:pPr lvl="1" eaLnBrk="1" hangingPunct="1"/>
            <a:r>
              <a:rPr lang="en-US" altLang="en-US" dirty="0" smtClean="0"/>
              <a:t>DSRC Coexistence Tiger Team status</a:t>
            </a:r>
          </a:p>
          <a:p>
            <a:pPr lvl="1" eaLnBrk="1" hangingPunct="1"/>
            <a:r>
              <a:rPr lang="en-US" altLang="en-US" dirty="0" smtClean="0"/>
              <a:t>NGMN Liaison response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Adjourn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677C5467-0D41-8145-BB29-ACA5DBC6015E}" type="slidenum">
              <a:rPr lang="en-US"/>
              <a:pPr/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11-15-0002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762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Accomplishments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Group decided that to continue proactive regulatory work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Discussed regulatory issues, but no external actions required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DSRC Coexistence Tiger Team will continue meeting to complete: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A survey of opinions on the two proposals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Report to the FCC</a:t>
            </a:r>
          </a:p>
          <a:p>
            <a:pPr lvl="1" eaLnBrk="1" hangingPunct="1"/>
            <a:r>
              <a:rPr lang="en-US" dirty="0" smtClean="0">
                <a:latin typeface="Times New Roman" charset="0"/>
              </a:rPr>
              <a:t>Report for 802.11 WG approval to send report and vote on the proposals</a:t>
            </a:r>
          </a:p>
          <a:p>
            <a:pPr eaLnBrk="1" hangingPunct="1"/>
            <a:r>
              <a:rPr lang="en-US" dirty="0" smtClean="0">
                <a:latin typeface="Times New Roman" charset="0"/>
              </a:rPr>
              <a:t>Discussed NGMN liaison letter and decided to reply that we will review their March white paper and send comments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282F1470-F9B3-5847-96D0-F2997491E7EE}" type="slidenum">
              <a:rPr lang="en-US"/>
              <a:pPr/>
              <a:t>27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11-15-0002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866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Teleconferences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Bi-weekly on Thursdays, 12:30 to 13:30 ET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/>
              <a:t>Slide </a:t>
            </a:r>
            <a:fld id="{6DFFBC0B-F275-402C-82A4-FC56A255610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11-15-0002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544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References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Regulatory SC Agenda</a:t>
            </a:r>
          </a:p>
          <a:p>
            <a:pPr marL="628650" lvl="2" eaLnBrk="1" hangingPunct="1">
              <a:buFont typeface="Courier New" pitchFamily="49" charset="0"/>
              <a:buChar char="o"/>
            </a:pPr>
            <a:r>
              <a:rPr lang="en-US" altLang="en-US" sz="1600" dirty="0">
                <a:hlinkClick r:id="rId3"/>
              </a:rPr>
              <a:t>https://</a:t>
            </a:r>
            <a:r>
              <a:rPr lang="en-US" altLang="en-US" sz="1600" dirty="0" smtClean="0">
                <a:hlinkClick r:id="rId3"/>
              </a:rPr>
              <a:t>mentor.ieee.org/802.11/dcn/15/11-15-0001-01-0reg-meeting-plan-and-agenda-atlanta-january-2015.ppt</a:t>
            </a:r>
            <a:endParaRPr lang="en-US" altLang="en-US" sz="1600" dirty="0" smtClean="0"/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ETSI BRAN#81 meeting report</a:t>
            </a:r>
          </a:p>
          <a:p>
            <a:pPr marL="685800" lvl="2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1600" dirty="0">
                <a:hlinkClick r:id="rId4"/>
              </a:rPr>
              <a:t>https://</a:t>
            </a:r>
            <a:r>
              <a:rPr lang="en-US" altLang="en-US" sz="1600" dirty="0" smtClean="0">
                <a:hlinkClick r:id="rId4"/>
              </a:rPr>
              <a:t>mentor.ieee.org/802.11/dcn/15/11-15-0149-00-0000-etsi-bran-report.pptx</a:t>
            </a:r>
            <a:r>
              <a:rPr lang="en-US" altLang="en-US" sz="1600" dirty="0" smtClean="0"/>
              <a:t> </a:t>
            </a:r>
          </a:p>
          <a:p>
            <a:pPr marL="685800" lvl="2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dirty="0" smtClean="0"/>
              <a:t>Includes links to EC Radio Equipment Directive and other documents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NGMN Liaison received</a:t>
            </a:r>
          </a:p>
          <a:p>
            <a:pPr marL="685800" lvl="2" indent="-342900" eaLnBrk="1" hangingPunct="1">
              <a:buFont typeface="Courier New" panose="02070309020205020404" pitchFamily="49" charset="0"/>
              <a:buChar char="o"/>
            </a:pPr>
            <a:r>
              <a:rPr lang="en-US" altLang="en-US" sz="1600" dirty="0">
                <a:hlinkClick r:id="rId5"/>
              </a:rPr>
              <a:t>https://</a:t>
            </a:r>
            <a:r>
              <a:rPr lang="en-US" altLang="en-US" sz="1600" dirty="0" smtClean="0">
                <a:hlinkClick r:id="rId5"/>
              </a:rPr>
              <a:t>mentor.ieee.org/802.11/dcn/14/11-14-1366-00-0000-liaison-from-ngmn-on-5g.pdf</a:t>
            </a:r>
            <a:r>
              <a:rPr lang="en-US" altLang="en-US" sz="1600" dirty="0" smtClean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7460DC96-E733-4CD4-80FD-48F4A3C18114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11-15-0002 by Rich Kennedy, MediaTek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330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523038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347" y="762000"/>
            <a:ext cx="4899788" cy="535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62725" y="6475413"/>
            <a:ext cx="1981200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C5C1CBA3-FF1F-4B66-B5CB-F0971527186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2015-01-16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/>
        </p:nvGraphicFramePr>
        <p:xfrm>
          <a:off x="541338" y="2281238"/>
          <a:ext cx="7629525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4" imgW="8114320" imgH="2306904" progId="Word.Document.8">
                  <p:embed/>
                </p:oleObj>
              </mc:Choice>
              <mc:Fallback>
                <p:oleObj name="Document" r:id="rId4" imgW="8114320" imgH="23069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281238"/>
                        <a:ext cx="7629525" cy="216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11-15-0159 by Clint Chaplin, Chair (Imagicon)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724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62725" y="6475413"/>
            <a:ext cx="1981200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1E2EC2AB-E56C-4C5C-B924-399E50B042F7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smtClean="0"/>
              <a:t> Closing report for WNG SC for January 2015, Atlanta, Georgia,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11-15-0159 by Clint Chaplin, Chair (Imagicon)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3247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62725" y="6475413"/>
            <a:ext cx="1981200" cy="1841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2F7B1DEA-FE96-42A0-82EE-B2AE2E06F2D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495925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altLang="en-US" smtClean="0"/>
              <a:t>Presentations at January 2015 meeting</a:t>
            </a:r>
          </a:p>
          <a:p>
            <a:pPr lvl="1" eaLnBrk="1" hangingPunct="1"/>
            <a:r>
              <a:rPr lang="en-US" altLang="en-US" smtClean="0"/>
              <a:t>GNURadio and WLAN research (11-15-0121-00-0wng-gnuradio-and-wlan-research.ppt) – Jim Lansford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en-US" smtClean="0"/>
              <a:t>Minutes</a:t>
            </a:r>
          </a:p>
          <a:p>
            <a:pPr lvl="1">
              <a:lnSpc>
                <a:spcPct val="90000"/>
              </a:lnSpc>
            </a:pPr>
            <a:r>
              <a:rPr lang="en-GB" altLang="en-US" smtClean="0"/>
              <a:t>11-15-0154-00-0wng-january-2015-wng-meeting-minutes-atlanta.doc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ko-KR" smtClean="0">
                <a:ea typeface="Gulim" pitchFamily="34" charset="-127"/>
              </a:rPr>
              <a:t>Plans for March 2015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1 2 hour session</a:t>
            </a:r>
            <a:endParaRPr lang="en-GB" alt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11-15-0159 by Clint Chaplin, Chair (Imagicon)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104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33</a:t>
            </a:fld>
            <a:endParaRPr lang="en-GB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IEEE 802 JTC1 SC closing report</a:t>
            </a:r>
            <a:br>
              <a:rPr lang="en-GB" dirty="0" smtClean="0"/>
            </a:br>
            <a:r>
              <a:rPr lang="en-GB" dirty="0" smtClean="0"/>
              <a:t>(Jan 2015)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70080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2015-1-16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033817"/>
              </p:ext>
            </p:extLst>
          </p:nvPr>
        </p:nvGraphicFramePr>
        <p:xfrm>
          <a:off x="663575" y="2860675"/>
          <a:ext cx="8185150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4" imgW="8152815" imgH="2296922" progId="Word.Document.8">
                  <p:embed/>
                </p:oleObj>
              </mc:Choice>
              <mc:Fallback>
                <p:oleObj name="Document" r:id="rId4" imgW="8152815" imgH="22969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2860675"/>
                        <a:ext cx="8185150" cy="2301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11-15-0194 by Andrew Myles, Cisco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9763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827FA444-4315-4B21-90DB-70CB797C55B7}" type="slidenum">
              <a:rPr lang="en-GB" smtClean="0"/>
              <a:pPr/>
              <a:t>34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IEEE 802 JTC1 SC</a:t>
            </a:r>
            <a:br>
              <a:rPr lang="en-GB" sz="3200" dirty="0" smtClean="0"/>
            </a:br>
            <a:r>
              <a:rPr lang="en-GB" sz="3200" dirty="0" smtClean="0"/>
              <a:t>for January 2015 in Atlanta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11-15-0194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1578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85800"/>
            <a:ext cx="7992888" cy="1066800"/>
          </a:xfrm>
        </p:spPr>
        <p:txBody>
          <a:bodyPr/>
          <a:lstStyle/>
          <a:p>
            <a:r>
              <a:rPr lang="en-AU" dirty="0" smtClean="0"/>
              <a:t>The SC did not have a great deal of work this week and only one session was required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Reviewed status of PSDO pipeline</a:t>
            </a:r>
          </a:p>
          <a:p>
            <a:pPr lvl="1"/>
            <a:r>
              <a:rPr lang="en-AU" dirty="0" smtClean="0"/>
              <a:t>A number of ballots close before March plenary</a:t>
            </a:r>
          </a:p>
          <a:p>
            <a:r>
              <a:rPr lang="en-AU" dirty="0" smtClean="0"/>
              <a:t>Noted lack of recent new proposal activity in SC6</a:t>
            </a:r>
          </a:p>
          <a:p>
            <a:pPr lvl="1"/>
            <a:r>
              <a:rPr lang="en-AU" dirty="0" smtClean="0"/>
              <a:t>No activity on  </a:t>
            </a:r>
            <a:r>
              <a:rPr lang="en-AU" i="1" dirty="0"/>
              <a:t>WLAN </a:t>
            </a:r>
            <a:r>
              <a:rPr lang="en-AU" i="1" dirty="0" smtClean="0"/>
              <a:t>Cloud </a:t>
            </a:r>
            <a:r>
              <a:rPr lang="en-AU" dirty="0" smtClean="0"/>
              <a:t>or </a:t>
            </a:r>
            <a:r>
              <a:rPr lang="en-AU" i="1" dirty="0"/>
              <a:t>Optimization technology in </a:t>
            </a:r>
            <a:r>
              <a:rPr lang="en-AU" i="1" dirty="0" smtClean="0"/>
              <a:t>WLAN</a:t>
            </a:r>
          </a:p>
          <a:p>
            <a:r>
              <a:rPr lang="en-AU" dirty="0" smtClean="0"/>
              <a:t>Agreed to invite SC6 participants to join 802.11m  Sponsor Ballot pool</a:t>
            </a:r>
          </a:p>
          <a:p>
            <a:pPr lvl="1"/>
            <a:r>
              <a:rPr lang="en-AU" dirty="0" smtClean="0"/>
              <a:t>Motion for 802.11 later</a:t>
            </a:r>
          </a:p>
          <a:p>
            <a:r>
              <a:rPr lang="en-AU" dirty="0" smtClean="0"/>
              <a:t>Agreed that IEEE 802 should be consulted on the proposed revised PSDO agreement</a:t>
            </a:r>
          </a:p>
          <a:p>
            <a:pPr lvl="1"/>
            <a:r>
              <a:rPr lang="en-AU" dirty="0" smtClean="0"/>
              <a:t>Motion being considered by IEEE 802 EC</a:t>
            </a:r>
          </a:p>
          <a:p>
            <a:r>
              <a:rPr lang="en-AU" dirty="0" smtClean="0"/>
              <a:t>Noted next SC6 meeting is in Belgium in May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11-15-0194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436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AU" dirty="0" smtClean="0"/>
              <a:t>IEEE 802 has pushed ten standards completely through the PSDO ratification process …</a:t>
            </a:r>
            <a:endParaRPr lang="en-AU" dirty="0"/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137362"/>
              </p:ext>
            </p:extLst>
          </p:nvPr>
        </p:nvGraphicFramePr>
        <p:xfrm>
          <a:off x="1275708" y="1990164"/>
          <a:ext cx="6392636" cy="38155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508"/>
                <a:gridCol w="2446564"/>
                <a:gridCol w="2446564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(2012)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in 2012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(21 Oct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(21 Oct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802.1AB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802.1AR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802.1AS</a:t>
                      </a: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(May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(18 Dec 2013)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(16 Feb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(Feb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2013)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(28 Jan 2014)</a:t>
                      </a:r>
                    </a:p>
                  </a:txBody>
                  <a:tcPr marL="115147" marR="115147"/>
                </a:tc>
              </a:tr>
            </a:tbl>
          </a:graphicData>
        </a:graphic>
      </p:graphicFrame>
      <p:sp>
        <p:nvSpPr>
          <p:cNvPr id="9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0701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4/10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11-15-0194 by Andrew Myles, Cisco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8067675" y="6477000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/>
          <a:lstStyle/>
          <a:p>
            <a:r>
              <a:rPr lang="en-AU" dirty="0" smtClean="0"/>
              <a:t>… and IEEE 802 has ten standards in the pipeline for ratification under the PSDO process</a:t>
            </a:r>
            <a:endParaRPr lang="en-AU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21374"/>
              </p:ext>
            </p:extLst>
          </p:nvPr>
        </p:nvGraphicFramePr>
        <p:xfrm>
          <a:off x="2067796" y="2060848"/>
          <a:ext cx="6392636" cy="41751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508"/>
                <a:gridCol w="2446564"/>
                <a:gridCol w="2446564"/>
              </a:tblGrid>
              <a:tr h="561571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day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month</a:t>
                      </a:r>
                      <a:b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FDIS ballot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802.11ac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(Sep 2014)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for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start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802.11af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kern="1200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(Sep 2014)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Waiting for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start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802.1AEbw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Feb 2015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802.1AEbn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(Jan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Feb 2015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802.1Xbx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soon</a:t>
                      </a:r>
                      <a:endParaRPr lang="en-AU" sz="1600" b="1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802.1Q-Rev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baseline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 March 2015</a:t>
                      </a:r>
                      <a:endParaRPr lang="en-AU" sz="1600" b="1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Passed (Oct 2014)</a:t>
                      </a:r>
                      <a:endParaRPr lang="en-AU" sz="1600" b="1" kern="12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Starting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soon</a:t>
                      </a:r>
                      <a:endParaRPr lang="en-A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802.3.1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 (Oct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 June 2015</a:t>
                      </a:r>
                      <a:endParaRPr lang="en-AU" sz="1600" b="1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Passed</a:t>
                      </a:r>
                      <a:r>
                        <a:rPr lang="en-AU" sz="16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(May 2014)</a:t>
                      </a:r>
                      <a:endParaRPr lang="en-AU" sz="16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Closes</a:t>
                      </a:r>
                      <a:r>
                        <a:rPr lang="en-AU" sz="1600" b="1" kern="12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15 Feb 2015</a:t>
                      </a:r>
                      <a:endParaRPr lang="en-AU" sz="1600" b="1" kern="12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</a:tr>
              <a:tr h="359602">
                <a:tc>
                  <a:txBody>
                    <a:bodyPr/>
                    <a:lstStyle/>
                    <a:p>
                      <a:r>
                        <a:rPr lang="en-A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802.22a</a:t>
                      </a:r>
                      <a:endParaRPr lang="en-A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Waiting for</a:t>
                      </a:r>
                      <a:r>
                        <a:rPr lang="en-AU" sz="1600" b="1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802.22</a:t>
                      </a:r>
                      <a:endParaRPr lang="en-AU" sz="1600" b="1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5147" marR="11514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b="1" kern="12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15147" marR="115147"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>
            <a:off x="1563740" y="3861048"/>
            <a:ext cx="36004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1563740" y="5301208"/>
            <a:ext cx="36004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Rectangle 26"/>
          <p:cNvSpPr/>
          <p:nvPr/>
        </p:nvSpPr>
        <p:spPr bwMode="auto">
          <a:xfrm>
            <a:off x="-36512" y="3717032"/>
            <a:ext cx="1563740" cy="2880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802.1 WG 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-36512" y="5085184"/>
            <a:ext cx="1563740" cy="2880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802.3 WG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15888" y="1988840"/>
            <a:ext cx="1563740" cy="432048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Comment resolution  responsibility in March 2015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563740" y="5301208"/>
            <a:ext cx="36004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563740" y="5661248"/>
            <a:ext cx="36004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-36512" y="5445224"/>
            <a:ext cx="1563740" cy="2880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802.22 WG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1563740" y="3501008"/>
            <a:ext cx="36004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-36512" y="3356992"/>
            <a:ext cx="1563740" cy="2880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802.1 WG </a:t>
            </a:r>
          </a:p>
        </p:txBody>
      </p:sp>
      <p:sp>
        <p:nvSpPr>
          <p:cNvPr id="17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January 2015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0701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5/10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11-15-0194 by Andrew Myles, Cisco</a:t>
            </a: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will focus in Berlin on PSDO responses and SC6 meeting prep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Process any comments on IEEE submissions to SC6 under PSDO process</a:t>
            </a:r>
          </a:p>
          <a:p>
            <a:pPr lvl="1"/>
            <a:r>
              <a:rPr lang="en-AU" dirty="0" smtClean="0"/>
              <a:t>802.1AEbw, 802.1AEbn, 802.22</a:t>
            </a:r>
          </a:p>
          <a:p>
            <a:r>
              <a:rPr lang="en-AU" dirty="0" smtClean="0"/>
              <a:t>Report on status of teleconferences in SC6/WG7 on </a:t>
            </a:r>
          </a:p>
          <a:p>
            <a:pPr lvl="1"/>
            <a:r>
              <a:rPr lang="en-AU" i="1" dirty="0" smtClean="0"/>
              <a:t>Virtual AP</a:t>
            </a:r>
          </a:p>
          <a:p>
            <a:pPr lvl="1"/>
            <a:r>
              <a:rPr lang="en-GB" i="1" dirty="0" smtClean="0"/>
              <a:t>Optimization </a:t>
            </a:r>
            <a:r>
              <a:rPr lang="en-GB" i="1" dirty="0"/>
              <a:t>technology in </a:t>
            </a:r>
            <a:r>
              <a:rPr lang="en-GB" i="1" dirty="0" smtClean="0"/>
              <a:t>WLAN</a:t>
            </a:r>
          </a:p>
          <a:p>
            <a:r>
              <a:rPr lang="en-GB" dirty="0" smtClean="0"/>
              <a:t>Prepare for SC6 meeting in Belgium in May</a:t>
            </a:r>
          </a:p>
          <a:p>
            <a:pPr lvl="1"/>
            <a:r>
              <a:rPr lang="en-GB" dirty="0" smtClean="0"/>
              <a:t>Appoint delegation</a:t>
            </a:r>
          </a:p>
          <a:p>
            <a:pPr lvl="1"/>
            <a:r>
              <a:rPr lang="en-GB" dirty="0" smtClean="0"/>
              <a:t>Prepare WG updates</a:t>
            </a:r>
          </a:p>
          <a:p>
            <a:pPr lvl="1"/>
            <a:r>
              <a:rPr lang="en-GB" dirty="0" smtClean="0"/>
              <a:t>Review agenda </a:t>
            </a:r>
            <a:endParaRPr lang="en-AU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11-15-0194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305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85800"/>
            <a:ext cx="8928992" cy="1066800"/>
          </a:xfrm>
        </p:spPr>
        <p:txBody>
          <a:bodyPr/>
          <a:lstStyle/>
          <a:p>
            <a:r>
              <a:rPr lang="en-AU" dirty="0" smtClean="0"/>
              <a:t>The SC approved a motion for a liaison inviting  participation in 802.11mc Sponsor Ballot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Motion </a:t>
            </a:r>
          </a:p>
          <a:p>
            <a:pPr lvl="1"/>
            <a:r>
              <a:rPr lang="en-AU" i="1" dirty="0" smtClean="0"/>
              <a:t>The IEEE 802 JTC1 SC recommends to the IEEE 802.11 WG that the IEEE 802.11 WG Chair be authorised to send a liaison to ISO/IEC JTC1/SC6:</a:t>
            </a:r>
          </a:p>
          <a:p>
            <a:pPr lvl="2"/>
            <a:r>
              <a:rPr lang="en-AU" i="1" dirty="0" smtClean="0"/>
              <a:t>Noting that the Sponsor Ballot Pool for IEEE 802.11mc has opened</a:t>
            </a:r>
          </a:p>
          <a:p>
            <a:pPr lvl="2"/>
            <a:r>
              <a:rPr lang="en-AU" i="1" dirty="0" smtClean="0"/>
              <a:t>Explaining how participants in SC6 or participants in SC6 NBs may join the Sponsor Ballot Pool</a:t>
            </a:r>
          </a:p>
          <a:p>
            <a:pPr lvl="1"/>
            <a:r>
              <a:rPr lang="en-AU" dirty="0" smtClean="0"/>
              <a:t>Result: Approved 9/0/0</a:t>
            </a:r>
          </a:p>
          <a:p>
            <a:r>
              <a:rPr lang="en-AU" dirty="0" smtClean="0"/>
              <a:t>The IEEE 802.11 WG Chair subsequently asked the SC Chair to actually write the liaison </a:t>
            </a:r>
            <a:r>
              <a:rPr lang="en-AU" dirty="0" smtClean="0">
                <a:sym typeface="Wingdings" panose="05000000000000000000" pitchFamily="2" charset="2"/>
              </a:rPr>
              <a:t></a:t>
            </a:r>
            <a:endParaRPr lang="en-AU" dirty="0" smtClean="0"/>
          </a:p>
          <a:p>
            <a:r>
              <a:rPr lang="en-AU" dirty="0" smtClean="0"/>
              <a:t>The following page contains proposed text…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3190CD6-18F2-44F1-A379-0C51A15702FA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11-15-0194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3485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585953"/>
              </p:ext>
            </p:extLst>
          </p:nvPr>
        </p:nvGraphicFramePr>
        <p:xfrm>
          <a:off x="990600" y="147636"/>
          <a:ext cx="7205664" cy="651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107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Chair has drafted text for the agreed liaison to SC6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Proposed liaison text (from IEEE 802.11 WG Chair)</a:t>
            </a:r>
          </a:p>
          <a:p>
            <a:pPr lvl="1"/>
            <a:r>
              <a:rPr lang="en-AU" i="1" dirty="0" smtClean="0"/>
              <a:t>Dear DY Kim</a:t>
            </a:r>
          </a:p>
          <a:p>
            <a:pPr lvl="1"/>
            <a:r>
              <a:rPr lang="en-AU" i="1" dirty="0" smtClean="0"/>
              <a:t>The IEEE 802.11 WG values the ongoing review </a:t>
            </a:r>
            <a:r>
              <a:rPr lang="en-AU" i="1" dirty="0"/>
              <a:t>by SC6 </a:t>
            </a:r>
            <a:r>
              <a:rPr lang="en-AU" i="1" dirty="0" smtClean="0"/>
              <a:t>National Bodies of IEEE 802.11 standards and amendments.</a:t>
            </a:r>
          </a:p>
          <a:p>
            <a:pPr lvl="1"/>
            <a:r>
              <a:rPr lang="en-AU" i="1" dirty="0" smtClean="0"/>
              <a:t>Indeed, any comments received from SC6 National Bodies  are processed by the </a:t>
            </a:r>
            <a:r>
              <a:rPr lang="en-AU" i="1" dirty="0"/>
              <a:t>IEEE 802.11 WG </a:t>
            </a:r>
            <a:r>
              <a:rPr lang="en-AU" i="1" dirty="0" smtClean="0"/>
              <a:t>in the exactly the same way as comments from members of the official ballot pools.</a:t>
            </a:r>
          </a:p>
          <a:p>
            <a:pPr lvl="1"/>
            <a:r>
              <a:rPr lang="en-AU" i="1" dirty="0" smtClean="0"/>
              <a:t>However, individuals associated with </a:t>
            </a:r>
            <a:r>
              <a:rPr lang="en-AU" i="1" dirty="0"/>
              <a:t>SC6 National Bodies </a:t>
            </a:r>
            <a:r>
              <a:rPr lang="en-AU" i="1" dirty="0" smtClean="0"/>
              <a:t>also have an ongoing opportunity to participate directly in the balloting process by joining various </a:t>
            </a:r>
            <a:r>
              <a:rPr lang="en-AU" i="1" dirty="0"/>
              <a:t>IEEE 802.11 </a:t>
            </a:r>
            <a:r>
              <a:rPr lang="en-AU" i="1" dirty="0" smtClean="0"/>
              <a:t>Sponsor Ballot pools.</a:t>
            </a:r>
          </a:p>
          <a:p>
            <a:pPr lvl="1"/>
            <a:r>
              <a:rPr lang="en-AU" i="1" dirty="0" smtClean="0"/>
              <a:t>…</a:t>
            </a:r>
            <a:endParaRPr lang="en-AU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11-15-0194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9280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SC Chair has drafted text for the agreed liaison to SC6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Proposed liaison </a:t>
            </a:r>
            <a:r>
              <a:rPr lang="en-AU" dirty="0" smtClean="0"/>
              <a:t>text </a:t>
            </a:r>
            <a:r>
              <a:rPr lang="en-AU" dirty="0"/>
              <a:t>(from IEEE 802.11 WG Chair)</a:t>
            </a:r>
          </a:p>
          <a:p>
            <a:pPr lvl="1"/>
            <a:r>
              <a:rPr lang="en-AU" i="1" dirty="0" smtClean="0"/>
              <a:t>…</a:t>
            </a:r>
            <a:endParaRPr lang="en-AU" i="1" dirty="0"/>
          </a:p>
          <a:p>
            <a:pPr lvl="1"/>
            <a:r>
              <a:rPr lang="en-AU" i="1" dirty="0"/>
              <a:t>The Sponsor Ballot pool for the next IEEE 802.11 revision standard has just opened, and provides an excellent opportunity for interested </a:t>
            </a:r>
            <a:r>
              <a:rPr lang="en-AU" i="1" dirty="0" smtClean="0"/>
              <a:t>individuals </a:t>
            </a:r>
            <a:r>
              <a:rPr lang="en-AU" i="1" dirty="0"/>
              <a:t>to participate directly in the </a:t>
            </a:r>
            <a:r>
              <a:rPr lang="en-AU" i="1" dirty="0" smtClean="0"/>
              <a:t>balloting process</a:t>
            </a:r>
          </a:p>
          <a:p>
            <a:pPr lvl="1"/>
            <a:r>
              <a:rPr lang="en-AU" i="1" dirty="0" smtClean="0"/>
              <a:t>If any </a:t>
            </a:r>
            <a:r>
              <a:rPr lang="en-AU" i="1" dirty="0"/>
              <a:t>individuals associated with SC6 National Bodies </a:t>
            </a:r>
            <a:r>
              <a:rPr lang="en-AU" i="1" dirty="0" smtClean="0"/>
              <a:t>are interested in the joining the Sponsor Ballot pool for the </a:t>
            </a:r>
            <a:r>
              <a:rPr lang="en-AU" i="1" dirty="0"/>
              <a:t>next IEEE 802.11 revision </a:t>
            </a:r>
            <a:r>
              <a:rPr lang="en-AU" i="1" dirty="0" smtClean="0"/>
              <a:t>then they are invited to follow </a:t>
            </a:r>
            <a:r>
              <a:rPr lang="en-AU" i="1" dirty="0"/>
              <a:t>the instructions at </a:t>
            </a:r>
            <a:r>
              <a:rPr lang="en-AU" i="1" dirty="0">
                <a:hlinkClick r:id="rId3"/>
              </a:rPr>
              <a:t>http://</a:t>
            </a:r>
            <a:r>
              <a:rPr lang="en-AU" i="1" dirty="0" smtClean="0">
                <a:hlinkClick r:id="rId3"/>
              </a:rPr>
              <a:t>standards.ieee.org/develop/balloting.html</a:t>
            </a:r>
            <a:r>
              <a:rPr lang="en-AU" i="1" dirty="0" smtClean="0"/>
              <a:t>, or contact me for assistance</a:t>
            </a:r>
          </a:p>
          <a:p>
            <a:pPr lvl="1"/>
            <a:r>
              <a:rPr lang="en-AU" i="1" dirty="0" smtClean="0"/>
              <a:t>Your sincerely …</a:t>
            </a:r>
            <a:endParaRPr lang="en-AU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11-15-0194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626843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WG is asked to approve the text of a liaison to SC6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Motion</a:t>
            </a:r>
          </a:p>
          <a:p>
            <a:pPr lvl="1"/>
            <a:r>
              <a:rPr lang="en-AU" i="1" dirty="0" smtClean="0"/>
              <a:t>The IEEE 802.11 WG approves the IEEE 802.11 WG Chair liaising the text on slides 8 &amp; 9 (with appropriate editorial changes) of 802.11-15/0194r0 to ISO/IEC JTC1/SC6</a:t>
            </a:r>
          </a:p>
          <a:p>
            <a:pPr lvl="1"/>
            <a:r>
              <a:rPr lang="en-AU" dirty="0" smtClean="0"/>
              <a:t>Moved: Myles</a:t>
            </a:r>
          </a:p>
          <a:p>
            <a:pPr lvl="1"/>
            <a:r>
              <a:rPr lang="en-AU" dirty="0" smtClean="0"/>
              <a:t>Seconded: 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11-15-0194 by Andrew Myles, Cisco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107781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802.11mc Closing Report for</a:t>
            </a:r>
            <a:br>
              <a:rPr lang="en-US" dirty="0" smtClean="0"/>
            </a:br>
            <a:r>
              <a:rPr lang="en-US" dirty="0" smtClean="0"/>
              <a:t>January 2015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854265"/>
              </p:ext>
            </p:extLst>
          </p:nvPr>
        </p:nvGraphicFramePr>
        <p:xfrm>
          <a:off x="534988" y="2327275"/>
          <a:ext cx="76835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4" imgW="8696800" imgH="4136102" progId="Word.Document.8">
                  <p:embed/>
                </p:oleObj>
              </mc:Choice>
              <mc:Fallback>
                <p:oleObj name="Document" r:id="rId4" imgW="8696800" imgH="41361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27275"/>
                        <a:ext cx="76835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11-15-0198 by Dorothy Stanley (Aruba Networks)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9134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605824A3-DD3E-4509-A2B7-293CB3A68F43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contains the </a:t>
            </a:r>
            <a:r>
              <a:rPr lang="en-US" dirty="0" err="1" smtClean="0"/>
              <a:t>TGmc</a:t>
            </a:r>
            <a:r>
              <a:rPr lang="en-US" dirty="0" smtClean="0"/>
              <a:t> closing report for January 2015.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11-15-0198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2396837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dirty="0" smtClean="0"/>
              <a:t>Status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724400"/>
          </a:xfrm>
        </p:spPr>
        <p:txBody>
          <a:bodyPr/>
          <a:lstStyle/>
          <a:p>
            <a:r>
              <a:rPr lang="en-US" dirty="0" smtClean="0"/>
              <a:t>Completed processing comments received in LB 202 – Second recirculation  (779 comments, approximately 400 editorial)</a:t>
            </a:r>
            <a:r>
              <a:rPr lang="en-US" altLang="ja-JP" sz="2200" dirty="0" smtClean="0"/>
              <a:t> </a:t>
            </a:r>
          </a:p>
          <a:p>
            <a:r>
              <a:rPr lang="en-US" dirty="0" smtClean="0"/>
              <a:t>Agenda, includes motions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mentor.ieee.org/802.11/dcn/14/11-14-1588-10-000m-tgmc-agenda-january-2015.pptx</a:t>
            </a:r>
            <a:r>
              <a:rPr lang="en-US" dirty="0" smtClean="0"/>
              <a:t> </a:t>
            </a:r>
            <a:endParaRPr lang="en-US" b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11-15-0198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9339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mtClean="0"/>
              <a:t>Slide </a:t>
            </a:r>
            <a:fld id="{BCE52B3C-2F0B-4C64-A8D2-767D28EE4D42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altLang="en-US" dirty="0" err="1" smtClean="0"/>
              <a:t>TGmc</a:t>
            </a:r>
            <a:r>
              <a:rPr lang="en-US" altLang="en-US" dirty="0" smtClean="0"/>
              <a:t> Plan of Record - modified</a:t>
            </a:r>
            <a:endParaRPr lang="en-US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20 July 2012 – 12 Sept 2012 – Call for Comment/Input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29-30 Aug 2012 – </a:t>
            </a:r>
            <a:r>
              <a:rPr lang="en-US" altLang="en-US" sz="2000" dirty="0" err="1" smtClean="0">
                <a:solidFill>
                  <a:srgbClr val="006600"/>
                </a:solidFill>
              </a:rPr>
              <a:t>NesCom</a:t>
            </a:r>
            <a:r>
              <a:rPr lang="en-US" altLang="en-US" sz="2000" dirty="0" smtClean="0">
                <a:solidFill>
                  <a:srgbClr val="006600"/>
                </a:solidFill>
              </a:rPr>
              <a:t>, SASB PAR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Sept 2012 – Begin to process CC input, 11aa, 11ae integration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Dec 2012 – March/May 2013  – 11ad integration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Jan 2013 – First WG Letter ballot  - without 11ad – on D1.0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Sept 2013 – Letter ballot on D2.0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Dec 2013 – May 2014 – 11ac, 11af integration – D3.0 in May 2014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July 2014 – Mandatory Draft Review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Jan 2015 </a:t>
            </a:r>
            <a:r>
              <a:rPr lang="en-US" altLang="en-US" sz="2000" dirty="0">
                <a:solidFill>
                  <a:srgbClr val="006600"/>
                </a:solidFill>
              </a:rPr>
              <a:t>– D4.0 Recirculation, </a:t>
            </a:r>
            <a:r>
              <a:rPr lang="en-US" altLang="en-US" sz="2000" dirty="0" smtClean="0">
                <a:solidFill>
                  <a:srgbClr val="006600"/>
                </a:solidFill>
              </a:rPr>
              <a:t>goal to follow </a:t>
            </a:r>
            <a:r>
              <a:rPr lang="en-US" altLang="en-US" sz="2000" dirty="0">
                <a:solidFill>
                  <a:srgbClr val="006600"/>
                </a:solidFill>
              </a:rPr>
              <a:t>with </a:t>
            </a:r>
            <a:r>
              <a:rPr lang="en-US" altLang="en-US" sz="2000" dirty="0" smtClean="0">
                <a:solidFill>
                  <a:srgbClr val="006600"/>
                </a:solidFill>
              </a:rPr>
              <a:t>D4.0 unchanged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6600"/>
                </a:solidFill>
              </a:rPr>
              <a:t>Form Sponsor Pool:  Open through Feb 20th good for 6 months (end of July 2015) 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EC conditional </a:t>
            </a:r>
            <a:r>
              <a:rPr lang="en-US" altLang="en-US" sz="2000" dirty="0"/>
              <a:t>SB approval March </a:t>
            </a:r>
            <a:r>
              <a:rPr lang="en-US" altLang="en-US" sz="2000" dirty="0" smtClean="0"/>
              <a:t>2015</a:t>
            </a:r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Planning ad-hoc comment resolution meeting July 2015</a:t>
            </a:r>
            <a:endParaRPr lang="en-US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 smtClean="0"/>
              <a:t>Nov </a:t>
            </a:r>
            <a:r>
              <a:rPr lang="en-US" altLang="en-US" sz="2000" dirty="0"/>
              <a:t>2015/March 2016 – WG/EC Final Approval</a:t>
            </a:r>
          </a:p>
          <a:p>
            <a:pPr>
              <a:lnSpc>
                <a:spcPct val="80000"/>
              </a:lnSpc>
            </a:pPr>
            <a:r>
              <a:rPr lang="en-US" altLang="en-US" sz="2000" dirty="0"/>
              <a:t>March 2016 – </a:t>
            </a:r>
            <a:r>
              <a:rPr lang="en-US" altLang="en-US" sz="2000" dirty="0" err="1"/>
              <a:t>RevCom</a:t>
            </a:r>
            <a:r>
              <a:rPr lang="en-US" altLang="en-US" sz="2000" dirty="0"/>
              <a:t>/SASB Approval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11-15-0198 by Dorothy Stanley (Aruba Networks)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668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Conference Calls 10am </a:t>
            </a:r>
            <a:r>
              <a:rPr lang="en-US" dirty="0" smtClean="0"/>
              <a:t>Eastern (2 hours)  </a:t>
            </a:r>
            <a:endParaRPr lang="en-US" dirty="0"/>
          </a:p>
          <a:p>
            <a:pPr lvl="1"/>
            <a:r>
              <a:rPr lang="en-US" altLang="en-US" dirty="0" smtClean="0"/>
              <a:t>Scheduled with 10 day notice</a:t>
            </a:r>
          </a:p>
          <a:p>
            <a:r>
              <a:rPr lang="en-US" dirty="0" smtClean="0"/>
              <a:t>March 2015</a:t>
            </a:r>
          </a:p>
          <a:p>
            <a:pPr lvl="1"/>
            <a:r>
              <a:rPr lang="en-US" dirty="0" smtClean="0"/>
              <a:t>Complete </a:t>
            </a:r>
            <a:r>
              <a:rPr lang="en-US" dirty="0"/>
              <a:t>comment resolution of comments received from  WGLB on P802.11REVmc </a:t>
            </a:r>
            <a:r>
              <a:rPr lang="en-US" dirty="0" smtClean="0"/>
              <a:t>D4.0 </a:t>
            </a:r>
            <a:r>
              <a:rPr lang="en-US" dirty="0"/>
              <a:t>and </a:t>
            </a:r>
            <a:r>
              <a:rPr lang="en-US" dirty="0" smtClean="0"/>
              <a:t>next LB</a:t>
            </a:r>
            <a:endParaRPr lang="en-US" dirty="0"/>
          </a:p>
          <a:p>
            <a:endParaRPr lang="en-US" altLang="en-US" sz="2800" dirty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609600" indent="-6096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11-15-0198 by Dorothy Stanley (Aruba Networks)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267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AAC8984-FAF7-4BDC-8A43-79AF6F406068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IEEE 802.11ah Closing Report for</a:t>
            </a:r>
            <a:br>
              <a:rPr lang="en-US" dirty="0" smtClean="0"/>
            </a:br>
            <a:r>
              <a:rPr lang="en-US" dirty="0" smtClean="0"/>
              <a:t>January 2015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2015-01-16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269756"/>
              </p:ext>
            </p:extLst>
          </p:nvPr>
        </p:nvGraphicFramePr>
        <p:xfrm>
          <a:off x="533400" y="2660650"/>
          <a:ext cx="8077200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Document" r:id="rId4" imgW="8702097" imgH="4142221" progId="Word.Document.8">
                  <p:embed/>
                </p:oleObj>
              </mc:Choice>
              <mc:Fallback>
                <p:oleObj name="Document" r:id="rId4" imgW="8702097" imgH="414222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0650"/>
                        <a:ext cx="8077200" cy="384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11-15-0192 by Yongho Seok (NEWRACOM)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210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Atlanta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TGah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altLang="ja-JP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altLang="ko-KR" smtClean="0"/>
              <a:t>January 2015</a:t>
            </a:r>
            <a:endParaRPr lang="en-US" altLang="ko-KR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49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11-15-0192 by Yongho Seok (NEWRACOM)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smtClean="0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23375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 (Thu)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290906"/>
              </p:ext>
            </p:extLst>
          </p:nvPr>
        </p:nvGraphicFramePr>
        <p:xfrm>
          <a:off x="152400" y="1219200"/>
          <a:ext cx="8675511" cy="515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88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in </a:t>
            </a:r>
            <a:r>
              <a:rPr lang="en-US" dirty="0" err="1" smtClean="0"/>
              <a:t>TGah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Letter Ballot 205 for Draft 3.0 closed October 25</a:t>
            </a:r>
            <a:r>
              <a:rPr lang="en-US" altLang="ko-KR" baseline="30000" dirty="0"/>
              <a:t>th</a:t>
            </a:r>
          </a:p>
          <a:p>
            <a:pPr lvl="1"/>
            <a:r>
              <a:rPr lang="en-US" altLang="ko-KR" dirty="0"/>
              <a:t>506 comments received</a:t>
            </a:r>
          </a:p>
          <a:p>
            <a:pPr marL="457200" lvl="1" indent="0">
              <a:buNone/>
            </a:pPr>
            <a:endParaRPr lang="en-US" altLang="ko-KR" dirty="0"/>
          </a:p>
          <a:p>
            <a:r>
              <a:rPr lang="en-US" altLang="ko-KR" dirty="0" err="1" smtClean="0"/>
              <a:t>TGah</a:t>
            </a:r>
            <a:r>
              <a:rPr lang="en-US" altLang="ko-KR" dirty="0" smtClean="0"/>
              <a:t> </a:t>
            </a:r>
            <a:r>
              <a:rPr lang="en-US" altLang="ko-KR" dirty="0"/>
              <a:t>has completed all comment resolution of the Letter Ballot </a:t>
            </a:r>
            <a:r>
              <a:rPr lang="en-US" altLang="ko-KR" dirty="0" smtClean="0"/>
              <a:t>205 for </a:t>
            </a:r>
            <a:r>
              <a:rPr lang="en-US" altLang="ko-KR" dirty="0"/>
              <a:t>Draft 3</a:t>
            </a:r>
            <a:r>
              <a:rPr lang="en-US" altLang="ko-KR" dirty="0" smtClean="0"/>
              <a:t>.0</a:t>
            </a:r>
            <a:endParaRPr lang="en-US" altLang="ko-KR" dirty="0"/>
          </a:p>
          <a:p>
            <a:pPr lvl="1"/>
            <a:r>
              <a:rPr lang="en-US" altLang="ko-KR" dirty="0" smtClean="0">
                <a:hlinkClick r:id="rId3"/>
              </a:rPr>
              <a:t>14/1372 LB205 Comment Spreadsheet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/>
              <a:t>Instructed the editor to generate Draft 4</a:t>
            </a:r>
            <a:r>
              <a:rPr lang="en-US" altLang="ko-KR" dirty="0" smtClean="0"/>
              <a:t>.0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11-15-0192 by Yongho Seok (NEWRACOM)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938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Start second Recirculation WG Letter </a:t>
            </a:r>
            <a:r>
              <a:rPr lang="en-US" altLang="ko-KR" dirty="0"/>
              <a:t>Ballot and </a:t>
            </a:r>
            <a:r>
              <a:rPr lang="en-US" altLang="ko-KR" dirty="0" smtClean="0"/>
              <a:t>address comments </a:t>
            </a:r>
            <a:r>
              <a:rPr lang="en-US" altLang="ko-KR" dirty="0"/>
              <a:t>in </a:t>
            </a:r>
            <a:r>
              <a:rPr lang="en-US" altLang="ko-KR" dirty="0" smtClean="0"/>
              <a:t>March</a:t>
            </a: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11-15-0192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459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altLang="ko-KR" dirty="0"/>
              <a:t>February 10, 8PM ET for 2 hour</a:t>
            </a:r>
          </a:p>
          <a:p>
            <a:pPr marL="609600" indent="-609600"/>
            <a:r>
              <a:rPr lang="en-US" altLang="ko-KR" dirty="0"/>
              <a:t>February 17, 8PM ET for 2 hour</a:t>
            </a:r>
          </a:p>
          <a:p>
            <a:pPr marL="609600" indent="-609600"/>
            <a:r>
              <a:rPr lang="en-US" altLang="ko-KR" dirty="0"/>
              <a:t>February 24, 8PM ET for 2 hour</a:t>
            </a:r>
          </a:p>
          <a:p>
            <a:pPr marL="609600" indent="-609600"/>
            <a:r>
              <a:rPr lang="en-US" altLang="ko-KR" dirty="0"/>
              <a:t>March 3, 8PM ET for 2 hour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11-15-0192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8763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TGah</a:t>
            </a:r>
            <a:r>
              <a:rPr lang="en-US" dirty="0" smtClean="0"/>
              <a:t> Timeline – Updated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altLang="ko-KR" dirty="0" smtClean="0"/>
              <a:t>Internal </a:t>
            </a:r>
            <a:r>
              <a:rPr lang="en-US" altLang="ko-KR" dirty="0"/>
              <a:t>Task Group Ballot : May 2013</a:t>
            </a:r>
          </a:p>
          <a:p>
            <a:r>
              <a:rPr lang="en-US" altLang="ko-KR" dirty="0"/>
              <a:t>Initial Letter Ballot : September 2013</a:t>
            </a:r>
          </a:p>
          <a:p>
            <a:r>
              <a:rPr lang="en-US" altLang="ko-KR" dirty="0"/>
              <a:t>Initial Recirculation Letter Ballot : </a:t>
            </a:r>
            <a:r>
              <a:rPr lang="en-US" altLang="ko-KR" dirty="0" smtClean="0"/>
              <a:t>September </a:t>
            </a:r>
            <a:r>
              <a:rPr lang="en-US" altLang="ko-KR" dirty="0"/>
              <a:t>2014 </a:t>
            </a:r>
          </a:p>
          <a:p>
            <a:r>
              <a:rPr lang="en-US" altLang="ko-KR" dirty="0"/>
              <a:t>Initial Sponsor Ballot : </a:t>
            </a:r>
            <a:r>
              <a:rPr lang="en-US" altLang="ko-KR" strike="sngStrike" dirty="0" smtClean="0"/>
              <a:t>February</a:t>
            </a:r>
            <a:r>
              <a:rPr lang="en-US" altLang="ko-KR" dirty="0" smtClean="0"/>
              <a:t> </a:t>
            </a:r>
            <a:r>
              <a:rPr lang="en-US" altLang="ko-KR" u="sng" dirty="0" smtClean="0"/>
              <a:t>July</a:t>
            </a:r>
            <a:r>
              <a:rPr lang="en-US" altLang="ko-KR" dirty="0" smtClean="0"/>
              <a:t> 2015</a:t>
            </a:r>
            <a:endParaRPr lang="en-US" altLang="ko-KR" dirty="0"/>
          </a:p>
          <a:p>
            <a:r>
              <a:rPr lang="en-US" altLang="ko-KR" dirty="0"/>
              <a:t>Initial Recirculation Sponsor Ballot : November </a:t>
            </a:r>
            <a:r>
              <a:rPr lang="en-US" altLang="ko-KR" dirty="0" smtClean="0"/>
              <a:t>2015</a:t>
            </a:r>
            <a:endParaRPr lang="en-US" altLang="ko-KR" dirty="0"/>
          </a:p>
          <a:p>
            <a:r>
              <a:rPr lang="en-US" altLang="ko-KR" dirty="0"/>
              <a:t>EC Approval : January 2016</a:t>
            </a:r>
          </a:p>
          <a:p>
            <a:r>
              <a:rPr lang="en-US" altLang="ko-KR" dirty="0" err="1"/>
              <a:t>Revcom</a:t>
            </a:r>
            <a:r>
              <a:rPr lang="en-US" altLang="ko-KR" dirty="0"/>
              <a:t> Approval : March </a:t>
            </a:r>
            <a:r>
              <a:rPr lang="en-US" altLang="ko-KR" dirty="0" smtClean="0"/>
              <a:t>2016</a:t>
            </a:r>
            <a:endParaRPr lang="en-US" altLang="ko-K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F280238-5E03-4A90-BACD-D800220B267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37314" y="6475413"/>
            <a:ext cx="1906611" cy="184666"/>
          </a:xfrm>
          <a:noFill/>
        </p:spPr>
        <p:txBody>
          <a:bodyPr/>
          <a:lstStyle/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11-15-0192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0572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ko-KR" smtClean="0"/>
              <a:t>Adrian Stephens, Intel Corporation</a:t>
            </a:r>
            <a:endParaRPr lang="en-US" altLang="ko-KR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/>
              <a:t>Slide </a:t>
            </a:r>
            <a:fld id="{B3235CB7-2FAB-4EE3-927D-3AB5717EB3ED}" type="slidenum">
              <a:rPr lang="en-US" altLang="ko-KR"/>
              <a:pPr/>
              <a:t>54</a:t>
            </a:fld>
            <a:endParaRPr lang="en-US" altLang="ko-KR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Motion 8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0"/>
          </a:xfrm>
        </p:spPr>
        <p:txBody>
          <a:bodyPr/>
          <a:lstStyle/>
          <a:p>
            <a:r>
              <a:rPr lang="en-US" altLang="en-US" dirty="0" smtClean="0"/>
              <a:t>Having approved comment resolutions for all of the comments received from LB205 on P802.11ah D3.0 </a:t>
            </a:r>
          </a:p>
          <a:p>
            <a:r>
              <a:rPr lang="en-US" altLang="en-US" dirty="0" smtClean="0"/>
              <a:t>Instruct the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editor to prepare P802.11ah D4.0 </a:t>
            </a:r>
            <a:r>
              <a:rPr lang="en-US" altLang="en-US" dirty="0"/>
              <a:t>from </a:t>
            </a:r>
            <a:r>
              <a:rPr lang="en-US" altLang="en-US" dirty="0" smtClean="0"/>
              <a:t>incorporating these resolutions and changes approved by </a:t>
            </a:r>
            <a:r>
              <a:rPr lang="en-US" altLang="en-US" dirty="0" err="1" smtClean="0"/>
              <a:t>TGah</a:t>
            </a:r>
            <a:r>
              <a:rPr lang="en-US" altLang="en-US" dirty="0" smtClean="0"/>
              <a:t> at this session and</a:t>
            </a:r>
          </a:p>
          <a:p>
            <a:r>
              <a:rPr lang="en-US" altLang="en-US" dirty="0" smtClean="0"/>
              <a:t>Approve a 15 day Working Group </a:t>
            </a:r>
            <a:r>
              <a:rPr lang="en-US" altLang="en-US" dirty="0"/>
              <a:t>Recirculation </a:t>
            </a:r>
            <a:r>
              <a:rPr lang="en-US" altLang="en-US" dirty="0" smtClean="0"/>
              <a:t>Ballot asking the question “Should P802.11ah D4.0 be forwarded to Sponsor Ballot?”  </a:t>
            </a:r>
          </a:p>
          <a:p>
            <a:r>
              <a:rPr lang="en-US" altLang="en-US" dirty="0" smtClean="0"/>
              <a:t>Moved: Alfred </a:t>
            </a:r>
            <a:r>
              <a:rPr lang="en-US" altLang="ko-KR" dirty="0" err="1"/>
              <a:t>Asterjadhi</a:t>
            </a:r>
            <a:endParaRPr lang="en-US" altLang="en-US" dirty="0" smtClean="0"/>
          </a:p>
          <a:p>
            <a:r>
              <a:rPr lang="en-US" altLang="en-US" dirty="0" smtClean="0"/>
              <a:t>Seconded: Sun Bo</a:t>
            </a:r>
            <a:endParaRPr lang="en-US" altLang="ko-KR" dirty="0" smtClean="0"/>
          </a:p>
          <a:p>
            <a:r>
              <a:rPr lang="en-US" altLang="en-US" dirty="0" smtClean="0"/>
              <a:t>Result: Passed (Yes 10 No 0 Abstain 1)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11-15-0192 by Yongho Seok (NEWRACOM)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2432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IEEE 802.11TGai</a:t>
            </a:r>
            <a:b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Date:</a:t>
            </a:r>
            <a:r>
              <a:rPr lang="en-US" altLang="ja-JP" sz="2000" b="0" dirty="0" smtClean="0">
                <a:ea typeface="ＭＳ Ｐゴシック" pitchFamily="-84" charset="-128"/>
                <a:cs typeface="ＭＳ Ｐゴシック" pitchFamily="-84" charset="-128"/>
              </a:rPr>
              <a:t> 2015-1-15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kumimoji="0" lang="en-US" altLang="ja-JP" sz="2000" b="1"/>
              <a:t>Authors:</a:t>
            </a:r>
            <a:endParaRPr kumimoji="0" lang="en-US" altLang="ja-JP" sz="2000"/>
          </a:p>
        </p:txBody>
      </p:sp>
      <p:graphicFrame>
        <p:nvGraphicFramePr>
          <p:cNvPr id="9" name="Group 80"/>
          <p:cNvGraphicFramePr>
            <a:graphicFrameLocks noGrp="1"/>
          </p:cNvGraphicFramePr>
          <p:nvPr/>
        </p:nvGraphicFramePr>
        <p:xfrm>
          <a:off x="533400" y="3429000"/>
          <a:ext cx="8085859" cy="968693"/>
        </p:xfrm>
        <a:graphic>
          <a:graphicData uri="http://schemas.openxmlformats.org/drawingml/2006/table">
            <a:tbl>
              <a:tblPr/>
              <a:tblGrid>
                <a:gridCol w="1616075"/>
                <a:gridCol w="1000125"/>
                <a:gridCol w="2306637"/>
                <a:gridCol w="1392959"/>
                <a:gridCol w="1770063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Name</a:t>
                      </a:r>
                      <a:endParaRPr kumimoji="1" lang="ja-JP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Company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Address</a:t>
                      </a:r>
                      <a:endParaRPr kumimoji="1" lang="ja-JP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Phone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email</a:t>
                      </a:r>
                      <a:endParaRPr kumimoji="1" lang="ja-JP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明朝" charset="-128"/>
                        <a:cs typeface="ＭＳ 明朝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Hiroshi MANO</a:t>
                      </a:r>
                      <a:endParaRPr kumimoji="1" lang="ja-JP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ＭＳ 明朝" pitchFamily="-84" charset="-128"/>
                        <a:cs typeface="ＭＳ 明朝" pitchFamily="-84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Koden</a:t>
                      </a: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</a:rPr>
                        <a:t> Techno Info K.K.</a:t>
                      </a:r>
                      <a:endParaRPr kumimoji="1" 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Fuji </a:t>
                      </a:r>
                      <a:r>
                        <a:rPr lang="en-US" altLang="ja-JP" sz="1400" dirty="0" err="1" smtClean="0"/>
                        <a:t>Blg</a:t>
                      </a:r>
                      <a:r>
                        <a:rPr lang="en-US" altLang="ja-JP" sz="1400" dirty="0" smtClean="0"/>
                        <a:t> 28 2F, 2-7-26 Kita-Aoyama, Minato-</a:t>
                      </a:r>
                      <a:r>
                        <a:rPr lang="en-US" altLang="ja-JP" sz="1400" dirty="0" err="1" smtClean="0"/>
                        <a:t>ku</a:t>
                      </a:r>
                      <a:r>
                        <a:rPr lang="en-US" altLang="ja-JP" sz="1400" dirty="0" smtClean="0"/>
                        <a:t>, Tokyo, 107-0061, Japan 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ja-JP" sz="1400" dirty="0" smtClean="0"/>
                        <a:t>+81-3-6890-0594 </a:t>
                      </a:r>
                      <a:endParaRPr kumimoji="1" 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ＭＳ 明朝" pitchFamily="-65" charset="-128"/>
                        <a:cs typeface="ＭＳ 明朝" pitchFamily="-65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3"/>
                        </a:rPr>
                        <a:t>mano@koden-ti.com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65" charset="0"/>
                          <a:ea typeface="Times New Roman" pitchFamily="-65" charset="0"/>
                          <a:cs typeface="Times New Roman" pitchFamily="-65" charset="0"/>
                          <a:hlinkClick r:id="rId4"/>
                        </a:rPr>
                        <a:t>hiroshi@manosan.org</a:t>
                      </a:r>
                      <a:endParaRPr kumimoji="1" lang="en-US" altLang="ja-JP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65" charset="0"/>
                        <a:ea typeface="Times New Roman" pitchFamily="-65" charset="0"/>
                        <a:cs typeface="Times New Roman" pitchFamily="-65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55</a:t>
            </a:fld>
            <a:endParaRPr lang="en-US" altLang="ja-JP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11-15-0197 by Hiroshi Mano (KDTI)</a:t>
            </a:r>
          </a:p>
        </p:txBody>
      </p:sp>
      <p:sp>
        <p:nvSpPr>
          <p:cNvPr id="13" name="Date Placeholder 3"/>
          <p:cNvSpPr txBox="1">
            <a:spLocks/>
          </p:cNvSpPr>
          <p:nvPr/>
        </p:nvSpPr>
        <p:spPr bwMode="auto">
          <a:xfrm>
            <a:off x="685800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>
                <a:ea typeface="ＭＳ Ｐゴシック" pitchFamily="-84" charset="-128"/>
                <a:cs typeface="ＭＳ Ｐゴシック" pitchFamily="-84" charset="-128"/>
              </a:rPr>
              <a:t>Abstract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This presentation is the closing report for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Atlanta meeting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of the IEEE 802.11 </a:t>
            </a:r>
            <a:r>
              <a:rPr lang="en-US" altLang="ja-JP" dirty="0" err="1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56</a:t>
            </a:fld>
            <a:endParaRPr lang="en-US" altLang="ja-JP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11-15-0197 by Hiroshi Mano (KDTI)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9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066800"/>
          </a:xfrm>
        </p:spPr>
        <p:txBody>
          <a:bodyPr lIns="91440" tIns="45720" rIns="91440" bIns="45720"/>
          <a:lstStyle/>
          <a:p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IEEE 802.11 FILS </a:t>
            </a:r>
            <a:r>
              <a:rPr lang="en-US" altLang="ja-JP" sz="2900" dirty="0" err="1">
                <a:ea typeface="ＭＳ Ｐゴシック" pitchFamily="-65" charset="-128"/>
                <a:cs typeface="ＭＳ Ｐゴシック" pitchFamily="-65" charset="-128"/>
              </a:rPr>
              <a:t>TGai</a:t>
            </a:r>
            <a:r>
              <a:rPr lang="en-US" altLang="ja-JP" sz="2900" dirty="0">
                <a:ea typeface="ＭＳ Ｐゴシック" pitchFamily="-65" charset="-128"/>
                <a:cs typeface="ＭＳ Ｐゴシック" pitchFamily="-65" charset="-128"/>
              </a:rPr>
              <a:t> –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altLang="ja-JP" sz="2800" dirty="0" smtClean="0">
                <a:ea typeface="ＭＳ Ｐゴシック" pitchFamily="-65" charset="-128"/>
                <a:cs typeface="ＭＳ Ｐゴシック" pitchFamily="-65" charset="-128"/>
              </a:rPr>
              <a:t>Jan </a:t>
            </a:r>
            <a:r>
              <a:rPr lang="en-US" altLang="ja-JP" sz="2900" dirty="0" smtClean="0">
                <a:ea typeface="ＭＳ Ｐゴシック" pitchFamily="-65" charset="-128"/>
                <a:cs typeface="ＭＳ Ｐゴシック" pitchFamily="-65" charset="-128"/>
              </a:rPr>
              <a:t>2015 Atlanta</a:t>
            </a:r>
            <a:endParaRPr lang="en-US" altLang="ja-JP" sz="2900" dirty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51816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</a:p>
          <a:p>
            <a:pPr lvl="1"/>
            <a:r>
              <a:rPr lang="en-US" altLang="ja-JP" sz="2800" dirty="0" smtClean="0"/>
              <a:t>Approve to forward the draft to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March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65" charset="0"/>
              </a:rPr>
              <a:t>Slide </a:t>
            </a:r>
            <a:fld id="{BBACC01B-45E7-4047-AA31-BB21121241F2}" type="slidenum">
              <a:rPr lang="en-US" altLang="ja-JP">
                <a:latin typeface="Times New Roman" pitchFamily="-65" charset="0"/>
              </a:rPr>
              <a:pPr/>
              <a:t>57</a:t>
            </a:fld>
            <a:endParaRPr lang="en-US" altLang="ja-JP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11-15-0197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1/2</a:t>
            </a:r>
            <a:endParaRPr lang="en-US" altLang="ja-JP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343400"/>
          </a:xfrm>
        </p:spPr>
        <p:txBody>
          <a:bodyPr/>
          <a:lstStyle/>
          <a:p>
            <a:r>
              <a:rPr lang="en-US" altLang="ja-JP" dirty="0" smtClean="0"/>
              <a:t>11 regular slots</a:t>
            </a:r>
          </a:p>
          <a:p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Meeting Minutes for the IEEE 802.11 San Antonio meeting</a:t>
            </a:r>
            <a:r>
              <a:rPr lang="en-GB" altLang="ja-JP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lvl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https://mentor.ieee.org/802.11/dcn/14/11-14-1558-00-00ai-november-2014-san-antonio-session-minutes.doc</a:t>
            </a:r>
            <a:endParaRPr lang="en-GB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teleconference meeting minutes of   San Antonio to Atlanta meeting.</a:t>
            </a:r>
          </a:p>
          <a:p>
            <a:pPr lvl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https://mentor.ieee.org/802.11/dcn/14/11-14-1559-05-00ai-november-january-teleconference-minutes.doc</a:t>
            </a: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58</a:t>
            </a:fld>
            <a:endParaRPr lang="en-US" altLang="ja-JP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11-15-0197 by Hiroshi Mano (KDTI)</a:t>
            </a:r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Accomplishments  TGai  2/2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Compete all of 999 comments resolution of WG LB204</a:t>
            </a:r>
          </a:p>
          <a:p>
            <a:pPr lvl="1"/>
            <a:r>
              <a:rPr lang="en-US" altLang="ja-JP" dirty="0" smtClean="0"/>
              <a:t>Resolved 551 comments total this week</a:t>
            </a:r>
          </a:p>
          <a:p>
            <a:r>
              <a:rPr lang="en-US" altLang="ja-JP" dirty="0" smtClean="0"/>
              <a:t>Approve to forward the draft D4.0 to WG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LB</a:t>
            </a:r>
          </a:p>
          <a:p>
            <a:r>
              <a:rPr lang="en-US" altLang="ja-JP" dirty="0" smtClean="0"/>
              <a:t>Approved Plan for March</a:t>
            </a:r>
          </a:p>
          <a:p>
            <a:r>
              <a:rPr lang="en-US" altLang="ja-JP" dirty="0" smtClean="0"/>
              <a:t>Approved Time line</a:t>
            </a:r>
          </a:p>
          <a:p>
            <a:r>
              <a:rPr lang="en-US" altLang="ja-JP" dirty="0" smtClean="0"/>
              <a:t>Approved Teleconference schedule</a:t>
            </a:r>
          </a:p>
          <a:p>
            <a:pPr>
              <a:buNone/>
            </a:pP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/>
              <a:t>59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11-15-0197 by Hiroshi Mano (KDTI)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9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84036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598" y="633599"/>
            <a:ext cx="7200000" cy="5657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0" y="609600"/>
            <a:ext cx="3372988" cy="265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Motion to go to the </a:t>
            </a:r>
            <a:r>
              <a:rPr lang="en-GB" dirty="0" err="1" smtClean="0"/>
              <a:t>recirc</a:t>
            </a:r>
            <a:r>
              <a:rPr lang="en-GB" dirty="0" smtClean="0"/>
              <a:t> WG LB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ja-JP" dirty="0" smtClean="0"/>
              <a:t>Having approved comment resolutions for all of the comments received during Working Group Letter Ballot 204 on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D3.0 as contained in document 11-14/1351r29, </a:t>
            </a:r>
          </a:p>
          <a:p>
            <a:pPr lvl="1"/>
            <a:r>
              <a:rPr lang="en-US" altLang="ja-JP" dirty="0" smtClean="0"/>
              <a:t> Instruct the editor to incorporate the resolutions with the D3.0 and create D4.0.</a:t>
            </a:r>
          </a:p>
          <a:p>
            <a:pPr lvl="1"/>
            <a:r>
              <a:rPr lang="en-US" altLang="ja-JP" dirty="0" smtClean="0"/>
              <a:t>Approve a 15 day Working Group Recirculation Ballot asking the question “Should </a:t>
            </a:r>
            <a:r>
              <a:rPr lang="en-US" altLang="ja-JP" dirty="0" err="1" smtClean="0"/>
              <a:t>TGai</a:t>
            </a:r>
            <a:r>
              <a:rPr lang="en-US" altLang="ja-JP" dirty="0" smtClean="0"/>
              <a:t> D4.0 be forwarded to Sponsor Ballot?”.</a:t>
            </a:r>
          </a:p>
          <a:p>
            <a:r>
              <a:rPr lang="en-US" altLang="ja-JP" dirty="0" smtClean="0"/>
              <a:t>Moved: Marc </a:t>
            </a:r>
            <a:r>
              <a:rPr lang="en-US" altLang="ja-JP" dirty="0" err="1" smtClean="0"/>
              <a:t>Emmelmann</a:t>
            </a:r>
            <a:endParaRPr lang="en-US" altLang="ja-JP" dirty="0" smtClean="0"/>
          </a:p>
          <a:p>
            <a:r>
              <a:rPr lang="en-US" altLang="ja-JP" dirty="0" smtClean="0"/>
              <a:t>Seconded: Lee Armstrong</a:t>
            </a:r>
          </a:p>
          <a:p>
            <a:r>
              <a:rPr lang="en-US" altLang="ja-JP" dirty="0" smtClean="0"/>
              <a:t>Result (10/0/0)</a:t>
            </a:r>
          </a:p>
          <a:p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60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11-15-0197 by Hiroshi Mano (KDTI)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 lIns="91440" tIns="45720" rIns="91440" bIns="45720"/>
          <a:lstStyle/>
          <a:p>
            <a:r>
              <a:rPr lang="en-US" altLang="ja-JP" sz="2900" dirty="0" smtClean="0">
                <a:ea typeface="ＭＳ Ｐゴシック" pitchFamily="-84" charset="-128"/>
                <a:cs typeface="ＭＳ Ｐゴシック" pitchFamily="-84" charset="-128"/>
              </a:rPr>
              <a:t>Plan for March</a:t>
            </a:r>
            <a:endParaRPr lang="en-US" altLang="ja-JP" sz="29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 lIns="91440" tIns="45720" rIns="91440" bIns="45720"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Goals for the  Meeting:</a:t>
            </a:r>
          </a:p>
          <a:p>
            <a:pPr lvl="1"/>
            <a:r>
              <a:rPr lang="en-US" altLang="ja-JP" sz="2800" dirty="0" smtClean="0"/>
              <a:t>Approve minutes of past meeting and teleconference</a:t>
            </a:r>
          </a:p>
          <a:p>
            <a:pPr lvl="1"/>
            <a:r>
              <a:rPr lang="en-US" altLang="ja-JP" sz="2800" dirty="0" smtClean="0"/>
              <a:t>Comment resolution of WG </a:t>
            </a:r>
            <a:r>
              <a:rPr lang="en-US" altLang="ja-JP" sz="2800" dirty="0" err="1" smtClean="0"/>
              <a:t>Recirc</a:t>
            </a:r>
            <a:r>
              <a:rPr lang="en-US" altLang="ja-JP" sz="2800" dirty="0" smtClean="0"/>
              <a:t> LB</a:t>
            </a:r>
          </a:p>
          <a:p>
            <a:pPr lvl="1"/>
            <a:r>
              <a:rPr lang="en-US" altLang="ja-JP" sz="2800" dirty="0" smtClean="0"/>
              <a:t>Approve Timeline</a:t>
            </a:r>
          </a:p>
          <a:p>
            <a:pPr lvl="1"/>
            <a:r>
              <a:rPr lang="en-US" altLang="ja-JP" sz="2800" dirty="0" smtClean="0"/>
              <a:t>Approve Teleconference schedule</a:t>
            </a:r>
          </a:p>
          <a:p>
            <a:pPr lvl="1"/>
            <a:r>
              <a:rPr lang="en-US" altLang="ja-JP" sz="2800" dirty="0" smtClean="0"/>
              <a:t>Approve Plan for  May</a:t>
            </a:r>
          </a:p>
          <a:p>
            <a:pPr lvl="1"/>
            <a:endParaRPr lang="en-US" altLang="ja-JP" sz="2600" dirty="0" smtClean="0"/>
          </a:p>
        </p:txBody>
      </p:sp>
      <p:sp>
        <p:nvSpPr>
          <p:cNvPr id="153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latin typeface="Times New Roman" pitchFamily="-84" charset="0"/>
              </a:rPr>
              <a:t>Slide </a:t>
            </a:r>
            <a:fld id="{8D83B171-138C-9B40-B65D-0769730DEDCE}" type="slidenum">
              <a:rPr lang="en-US" altLang="ja-JP">
                <a:latin typeface="Times New Roman" pitchFamily="-84" charset="0"/>
              </a:rPr>
              <a:pPr/>
              <a:t>61</a:t>
            </a:fld>
            <a:endParaRPr lang="en-US" altLang="ja-JP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</a:t>
            </a:r>
            <a:r>
              <a:rPr lang="en-US" sz="1200" b="0" dirty="0"/>
              <a:t>11-15-0197 by Hiroshi Mano (KDTI)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Time line of 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TGai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4724400"/>
          </a:xfrm>
        </p:spPr>
        <p:txBody>
          <a:bodyPr/>
          <a:lstStyle/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Tx/>
              <a:buNone/>
            </a:pPr>
            <a:r>
              <a:rPr lang="en-US" altLang="ja-JP" dirty="0" smtClean="0"/>
              <a:t>PAR Approved, Modified, or Extended 		2010-12-08</a:t>
            </a:r>
          </a:p>
          <a:p>
            <a:pPr lvl="1"/>
            <a:r>
              <a:rPr lang="en-US" altLang="ja-JP" dirty="0" smtClean="0"/>
              <a:t>WG Letter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		Mar14/Sep14/Jan15/</a:t>
            </a:r>
            <a:r>
              <a:rPr lang="en-US" altLang="ja-JP" dirty="0" smtClean="0">
                <a:solidFill>
                  <a:srgbClr val="FF0000"/>
                </a:solidFill>
              </a:rPr>
              <a:t>Mar15</a:t>
            </a:r>
          </a:p>
          <a:p>
            <a:pPr lvl="1"/>
            <a:r>
              <a:rPr lang="en-US" altLang="ja-JP" dirty="0" smtClean="0"/>
              <a:t>MEC Done				Nov14		</a:t>
            </a:r>
          </a:p>
          <a:p>
            <a:pPr lvl="1"/>
            <a:r>
              <a:rPr lang="en-US" altLang="ja-JP" dirty="0" smtClean="0"/>
              <a:t>Form Sponsor Ballot Pool / Reform	            </a:t>
            </a:r>
            <a:r>
              <a:rPr lang="en-US" altLang="ja-JP" dirty="0" smtClean="0">
                <a:solidFill>
                  <a:srgbClr val="FF0000"/>
                </a:solidFill>
              </a:rPr>
              <a:t>	Jan15</a:t>
            </a:r>
          </a:p>
          <a:p>
            <a:pPr lvl="1"/>
            <a:r>
              <a:rPr lang="en-US" altLang="ja-JP" dirty="0" smtClean="0"/>
              <a:t>IEEE-SA Sponsor Ballots Initial / </a:t>
            </a:r>
            <a:r>
              <a:rPr lang="en-US" altLang="ja-JP" dirty="0" err="1" smtClean="0"/>
              <a:t>Recirc</a:t>
            </a:r>
            <a:r>
              <a:rPr lang="en-US" altLang="ja-JP" dirty="0" smtClean="0"/>
              <a:t>         Jul15/ Sep 15		</a:t>
            </a:r>
          </a:p>
          <a:p>
            <a:pPr lvl="1"/>
            <a:r>
              <a:rPr lang="en-US" altLang="ja-JP" dirty="0" smtClean="0"/>
              <a:t>Final 802.11 WG Approval	                             Nov 15</a:t>
            </a:r>
          </a:p>
          <a:p>
            <a:pPr lvl="1"/>
            <a:r>
              <a:rPr lang="en-US" altLang="ja-JP" dirty="0" smtClean="0"/>
              <a:t>final or Conditional 802 EC Approval           	Nov 15</a:t>
            </a:r>
          </a:p>
          <a:p>
            <a:pPr lvl="1"/>
            <a:r>
              <a:rPr lang="en-US" altLang="ja-JP" dirty="0" err="1" smtClean="0"/>
              <a:t>RevCom</a:t>
            </a:r>
            <a:r>
              <a:rPr lang="en-US" altLang="ja-JP" dirty="0" smtClean="0"/>
              <a:t> &amp; Standards Board Final or</a:t>
            </a:r>
            <a:br>
              <a:rPr lang="en-US" altLang="ja-JP" dirty="0" smtClean="0"/>
            </a:br>
            <a:r>
              <a:rPr lang="en-US" altLang="ja-JP" dirty="0" smtClean="0"/>
              <a:t> Continuous Process Approval 		Mar 16</a:t>
            </a:r>
          </a:p>
          <a:p>
            <a:pPr lvl="1"/>
            <a:r>
              <a:rPr lang="en-US" altLang="ja-JP" dirty="0" smtClean="0"/>
              <a:t>ANSI Approved				N/A</a:t>
            </a:r>
          </a:p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 lvl="1"/>
            <a:endParaRPr lang="en-US" altLang="ja-JP" dirty="0" smtClean="0">
              <a:hlinkClick r:id="rId3"/>
            </a:endParaRPr>
          </a:p>
        </p:txBody>
      </p:sp>
      <p:sp>
        <p:nvSpPr>
          <p:cNvPr id="481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latin typeface="Times New Roman" pitchFamily="-65" charset="0"/>
              </a:rPr>
              <a:t>Slide </a:t>
            </a:r>
            <a:fld id="{D8ED85B9-6057-E848-AA14-8586BCE1CDB6}" type="slidenum">
              <a:rPr lang="en-US" altLang="ja-JP" smtClean="0">
                <a:latin typeface="Times New Roman" pitchFamily="-65" charset="0"/>
              </a:rPr>
              <a:pPr>
                <a:defRPr/>
              </a:pPr>
              <a:t>62</a:t>
            </a:fld>
            <a:endParaRPr lang="en-US" altLang="ja-JP" smtClean="0">
              <a:latin typeface="Times New Roman" pitchFamily="-65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</a:t>
            </a:r>
            <a:r>
              <a:rPr lang="en-US" sz="1200" b="0" dirty="0"/>
              <a:t>11-15-0197 by Hiroshi Mano (KDTI)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Teleconference Schedule </a:t>
            </a:r>
            <a:endParaRPr lang="ja-JP" alt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4035" name="コンテンツ プレースホルダ 2"/>
          <p:cNvSpPr>
            <a:spLocks noGrp="1"/>
          </p:cNvSpPr>
          <p:nvPr>
            <p:ph idx="1"/>
          </p:nvPr>
        </p:nvSpPr>
        <p:spPr>
          <a:xfrm>
            <a:off x="419100" y="1066800"/>
            <a:ext cx="81153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ja-JP" dirty="0" smtClean="0"/>
              <a:t>Motion: </a:t>
            </a:r>
            <a:endParaRPr lang="ja-JP" altLang="en-US" dirty="0" smtClean="0"/>
          </a:p>
          <a:p>
            <a:pPr lvl="1">
              <a:defRPr/>
            </a:pPr>
            <a:r>
              <a:rPr lang="en-GB" altLang="ja-JP" dirty="0" smtClean="0"/>
              <a:t>Approve the following schedule of weekly teleconferences between </a:t>
            </a:r>
            <a:r>
              <a:rPr lang="en-US" altLang="ja-JP" dirty="0" smtClean="0"/>
              <a:t>Feb 3</a:t>
            </a:r>
            <a:r>
              <a:rPr lang="en-US" altLang="ja-JP" baseline="30000" dirty="0" smtClean="0"/>
              <a:t>rd</a:t>
            </a:r>
            <a:r>
              <a:rPr lang="en-US" altLang="ja-JP" dirty="0" smtClean="0"/>
              <a:t> to March 17</a:t>
            </a:r>
            <a:r>
              <a:rPr lang="en-US" altLang="ja-JP" baseline="30000" dirty="0" smtClean="0"/>
              <a:t>th</a:t>
            </a:r>
            <a:r>
              <a:rPr lang="en-US" altLang="ja-JP" dirty="0" smtClean="0"/>
              <a:t>.</a:t>
            </a:r>
          </a:p>
          <a:p>
            <a:pPr lvl="1">
              <a:defRPr/>
            </a:pPr>
            <a:r>
              <a:rPr lang="en-US" altLang="ja-JP" dirty="0" smtClean="0"/>
              <a:t>Tuesdays 10:00 ET</a:t>
            </a:r>
            <a:endParaRPr lang="ja-JP" altLang="en-US" dirty="0" smtClean="0"/>
          </a:p>
          <a:p>
            <a:pPr lvl="1">
              <a:defRPr/>
            </a:pPr>
            <a:r>
              <a:rPr lang="en-US" altLang="ja-JP" dirty="0" smtClean="0"/>
              <a:t>Duration 1.0Hour</a:t>
            </a:r>
          </a:p>
          <a:p>
            <a:pPr lvl="1">
              <a:defRPr/>
            </a:pPr>
            <a:r>
              <a:rPr lang="en-US" altLang="ja-JP" dirty="0" smtClean="0"/>
              <a:t>Using WEB-EX that will be provided by Task Group Chair</a:t>
            </a:r>
          </a:p>
          <a:p>
            <a:pPr>
              <a:defRPr/>
            </a:pPr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r>
              <a:rPr lang="en-GB" altLang="ja-JP" dirty="0" smtClean="0"/>
              <a:t>Moved: Lee Armstrong</a:t>
            </a:r>
          </a:p>
          <a:p>
            <a:pPr>
              <a:defRPr/>
            </a:pPr>
            <a:r>
              <a:rPr lang="en-GB" altLang="ja-JP" dirty="0" smtClean="0"/>
              <a:t>Seconded: Hitoshi Morioka</a:t>
            </a:r>
          </a:p>
          <a:p>
            <a:pPr>
              <a:defRPr/>
            </a:pP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Approved  by unanimous consent</a:t>
            </a:r>
          </a:p>
          <a:p>
            <a:pPr>
              <a:buNone/>
              <a:defRPr/>
            </a:pPr>
            <a:endParaRPr lang="en-US" altLang="ja-JP" dirty="0" smtClean="0">
              <a:solidFill>
                <a:schemeClr val="accent1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defRPr/>
            </a:pPr>
            <a:endParaRPr lang="en-GB" altLang="ja-JP" dirty="0" smtClean="0"/>
          </a:p>
          <a:p>
            <a:pPr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ja-JP" altLang="en-US" dirty="0" smtClean="0"/>
          </a:p>
          <a:p>
            <a:pPr>
              <a:buFontTx/>
              <a:buNone/>
              <a:defRPr/>
            </a:pPr>
            <a:endParaRPr lang="en-GB" altLang="ja-JP" dirty="0" smtClean="0"/>
          </a:p>
        </p:txBody>
      </p:sp>
      <p:sp>
        <p:nvSpPr>
          <p:cNvPr id="5939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latin typeface="Times New Roman" pitchFamily="-84" charset="0"/>
              </a:rPr>
              <a:t>Slide </a:t>
            </a:r>
            <a:fld id="{FE68A093-32F7-6643-97B0-2E666CBD850E}" type="slidenum">
              <a:rPr lang="en-US" altLang="ja-JP" smtClean="0">
                <a:latin typeface="Times New Roman" pitchFamily="-84" charset="0"/>
              </a:rPr>
              <a:pPr/>
              <a:t>63</a:t>
            </a:fld>
            <a:endParaRPr lang="en-US" altLang="ja-JP" smtClean="0">
              <a:latin typeface="Times New Roman" pitchFamily="-8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</a:t>
            </a:r>
            <a:r>
              <a:rPr lang="en-US" sz="1200" b="0" dirty="0"/>
              <a:t>11-15-0197 by Hiroshi Mano (KDTI)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Reference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r>
              <a:rPr lang="en-US" altLang="ja-JP" dirty="0" smtClean="0"/>
              <a:t>Motions (11-13-1186r19)</a:t>
            </a:r>
            <a:endParaRPr lang="en-US" altLang="ja-JP" dirty="0" smtClean="0">
              <a:hlinkClick r:id=""/>
            </a:endParaRPr>
          </a:p>
          <a:p>
            <a:pPr lvl="1"/>
            <a:r>
              <a:rPr lang="en-US" altLang="ja-JP" dirty="0" smtClean="0">
                <a:hlinkClick r:id=""/>
              </a:rPr>
              <a:t>https://mentor.ieee.org/802.11/dcn/13/11-13-1186-19-00ai-tgai-motion-deck.pptx</a:t>
            </a:r>
            <a:endParaRPr lang="en-US" altLang="ja-JP" dirty="0" smtClean="0"/>
          </a:p>
          <a:p>
            <a:r>
              <a:rPr lang="en-US" altLang="ja-JP" dirty="0" err="1" smtClean="0"/>
              <a:t>TGai</a:t>
            </a:r>
            <a:r>
              <a:rPr lang="en-US" altLang="ja-JP" dirty="0" smtClean="0"/>
              <a:t> LB204 comments for Draft 3.0 (11-14-1351r29)</a:t>
            </a:r>
          </a:p>
          <a:p>
            <a:pPr lvl="1"/>
            <a:r>
              <a:rPr lang="en-US" altLang="ja-JP" dirty="0" smtClean="0">
                <a:hlinkClick r:id="rId3"/>
              </a:rPr>
              <a:t>https://mentor.ieee.org/802.11/dcn/14/11-14-1351-29-00ai-tgai-lb204-comments-for-draft-3-0.xlsx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pPr>
              <a:buNone/>
            </a:pP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Adrian Stephens, Intel Corporation</a:t>
            </a:r>
            <a:endParaRPr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Slide </a:t>
            </a:r>
            <a:fld id="{A5EA9570-58F0-F54E-929D-9A3B14FC28FD}" type="slidenum">
              <a:rPr lang="en-US" altLang="ja-JP" smtClean="0"/>
              <a:pPr>
                <a:defRPr/>
              </a:pPr>
              <a:t>64</a:t>
            </a:fld>
            <a:endParaRPr lang="en-US" altLang="ja-JP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11-15-0197 by Hiroshi Mano (KDTI)</a:t>
            </a: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6858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January 2015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45B9BDB0-C63C-4C25-8424-3805F41840B1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TGak January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977136"/>
              </p:ext>
            </p:extLst>
          </p:nvPr>
        </p:nvGraphicFramePr>
        <p:xfrm>
          <a:off x="514350" y="2286000"/>
          <a:ext cx="7786688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Document" r:id="rId4" imgW="8257888" imgH="2760161" progId="Word.Document.8">
                  <p:embed/>
                </p:oleObj>
              </mc:Choice>
              <mc:Fallback>
                <p:oleObj name="Document" r:id="rId4" imgW="8257888" imgH="276016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286000"/>
                        <a:ext cx="7786688" cy="2600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11-15-0196 by Mark Hamilton, Spectralink, Corp.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04278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-457200">
              <a:lnSpc>
                <a:spcPct val="120000"/>
              </a:lnSpc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Closing Report of IEEE 802.11 Task Group AK at the IEEE 802.11 Meeting, </a:t>
            </a:r>
            <a:r>
              <a:rPr lang="en-GB" dirty="0" smtClean="0"/>
              <a:t>January 2015, </a:t>
            </a:r>
            <a:r>
              <a:rPr lang="en-GB" dirty="0"/>
              <a:t>held in </a:t>
            </a:r>
            <a:r>
              <a:rPr lang="en-GB" dirty="0" smtClean="0"/>
              <a:t>Atlanta, Georgia.</a:t>
            </a:r>
            <a:endParaRPr lang="en-GB" dirty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81BA2747-D9B4-4253-BD2A-A397A70658F2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11-15-0196 by Mark Hamilton, Spectralink, Corp.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85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915987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371600"/>
            <a:ext cx="7918648" cy="4472136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Beginning Status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Started with 6 comments (6%) remaining, plus 4 other </a:t>
            </a:r>
            <a:r>
              <a:rPr lang="en-GB" sz="2400" dirty="0" smtClean="0"/>
              <a:t>issues – We saved the hard ones for last, of course!</a:t>
            </a:r>
            <a:endParaRPr lang="en-GB" sz="2400" dirty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Accomplishments</a:t>
            </a:r>
            <a:endParaRPr lang="en-GB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Received and discussed the submissions listed on the next page. </a:t>
            </a:r>
            <a:r>
              <a:rPr lang="en-US" sz="2400" dirty="0" smtClean="0"/>
              <a:t>Resolved 3 comments, and 4 issues.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2400" dirty="0" smtClean="0"/>
              <a:t>Opened 1 new issue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Met </a:t>
            </a:r>
            <a:r>
              <a:rPr lang="en-GB" sz="2400" dirty="0"/>
              <a:t>jointly with </a:t>
            </a:r>
            <a:r>
              <a:rPr lang="en-GB" sz="2400" dirty="0" smtClean="0"/>
              <a:t>802.1 and ARC </a:t>
            </a:r>
            <a:r>
              <a:rPr lang="en-GB" sz="2400" dirty="0"/>
              <a:t>SC Thursday </a:t>
            </a:r>
            <a:r>
              <a:rPr lang="en-GB" sz="2400" dirty="0" smtClean="0"/>
              <a:t>AM1.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US" sz="2400" dirty="0" smtClean="0"/>
              <a:t>A D0.07 will be produced will the resolved comments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An </a:t>
            </a:r>
            <a:r>
              <a:rPr lang="en-GB" sz="2400" dirty="0"/>
              <a:t>annotated agenda is in </a:t>
            </a:r>
            <a:r>
              <a:rPr lang="en-GB" sz="2400" dirty="0" smtClean="0"/>
              <a:t>11-14/1589r6.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Ending Status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3 comments (3%) remain.  1 other issue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11-15-0196 by Mark Hamilton, Spectralink, Corp.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46987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/>
              <a:t>TGak</a:t>
            </a:r>
            <a:r>
              <a:rPr lang="en-US" sz="3600" dirty="0" smtClean="0"/>
              <a:t> Closing Report</a:t>
            </a:r>
            <a:endParaRPr lang="en-US" sz="3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Submissions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altLang="ja-JP" sz="2400" dirty="0" smtClean="0">
                <a:cs typeface="ＭＳ Ｐゴシック" charset="0"/>
              </a:rPr>
              <a:t>11-14/0562r4</a:t>
            </a:r>
            <a:r>
              <a:rPr lang="en-US" sz="2400" dirty="0"/>
              <a:t>, </a:t>
            </a:r>
            <a:r>
              <a:rPr lang="en-US" sz="2400" dirty="0" smtClean="0"/>
              <a:t>“802.11ak and 802.1ac convergence function”</a:t>
            </a:r>
            <a:endParaRPr lang="en-US" sz="2400" dirty="0"/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11-15/77r0, “</a:t>
            </a:r>
            <a:r>
              <a:rPr lang="en-GB" sz="2400" dirty="0" smtClean="0"/>
              <a:t>Power saving proposal</a:t>
            </a:r>
            <a:r>
              <a:rPr lang="en-US" sz="2400" dirty="0" smtClean="0"/>
              <a:t>”</a:t>
            </a:r>
          </a:p>
          <a:p>
            <a:pPr marL="800100" lvl="1" indent="-342900">
              <a:lnSpc>
                <a:spcPct val="80000"/>
              </a:lnSpc>
              <a:buFont typeface="Arial"/>
              <a:buChar char="•"/>
            </a:pPr>
            <a:r>
              <a:rPr lang="en-US" sz="2400" dirty="0" smtClean="0"/>
              <a:t>11-15/112r2, “</a:t>
            </a:r>
            <a:r>
              <a:rPr lang="en-GB" sz="2400" dirty="0" smtClean="0"/>
              <a:t>SYNRA Extended AID list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cs typeface="ＭＳ Ｐゴシック" charset="0"/>
              </a:rPr>
              <a:t>11-15/150r2, “</a:t>
            </a:r>
            <a:r>
              <a:rPr lang="en-GB" sz="2400" dirty="0" smtClean="0"/>
              <a:t>GCR for GLK</a:t>
            </a:r>
            <a:r>
              <a:rPr lang="en-US" altLang="ja-JP" sz="2400" dirty="0" smtClean="0">
                <a:cs typeface="ＭＳ Ｐゴシック" charset="0"/>
              </a:rPr>
              <a:t>”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11-15/151r0, “</a:t>
            </a:r>
            <a:r>
              <a:rPr lang="en-GB" sz="2400" dirty="0" smtClean="0"/>
              <a:t>Proposed text for TGak Power Savings</a:t>
            </a:r>
            <a:r>
              <a:rPr lang="en-US" sz="2400" dirty="0" smtClean="0"/>
              <a:t>”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altLang="ja-JP" sz="2400" dirty="0" smtClean="0">
                <a:cs typeface="ＭＳ Ｐゴシック" charset="0"/>
              </a:rPr>
              <a:t>11-14/153r1, “Work Plan 2: Other Open Issues Proposal (SYNRA text)”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11-15-0196 by Mark Hamilton, Spectralink, Corp.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1374229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TGak</a:t>
            </a:r>
            <a:r>
              <a:rPr lang="en-US" sz="3600" dirty="0" smtClean="0">
                <a:solidFill>
                  <a:schemeClr val="tx1"/>
                </a:solidFill>
              </a:rPr>
              <a:t> Closing Report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200" dirty="0"/>
              <a:t>Decided to hold </a:t>
            </a:r>
            <a:r>
              <a:rPr lang="en-GB" sz="2200" dirty="0" smtClean="0"/>
              <a:t>1 ½ </a:t>
            </a:r>
            <a:r>
              <a:rPr lang="en-GB" sz="2200" dirty="0"/>
              <a:t>hour teleconferences, to be joint with </a:t>
            </a:r>
            <a:r>
              <a:rPr lang="en-GB" sz="2200" dirty="0" smtClean="0"/>
              <a:t>802.1Qbz, </a:t>
            </a:r>
            <a:r>
              <a:rPr lang="en-GB" sz="2200" dirty="0"/>
              <a:t>on </a:t>
            </a:r>
            <a:r>
              <a:rPr lang="en-US" sz="2200" dirty="0"/>
              <a:t>Monday, </a:t>
            </a:r>
            <a:r>
              <a:rPr lang="en-US" sz="2400" dirty="0"/>
              <a:t>January 26, February 16, and March </a:t>
            </a:r>
            <a:r>
              <a:rPr lang="en-US" sz="2400" dirty="0" smtClean="0"/>
              <a:t>2, all </a:t>
            </a:r>
            <a:r>
              <a:rPr lang="en-US" sz="2200" dirty="0" smtClean="0"/>
              <a:t>at 11am Eastern </a:t>
            </a:r>
            <a:r>
              <a:rPr lang="en-US" sz="2200" dirty="0"/>
              <a:t>US time</a:t>
            </a:r>
            <a:r>
              <a:rPr lang="en-GB" sz="2200" dirty="0"/>
              <a:t>.</a:t>
            </a:r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March 2015 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Complete comment and issues resolution on CC17.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Receive and discuss technical presentations.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Produce a D1.0 and go to WG Letter Ballot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Joint meeting with 802.1 and 802.11 ARC.</a:t>
            </a:r>
          </a:p>
          <a:p>
            <a:pPr marL="457200" lvl="1" indent="0"/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84680" y="6475413"/>
            <a:ext cx="215924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11-15-0196 by Mark Hamilton, Spectralink, Corp.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335692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of Groups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632548"/>
              </p:ext>
            </p:extLst>
          </p:nvPr>
        </p:nvGraphicFramePr>
        <p:xfrm>
          <a:off x="1600200" y="2133600"/>
          <a:ext cx="6096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Type of Group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Description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Working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Standing Committee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Task Group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Study Group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0AA6CC1-B35F-400A-AD97-617E7B9F358A}" type="slidenum">
              <a:rPr lang="en-GB" smtClean="0"/>
              <a:pPr/>
              <a:t>70</a:t>
            </a:fld>
            <a:endParaRPr lang="en-GB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 smtClean="0"/>
              <a:t>TGaq</a:t>
            </a:r>
            <a:r>
              <a:rPr lang="en-GB" dirty="0" smtClean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2015-01-15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158467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cument" r:id="rId4" imgW="8146441" imgH="2307918" progId="Word.Document.8">
                  <p:embed/>
                </p:oleObj>
              </mc:Choice>
              <mc:Fallback>
                <p:oleObj name="Document" r:id="rId4" imgW="8146441" imgH="23079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11-15-0189 by Stephen McCann, BlackBerry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690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A842C95A-9891-4D85-99F3-CBA09F6CADDF}" type="slidenum">
              <a:rPr lang="en-GB" smtClean="0"/>
              <a:pPr/>
              <a:t>71</a:t>
            </a:fld>
            <a:endParaRPr lang="en-GB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 smtClean="0"/>
              <a:t> Closing report for </a:t>
            </a:r>
            <a:r>
              <a:rPr lang="en-GB" sz="3200" dirty="0" err="1" smtClean="0"/>
              <a:t>TGaq</a:t>
            </a:r>
            <a:r>
              <a:rPr lang="en-GB" sz="3200" dirty="0" smtClean="0"/>
              <a:t> (Pre-Association Discovery) for January 2015, Atlanta, Georgia,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11-15-0189 by Stephen McCann, BlackBerry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934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Slide </a:t>
            </a:r>
            <a:fld id="{053C9A94-B312-452C-97DA-880A7EDB2DCC}" type="slidenum">
              <a:rPr lang="en-GB" smtClean="0"/>
              <a:pPr/>
              <a:t>72</a:t>
            </a:fld>
            <a:endParaRPr lang="en-GB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r>
              <a:rPr lang="en-GB" dirty="0"/>
              <a:t>Comment Collection</a:t>
            </a:r>
          </a:p>
          <a:p>
            <a:pPr lvl="1"/>
            <a:r>
              <a:rPr lang="en-GB" dirty="0" smtClean="0"/>
              <a:t>Editor created D0.04</a:t>
            </a:r>
            <a:r>
              <a:rPr lang="en-GB" dirty="0"/>
              <a:t> </a:t>
            </a:r>
            <a:r>
              <a:rPr lang="en-GB" dirty="0" smtClean="0"/>
              <a:t>from CC21</a:t>
            </a:r>
          </a:p>
          <a:p>
            <a:pPr lvl="1"/>
            <a:endParaRPr lang="en-GB" sz="1800" dirty="0" smtClean="0"/>
          </a:p>
          <a:p>
            <a:r>
              <a:rPr lang="en-GB" dirty="0" smtClean="0"/>
              <a:t>Letter Ballot</a:t>
            </a:r>
          </a:p>
          <a:p>
            <a:pPr lvl="1"/>
            <a:r>
              <a:rPr lang="en-GB" dirty="0" smtClean="0"/>
              <a:t>Worked on D0.05 together with various new submissions this week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ecided to go to a 30 day Working Group letter ballot</a:t>
            </a:r>
          </a:p>
          <a:p>
            <a:pPr lvl="1"/>
            <a:r>
              <a:rPr lang="en-GB" dirty="0"/>
              <a:t>Motions in </a:t>
            </a:r>
            <a:r>
              <a:rPr lang="en-GB" dirty="0" smtClean="0"/>
              <a:t>11-15-0167r0</a:t>
            </a:r>
          </a:p>
          <a:p>
            <a:endParaRPr lang="en-GB" sz="1800" dirty="0"/>
          </a:p>
          <a:p>
            <a:r>
              <a:rPr lang="en-GB" dirty="0" smtClean="0"/>
              <a:t>Teleconference: 17</a:t>
            </a:r>
            <a:r>
              <a:rPr lang="en-GB" baseline="30000" dirty="0" smtClean="0"/>
              <a:t>th</a:t>
            </a:r>
            <a:r>
              <a:rPr lang="en-GB" dirty="0" smtClean="0"/>
              <a:t> February 2015 , 12:00 (noon) ET</a:t>
            </a:r>
          </a:p>
          <a:p>
            <a:endParaRPr lang="en-GB" dirty="0" smtClean="0"/>
          </a:p>
          <a:p>
            <a:r>
              <a:rPr lang="en-GB" dirty="0" smtClean="0"/>
              <a:t>Plans for March 2015</a:t>
            </a:r>
            <a:endParaRPr lang="en-GB" sz="2000" dirty="0" smtClean="0"/>
          </a:p>
          <a:p>
            <a:pPr lvl="1"/>
            <a:r>
              <a:rPr lang="en-GB" dirty="0" smtClean="0"/>
              <a:t>Letter ballot comment resolution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11-15-0189 by Stephen McCann, BlackBerry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3332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January 2015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5207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11-15-0186 by Osama Aboul-Magd (Huawei Technologies)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15840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January 2015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11-15-0186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943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TG Structure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914400"/>
          </a:xfrm>
        </p:spPr>
        <p:txBody>
          <a:bodyPr/>
          <a:lstStyle/>
          <a:p>
            <a:r>
              <a:rPr lang="en-CA" dirty="0" smtClean="0"/>
              <a:t>The selection of the ad hoc groups chairs is completed</a:t>
            </a:r>
            <a:endParaRPr lang="en-CA" dirty="0"/>
          </a:p>
          <a:p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2701290"/>
          <a:ext cx="7391400" cy="2411730"/>
        </p:xfrm>
        <a:graphic>
          <a:graphicData uri="http://schemas.openxmlformats.org/drawingml/2006/table">
            <a:tbl>
              <a:tblPr/>
              <a:tblGrid>
                <a:gridCol w="1847850"/>
                <a:gridCol w="1847850"/>
                <a:gridCol w="1847850"/>
                <a:gridCol w="1847850"/>
              </a:tblGrid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MAC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PHY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MU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Spatial Reuse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Eric Wang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Bo Sun 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Sigurd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Schelstraete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Laurent </a:t>
                      </a: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Cariou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Reza Hedayat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Jianhan Liu 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Kiseon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Ryu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Guido </a:t>
                      </a: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Hiertz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Brian Hart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Yakun Sun 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Kaushik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Josiam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Jae </a:t>
                      </a:r>
                      <a:r>
                        <a:rPr kumimoji="0" lang="en-US" altLang="zh-CN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Seung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</a:rPr>
                        <a:t> Lee </a:t>
                      </a:r>
                      <a:endParaRPr kumimoji="0" lang="en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11-15-0186 by Osama Aboul-Magd (Huawei Technologies)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4641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 – TG Documents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r>
              <a:rPr lang="en-CA" sz="1800" dirty="0" smtClean="0"/>
              <a:t>Passed a number of motions affecting the TG specification Framework</a:t>
            </a:r>
          </a:p>
          <a:p>
            <a:pPr lvl="1"/>
            <a:r>
              <a:rPr lang="en-CA" sz="1600" dirty="0" smtClean="0"/>
              <a:t>PHY numerology</a:t>
            </a:r>
          </a:p>
          <a:p>
            <a:pPr lvl="1"/>
            <a:r>
              <a:rPr lang="en-CA" sz="1600" dirty="0" smtClean="0"/>
              <a:t>Inclusion of legacy preamble</a:t>
            </a:r>
          </a:p>
          <a:p>
            <a:pPr lvl="1"/>
            <a:r>
              <a:rPr lang="en-CA" sz="1600" dirty="0" smtClean="0"/>
              <a:t>Multiplexing of acknowledgements to UL MU transmissions.</a:t>
            </a:r>
          </a:p>
          <a:p>
            <a:pPr lvl="1"/>
            <a:r>
              <a:rPr lang="en-CA" sz="1600" dirty="0" smtClean="0"/>
              <a:t>Etc.</a:t>
            </a:r>
          </a:p>
          <a:p>
            <a:r>
              <a:rPr lang="en-CA" sz="1800" dirty="0" smtClean="0"/>
              <a:t>Approved new revisions of Simulation Scenarios and Evaluation Methodology TG documents.</a:t>
            </a:r>
          </a:p>
          <a:p>
            <a:pPr lvl="1"/>
            <a:r>
              <a:rPr lang="en-CA" sz="1600" dirty="0" smtClean="0">
                <a:hlinkClick r:id="rId3"/>
              </a:rPr>
              <a:t>https://mentor.ieee.org/802.11/dcn/14/11-14-0571-07-00ax-evaluation-methodology.docx</a:t>
            </a:r>
            <a:r>
              <a:rPr lang="en-CA" sz="1600" dirty="0" smtClean="0"/>
              <a:t> </a:t>
            </a:r>
          </a:p>
          <a:p>
            <a:pPr lvl="1"/>
            <a:r>
              <a:rPr lang="en-CA" sz="1600" dirty="0" smtClean="0">
                <a:hlinkClick r:id="rId4"/>
              </a:rPr>
              <a:t>https://mentor.ieee.org/802.11/dcn/14/11-14-0980-06-00ax-simulation-scenarios.docx</a:t>
            </a:r>
            <a:r>
              <a:rPr lang="en-CA" sz="1600" dirty="0" smtClean="0"/>
              <a:t> </a:t>
            </a:r>
          </a:p>
          <a:p>
            <a:r>
              <a:rPr lang="en-CA" sz="1800" dirty="0" smtClean="0"/>
              <a:t>Other TG documents</a:t>
            </a:r>
          </a:p>
          <a:p>
            <a:pPr lvl="1"/>
            <a:r>
              <a:rPr lang="en-CA" sz="1600" dirty="0" smtClean="0">
                <a:hlinkClick r:id="rId5"/>
              </a:rPr>
              <a:t>https://mentor.ieee.org/802.11/dcn/14/11-14-0882-04-00ax-tgax-channel-model-document.docx</a:t>
            </a:r>
            <a:r>
              <a:rPr lang="en-CA" sz="1600" dirty="0" smtClean="0"/>
              <a:t> </a:t>
            </a:r>
          </a:p>
          <a:p>
            <a:pPr lvl="1"/>
            <a:r>
              <a:rPr lang="en-CA" sz="1600" dirty="0" smtClean="0">
                <a:hlinkClick r:id="rId6"/>
              </a:rPr>
              <a:t>https://mentor.ieee.org/802.11/dcn/14/11-14-1009-02-00ax-proposed-802-11ax-functional-requirements.doc</a:t>
            </a:r>
            <a:r>
              <a:rPr lang="en-CA" sz="16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11-15-0186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693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 – Technical Presentations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Technical submissions.</a:t>
            </a:r>
          </a:p>
          <a:p>
            <a:r>
              <a:rPr lang="en-CA" dirty="0" smtClean="0"/>
              <a:t>A list of the submissions is available in the agenda document available at: </a:t>
            </a:r>
          </a:p>
          <a:p>
            <a:pPr lvl="1"/>
            <a:r>
              <a:rPr lang="en-CA" dirty="0" smtClean="0">
                <a:hlinkClick r:id="rId3"/>
              </a:rPr>
              <a:t>https://mentor.ieee.org/802.11/dcn/14/11-14-1578-06-00ax-tgax-january-2015-meeting-agenda.ppt</a:t>
            </a:r>
            <a:r>
              <a:rPr lang="en-CA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11-15-0186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6264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2015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sz="2800" dirty="0"/>
              <a:t>Continue to advance the TG documents based submissions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Expectation is more submissions affecting the TG specification framework document will be considered.</a:t>
            </a:r>
            <a:endParaRPr lang="en-US" sz="2400" dirty="0"/>
          </a:p>
          <a:p>
            <a:r>
              <a:rPr lang="en-US" sz="2800" dirty="0"/>
              <a:t>Technical </a:t>
            </a:r>
            <a:r>
              <a:rPr lang="en-US" sz="2800" dirty="0" smtClean="0"/>
              <a:t>Presentations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11-15-0186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0789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  <a:ea typeface="MS PGothic" charset="0"/>
              </a:rPr>
              <a:t>Thursday February 26 </a:t>
            </a:r>
            <a:r>
              <a:rPr lang="en-US" sz="2800" dirty="0">
                <a:latin typeface="Times New Roman" charset="0"/>
                <a:ea typeface="MS PGothic" charset="0"/>
              </a:rPr>
              <a:t>	10:00 – 12:00 ET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11-15-0186 by Osama Aboul-Magd (Huawei Technologies)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560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457200"/>
          </a:xfrm>
        </p:spPr>
        <p:txBody>
          <a:bodyPr/>
          <a:lstStyle/>
          <a:p>
            <a:r>
              <a:rPr lang="en-GB" dirty="0" smtClean="0"/>
              <a:t>Groups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384092"/>
              </p:ext>
            </p:extLst>
          </p:nvPr>
        </p:nvGraphicFramePr>
        <p:xfrm>
          <a:off x="228600" y="762000"/>
          <a:ext cx="8763000" cy="5705896"/>
        </p:xfrm>
        <a:graphic>
          <a:graphicData uri="http://schemas.openxmlformats.org/drawingml/2006/table">
            <a:tbl>
              <a:tblPr/>
              <a:tblGrid>
                <a:gridCol w="842597"/>
                <a:gridCol w="1179634"/>
                <a:gridCol w="4212980"/>
                <a:gridCol w="2527789"/>
              </a:tblGrid>
              <a:tr h="3048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Description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Publicity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Clint Chaplin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Mark Hamilton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ISO/IEC/JTC1/SC6 shadow committee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Andrew Myles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 Authorization Request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 Rosdahl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Regulatory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Richard Kennedy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Maintenance (Revision C)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Dorothy Stanley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0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Operation in 900 MHz bands</a:t>
                      </a: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Fast Initial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Hiroshi Mano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China Millimeter Wave (CMMW)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Xiaoming Peng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General Link Setup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 3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Pre-association Discovery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Stephen McCann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 Efficiency Wireless LAN (HEW)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Osama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Aboul-Magd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NG60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60 GHz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T="27433" marB="274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NGP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Positioning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Jonathan Segev</a:t>
                      </a:r>
                    </a:p>
                  </a:txBody>
                  <a:tcPr marT="27433" marB="274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71AA584-A631-41C6-AA28-A674FF16BF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NG60 SG January 2015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901113"/>
              </p:ext>
            </p:extLst>
          </p:nvPr>
        </p:nvGraphicFramePr>
        <p:xfrm>
          <a:off x="709613" y="2743200"/>
          <a:ext cx="828198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Document" r:id="rId4" imgW="8597900" imgH="990600" progId="Word.Document.8">
                  <p:embed/>
                </p:oleObj>
              </mc:Choice>
              <mc:Fallback>
                <p:oleObj name="Document" r:id="rId4" imgW="8597900" imgH="990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2743200"/>
                        <a:ext cx="8281987" cy="884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11-15-0173 by Edward Au (Marvell Semiconductor)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7453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closing report for NG60 SG for the January 2015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11-15-0173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2108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6 submissions were covered during the meeting covering areas related to: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Technical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Draft PAR and CSD proposals</a:t>
            </a:r>
            <a:endParaRPr lang="en-US" dirty="0"/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Reviewed the Study Group timeline. </a:t>
            </a:r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Approved motions on PAR and CSD.</a:t>
            </a:r>
          </a:p>
          <a:p>
            <a:pPr lvl="1" algn="just">
              <a:lnSpc>
                <a:spcPct val="90000"/>
              </a:lnSpc>
              <a:defRPr/>
            </a:pPr>
            <a:endParaRPr lang="en-US" dirty="0"/>
          </a:p>
          <a:p>
            <a:pPr lvl="1" algn="just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11-15-0173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580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2015 Goals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Resolve comments expected from IEEE 802 EC members and other IEEE 802 Working Groups.</a:t>
            </a:r>
          </a:p>
          <a:p>
            <a:pPr algn="just">
              <a:spcBef>
                <a:spcPts val="1225"/>
              </a:spcBef>
            </a:pPr>
            <a:r>
              <a:rPr lang="en-US" dirty="0"/>
              <a:t>Continue with presentations that are relevant to the Study Group topics.</a:t>
            </a:r>
          </a:p>
          <a:p>
            <a:pPr algn="just">
              <a:spcBef>
                <a:spcPts val="1225"/>
              </a:spcBef>
            </a:pPr>
            <a:r>
              <a:rPr lang="en-US" dirty="0"/>
              <a:t>Study Group Extension.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11-15-0173 by Edward Au (Marvell Semiconductor)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0824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March 3, 2015 (</a:t>
            </a:r>
            <a:r>
              <a:rPr lang="en-US" dirty="0"/>
              <a:t>Tuesday), </a:t>
            </a:r>
            <a:r>
              <a:rPr lang="en-US" dirty="0" smtClean="0"/>
              <a:t>10am ET </a:t>
            </a:r>
            <a:r>
              <a:rPr lang="en-US" dirty="0"/>
              <a:t>– </a:t>
            </a:r>
            <a:r>
              <a:rPr lang="en-US" dirty="0" smtClean="0"/>
              <a:t>11am ET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11-15-0173 by Edward Au (Marvell Semiconductor)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9290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NGP SG January 2015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2015-01-15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125056"/>
              </p:ext>
            </p:extLst>
          </p:nvPr>
        </p:nvGraphicFramePr>
        <p:xfrm>
          <a:off x="708025" y="2743200"/>
          <a:ext cx="824388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4" imgW="8620208" imgH="996595" progId="Word.Document.8">
                  <p:embed/>
                </p:oleObj>
              </mc:Choice>
              <mc:Fallback>
                <p:oleObj name="Document" r:id="rId4" imgW="8620208" imgH="996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2743200"/>
                        <a:ext cx="8243888" cy="944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11-15-0193 by Jonathan Segev (Intel Corporation)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150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closing report for NGP SG for the Atlanta session January 2015.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11-15-0193 by Jonathan Segev (Intel Corporation)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3404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CA" dirty="0" smtClean="0"/>
              <a:t>Work Completed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4 submissions were covered during the meeting on the following areas: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Draft PAR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Use cases</a:t>
            </a:r>
          </a:p>
          <a:p>
            <a:pPr lvl="1" algn="just">
              <a:lnSpc>
                <a:spcPct val="90000"/>
              </a:lnSpc>
              <a:defRPr/>
            </a:pPr>
            <a:r>
              <a:rPr lang="en-US" dirty="0" smtClean="0"/>
              <a:t>Technical feasibility </a:t>
            </a:r>
            <a:endParaRPr lang="en-US" dirty="0"/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Reviewed the Study Group timeline. </a:t>
            </a:r>
          </a:p>
          <a:p>
            <a:pPr algn="just">
              <a:lnSpc>
                <a:spcPct val="90000"/>
              </a:lnSpc>
              <a:spcBef>
                <a:spcPts val="1776"/>
              </a:spcBef>
              <a:defRPr/>
            </a:pPr>
            <a:r>
              <a:rPr lang="en-US" dirty="0" smtClean="0"/>
              <a:t>SG chair elections.</a:t>
            </a:r>
          </a:p>
          <a:p>
            <a:pPr lvl="1" algn="just">
              <a:lnSpc>
                <a:spcPct val="90000"/>
              </a:lnSpc>
              <a:defRPr/>
            </a:pPr>
            <a:endParaRPr lang="en-US" dirty="0"/>
          </a:p>
          <a:p>
            <a:pPr lvl="1" algn="just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11-15-0193 by Jonathan Segev (Intel Corporation)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8192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2015 Goals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dirty="0"/>
              <a:t>Continue with PAR </a:t>
            </a:r>
            <a:r>
              <a:rPr lang="en-US" altLang="en-US" dirty="0" smtClean="0"/>
              <a:t>development.</a:t>
            </a:r>
            <a:endParaRPr lang="en-US" altLang="en-US" dirty="0"/>
          </a:p>
          <a:p>
            <a:pPr algn="just"/>
            <a:r>
              <a:rPr lang="en-US" altLang="en-US" dirty="0"/>
              <a:t>Present initial CSD </a:t>
            </a:r>
            <a:r>
              <a:rPr lang="en-US" altLang="en-US" dirty="0" smtClean="0"/>
              <a:t>document.</a:t>
            </a:r>
            <a:endParaRPr lang="en-US" altLang="en-US" dirty="0"/>
          </a:p>
          <a:p>
            <a:pPr algn="just"/>
            <a:r>
              <a:rPr lang="en-US" altLang="en-US" dirty="0"/>
              <a:t>Entertain submissions towards CSD and PAR completion (use cases, usages, performance analysis etc.).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11-15-0193 by Jonathan Segev (Intel Corporation)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5897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dirty="0"/>
              <a:t>February 23</a:t>
            </a:r>
            <a:r>
              <a:rPr lang="en-US" altLang="en-US" baseline="30000" dirty="0"/>
              <a:t>rd</a:t>
            </a:r>
            <a:r>
              <a:rPr lang="en-US" altLang="en-US" dirty="0"/>
              <a:t>  10:00 – 11:00 EST </a:t>
            </a:r>
          </a:p>
          <a:p>
            <a:pPr algn="just"/>
            <a:r>
              <a:rPr lang="en-US" altLang="en-US" dirty="0"/>
              <a:t>March 2</a:t>
            </a:r>
            <a:r>
              <a:rPr lang="en-US" altLang="en-US" baseline="30000" dirty="0"/>
              <a:t>nd</a:t>
            </a:r>
            <a:r>
              <a:rPr lang="en-US" altLang="en-US" dirty="0"/>
              <a:t>.	10:00 – 11:00 EST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11-15-0193 by Jonathan Segev (Intel Corporation)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4696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E645108C-F4BD-42F7-A73B-AA473E24AA0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 smtClean="0"/>
              <a:t>802.11 WG Editor’s Meeting (Jan ‘15)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2015-01-11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001644"/>
              </p:ext>
            </p:extLst>
          </p:nvPr>
        </p:nvGraphicFramePr>
        <p:xfrm>
          <a:off x="534988" y="2505075"/>
          <a:ext cx="7920037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4" imgW="8606510" imgH="2806597" progId="Word.Document.8">
                  <p:embed/>
                </p:oleObj>
              </mc:Choice>
              <mc:Fallback>
                <p:oleObj name="Document" r:id="rId4" imgW="8606510" imgH="280659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505075"/>
                        <a:ext cx="7920037" cy="257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11-15-0084 by Peter Ecclesine (Cisco Systems)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5850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 smtClean="0"/>
              <a:t>802.24 Vertical Applications </a:t>
            </a:r>
            <a:br>
              <a:rPr lang="en-GB" dirty="0" smtClean="0"/>
            </a:br>
            <a:r>
              <a:rPr lang="en-GB" dirty="0" smtClean="0"/>
              <a:t>Technical Advisory Group</a:t>
            </a:r>
            <a:br>
              <a:rPr lang="en-GB" dirty="0" smtClean="0"/>
            </a:br>
            <a:r>
              <a:rPr lang="en-GB" dirty="0" smtClean="0"/>
              <a:t>Smart Grid Task Group</a:t>
            </a:r>
            <a:br>
              <a:rPr lang="en-GB" dirty="0" smtClean="0"/>
            </a:br>
            <a:r>
              <a:rPr lang="en-GB" dirty="0" smtClean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2015-01-16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smtClean="0"/>
              <a:t>Slide </a:t>
            </a:r>
            <a:fld id="{5C54AB6B-C76C-43C0-8CF9-4AA7315BEFF1}" type="slidenum">
              <a:rPr lang="en-GB" smtClean="0"/>
              <a:pPr/>
              <a:t>90</a:t>
            </a:fld>
            <a:endParaRPr lang="en-GB" smtClean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290466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 smtClean="0"/>
              <a:t>Author: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</a:t>
            </a:r>
            <a:r>
              <a:rPr lang="en-US" sz="1200" b="0" dirty="0" smtClean="0"/>
              <a:t>of </a:t>
            </a:r>
            <a:r>
              <a:rPr lang="en-US" sz="1200" b="0" dirty="0"/>
              <a:t>11-15-0187 by Tim Godfrey, </a:t>
            </a:r>
            <a:r>
              <a:rPr lang="en-US" sz="1200" b="0" dirty="0" smtClean="0"/>
              <a:t>EPRI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6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802.24 Structure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40968"/>
            <a:ext cx="7772400" cy="2674640"/>
          </a:xfrm>
        </p:spPr>
        <p:txBody>
          <a:bodyPr/>
          <a:lstStyle/>
          <a:p>
            <a:r>
              <a:rPr lang="en-US" dirty="0" smtClean="0"/>
              <a:t>802.24 was formed as the Smart Grid Technical Advisory Group</a:t>
            </a:r>
          </a:p>
          <a:p>
            <a:pPr lvl="1"/>
            <a:r>
              <a:rPr lang="en-US" dirty="0" smtClean="0"/>
              <a:t>Internal / external coordination in matters related to </a:t>
            </a:r>
            <a:r>
              <a:rPr lang="en-US" dirty="0"/>
              <a:t>IEEE 802 Smart </a:t>
            </a:r>
            <a:r>
              <a:rPr lang="en-US" dirty="0" smtClean="0"/>
              <a:t>Grid standards</a:t>
            </a:r>
          </a:p>
          <a:p>
            <a:r>
              <a:rPr lang="en-US" dirty="0" smtClean="0"/>
              <a:t>Scope expansion to “Vertical Applications TAG”</a:t>
            </a:r>
          </a:p>
          <a:p>
            <a:pPr lvl="1"/>
            <a:r>
              <a:rPr lang="en-US" dirty="0" smtClean="0"/>
              <a:t>Smart Grid Task Group (24.1) approved in July, continuing </a:t>
            </a:r>
            <a:r>
              <a:rPr lang="en-US" dirty="0"/>
              <a:t>with previous </a:t>
            </a:r>
            <a:r>
              <a:rPr lang="en-US" dirty="0" smtClean="0"/>
              <a:t>SG TAG </a:t>
            </a:r>
            <a:r>
              <a:rPr lang="en-US" dirty="0"/>
              <a:t>scope</a:t>
            </a:r>
            <a:endParaRPr lang="en-US" dirty="0" smtClean="0"/>
          </a:p>
          <a:p>
            <a:pPr lvl="1"/>
            <a:r>
              <a:rPr lang="en-US" dirty="0" smtClean="0"/>
              <a:t>IoT Application Development Group – TAG approved scope statement in </a:t>
            </a:r>
            <a:r>
              <a:rPr lang="en-US" dirty="0" smtClean="0">
                <a:hlinkClick r:id="rId3"/>
              </a:rPr>
              <a:t>24-13-0003-00</a:t>
            </a:r>
            <a:r>
              <a:rPr lang="en-US" dirty="0" smtClean="0"/>
              <a:t>. Ex Com approval in March 2015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91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51720" y="1412776"/>
            <a:ext cx="51845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 Vertical Applications TAG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802.24.1 Smart Grid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024" y="2348880"/>
            <a:ext cx="3744416" cy="504056"/>
          </a:xfrm>
          <a:prstGeom prst="rect">
            <a:avLst/>
          </a:prstGeom>
          <a:solidFill>
            <a:srgbClr val="BFFF8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802.24.2 IoT TG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" name="Elbow Connector 9"/>
          <p:cNvCxnSpPr>
            <a:stCxn id="4" idx="2"/>
            <a:endCxn id="7" idx="0"/>
          </p:cNvCxnSpPr>
          <p:nvPr/>
        </p:nvCxnSpPr>
        <p:spPr bwMode="auto">
          <a:xfrm rot="5400000">
            <a:off x="3455876" y="1160748"/>
            <a:ext cx="432048" cy="194421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5436096" y="1124744"/>
            <a:ext cx="432048" cy="201622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11-15-0187 by Tim Godfrey, EPRI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86006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January 2015 Activities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9685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24.1 Smart Grid TG: Continued development of companion presentation for the 802 Smart Grid white paper.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Updated draft presentation is </a:t>
            </a:r>
            <a:r>
              <a:rPr lang="en-US" dirty="0" smtClean="0">
                <a:hlinkClick r:id="rId3"/>
              </a:rPr>
              <a:t>24-14-0035-02</a:t>
            </a: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/>
              <a:t>24.1 Smart Grid TG: </a:t>
            </a:r>
            <a:r>
              <a:rPr lang="en-US" dirty="0" smtClean="0"/>
              <a:t>Discussed and approved new white paper development on Sub 1GHz wireless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 smtClean="0"/>
              <a:t>Scope Statement is </a:t>
            </a:r>
            <a:r>
              <a:rPr lang="en-US" dirty="0" smtClean="0">
                <a:hlinkClick r:id="rId4"/>
              </a:rPr>
              <a:t>24-15-0004-00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TAG: Drafted and approved liaison response to IEEE </a:t>
            </a:r>
            <a:r>
              <a:rPr lang="en-US" dirty="0"/>
              <a:t>P2413 </a:t>
            </a:r>
            <a:r>
              <a:rPr lang="en-US" dirty="0" smtClean="0"/>
              <a:t>IoT Architecture.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Document </a:t>
            </a:r>
            <a:r>
              <a:rPr lang="en-US" dirty="0" smtClean="0">
                <a:hlinkClick r:id="rId5"/>
              </a:rPr>
              <a:t>24-14-0040-02</a:t>
            </a:r>
            <a:r>
              <a:rPr lang="en-US" dirty="0" smtClean="0"/>
              <a:t>.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Ludwig </a:t>
            </a:r>
            <a:r>
              <a:rPr lang="en-US" dirty="0" err="1" smtClean="0"/>
              <a:t>Winkel</a:t>
            </a:r>
            <a:r>
              <a:rPr lang="en-US" dirty="0" smtClean="0"/>
              <a:t> appointed as 802.24 liaison to P2413 </a:t>
            </a:r>
            <a:endParaRPr lang="en-US" dirty="0"/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43190CD6-18F2-44F1-A379-0C51A15702FA}" type="slidenum">
              <a:rPr lang="en-GB" smtClean="0"/>
              <a:pPr>
                <a:defRPr/>
              </a:pPr>
              <a:t>92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11-15-0187 by Tim Godfrey, EPRI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40163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802.1 OmniRAN TG</a:t>
            </a:r>
            <a:br>
              <a:rPr lang="en-US" dirty="0"/>
            </a:br>
            <a:r>
              <a:rPr lang="en-US" dirty="0"/>
              <a:t>Status Report</a:t>
            </a:r>
            <a:br>
              <a:rPr lang="en-US" dirty="0"/>
            </a:br>
            <a:r>
              <a:rPr lang="en-US" dirty="0"/>
              <a:t>to IEEE 802 WGs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9090"/>
            <a:ext cx="6400800" cy="1399710"/>
          </a:xfrm>
        </p:spPr>
        <p:txBody>
          <a:bodyPr/>
          <a:lstStyle/>
          <a:p>
            <a:r>
              <a:rPr lang="en-US" dirty="0"/>
              <a:t>2015-01-15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omniran-15-0006 by Max Riegel, NSN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 smtClean="0"/>
              <a:t>Adrian Stephens,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DFF75A2-6F5B-4D4B-A1CF-EDEEA4E4B5D9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802.1 OmniRAN TG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OmniRAN TG maintains a Wiki page on mentor to reflect its status and achievements</a:t>
            </a:r>
          </a:p>
          <a:p>
            <a:pPr lvl="1"/>
            <a:r>
              <a:rPr lang="en-US">
                <a:hlinkClick r:id="rId3"/>
              </a:rPr>
              <a:t>https://mentor.ieee.org/omniran/bp/StartPage</a:t>
            </a:r>
            <a:endParaRPr lang="en-US"/>
          </a:p>
          <a:p>
            <a:pPr lvl="1"/>
            <a:r>
              <a:rPr lang="en-US"/>
              <a:t>Also showing meeting announcements and conference call dial-in information</a:t>
            </a:r>
          </a:p>
          <a:p>
            <a:r>
              <a:rPr lang="en-US"/>
              <a:t>OmniRAN filespace on mentor is used for contributions and meeting documents</a:t>
            </a:r>
          </a:p>
          <a:p>
            <a:pPr lvl="1"/>
            <a:r>
              <a:rPr lang="en-US">
                <a:hlinkClick r:id="rId4"/>
              </a:rPr>
              <a:t>https://mentor.ieee.org/omniran/documents</a:t>
            </a:r>
            <a:endParaRPr lang="en-US"/>
          </a:p>
          <a:p>
            <a:r>
              <a:rPr lang="en-US"/>
              <a:t>FYI: OmniRAN P802.1 PAR</a:t>
            </a:r>
          </a:p>
          <a:p>
            <a:pPr lvl="1"/>
            <a:r>
              <a:rPr lang="en-US">
                <a:hlinkClick r:id="rId5"/>
              </a:rPr>
              <a:t>https://development.standards.ieee.org/get-file/P802.1CF.pdf?t=81644900003</a:t>
            </a:r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</a:t>
            </a:r>
            <a:r>
              <a:rPr lang="en-US" sz="1200" b="0" dirty="0"/>
              <a:t>omniran-15-0006 by Max Riegel, NSN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 smtClean="0"/>
              <a:t>Adrian Stephens,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OmniRAN TG 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8770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Meeting in Atlanta, GA on January 11</a:t>
            </a:r>
            <a:r>
              <a:rPr lang="en-US" baseline="30000"/>
              <a:t>th</a:t>
            </a:r>
            <a:r>
              <a:rPr lang="en-US"/>
              <a:t>-15</a:t>
            </a:r>
            <a:r>
              <a:rPr lang="en-US" baseline="30000"/>
              <a:t>th</a:t>
            </a:r>
            <a:r>
              <a:rPr lang="en-US"/>
              <a:t> </a:t>
            </a:r>
          </a:p>
          <a:p>
            <a:pPr lvl="1"/>
            <a:r>
              <a:rPr lang="en-US"/>
              <a:t>Establishment and refinement of Wiki page on mentor on ongoing SDN related standardization outside IEEE 802</a:t>
            </a:r>
          </a:p>
          <a:p>
            <a:pPr lvl="2"/>
            <a:r>
              <a:rPr lang="en-US">
                <a:hlinkClick r:id="rId3"/>
              </a:rPr>
              <a:t>https://mentor.ieee.org/omniran/bp/SDN_Wiki</a:t>
            </a:r>
            <a:endParaRPr lang="en-US"/>
          </a:p>
          <a:p>
            <a:pPr lvl="1"/>
            <a:r>
              <a:rPr lang="en-US" dirty="0"/>
              <a:t>Discussions on P802.1CF based on contributions:</a:t>
            </a:r>
          </a:p>
          <a:p>
            <a:pPr lvl="2"/>
            <a:r>
              <a:rPr lang="en-US" dirty="0"/>
              <a:t>Network reference model</a:t>
            </a:r>
          </a:p>
          <a:p>
            <a:pPr lvl="3"/>
            <a:r>
              <a:rPr lang="en-US" dirty="0"/>
              <a:t>Revision of normative text in omniran-14-0083</a:t>
            </a:r>
          </a:p>
          <a:p>
            <a:pPr lvl="3"/>
            <a:r>
              <a:rPr lang="en-US" dirty="0"/>
              <a:t>Refinement of terminology and clarifications regarding usage of reference points</a:t>
            </a:r>
          </a:p>
          <a:p>
            <a:pPr lvl="2"/>
            <a:r>
              <a:rPr lang="en-US" dirty="0"/>
              <a:t>Backhaul representation</a:t>
            </a:r>
          </a:p>
          <a:p>
            <a:pPr lvl="3"/>
            <a:r>
              <a:rPr lang="en-US" dirty="0"/>
              <a:t>New technical approaches based on structure in MAC addresses</a:t>
            </a:r>
          </a:p>
          <a:p>
            <a:pPr lvl="2"/>
            <a:r>
              <a:rPr lang="en-US" dirty="0"/>
              <a:t>Functional decomposition and design</a:t>
            </a:r>
          </a:p>
          <a:p>
            <a:pPr lvl="3"/>
            <a:r>
              <a:rPr lang="en-US" dirty="0"/>
              <a:t>Review of revision of text for Dynamic spectrum access</a:t>
            </a:r>
          </a:p>
          <a:p>
            <a:pPr lvl="3"/>
            <a:r>
              <a:rPr lang="en-US" dirty="0"/>
              <a:t>Review of initial text proposal for Network Discovery and Selection</a:t>
            </a:r>
          </a:p>
          <a:p>
            <a:pPr lvl="3"/>
            <a:r>
              <a:rPr lang="en-US" dirty="0"/>
              <a:t>Discussion of key concepts for text on Data path</a:t>
            </a:r>
          </a:p>
          <a:p>
            <a:pPr lvl="3"/>
            <a:r>
              <a:rPr lang="en-US" dirty="0"/>
              <a:t>Discussion on common structure for all sections of Functional decomposition and design</a:t>
            </a:r>
          </a:p>
          <a:p>
            <a:pPr lvl="1"/>
            <a:r>
              <a:rPr lang="en-US" dirty="0"/>
              <a:t>Review of project plan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</a:t>
            </a:r>
            <a:r>
              <a:rPr lang="en-US" sz="1200" b="0" dirty="0"/>
              <a:t>omniran-15-0006 by Max Riegel, NSN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 smtClean="0"/>
              <a:t>Adrian Stephens,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0208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forward to next session in </a:t>
            </a:r>
            <a:br>
              <a:rPr lang="en-US"/>
            </a:br>
            <a:r>
              <a:rPr lang="en-US"/>
              <a:t>Berlin, March 8-13,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785"/>
            <a:ext cx="8229600" cy="4950550"/>
          </a:xfrm>
        </p:spPr>
        <p:txBody>
          <a:bodyPr>
            <a:normAutofit/>
          </a:bodyPr>
          <a:lstStyle/>
          <a:p>
            <a:r>
              <a:rPr lang="en-US"/>
              <a:t>Envisioned topics:</a:t>
            </a:r>
          </a:p>
          <a:p>
            <a:pPr lvl="1"/>
            <a:r>
              <a:rPr lang="en-US"/>
              <a:t>Review new revisions of text on NRM, dynamic spectrum access, datapath establishment and NDS</a:t>
            </a:r>
          </a:p>
          <a:p>
            <a:pPr lvl="1"/>
            <a:r>
              <a:rPr lang="en-US"/>
              <a:t>SDN abstraction</a:t>
            </a:r>
          </a:p>
          <a:p>
            <a:pPr lvl="1"/>
            <a:r>
              <a:rPr lang="en-US"/>
              <a:t>IEEE 802 Backhaul representation</a:t>
            </a:r>
          </a:p>
          <a:p>
            <a:pPr lvl="1"/>
            <a:r>
              <a:rPr lang="en-US"/>
              <a:t>Mapping to IEEE 802 technologies</a:t>
            </a:r>
          </a:p>
          <a:p>
            <a:pPr lvl="1"/>
            <a:endParaRPr lang="en-US"/>
          </a:p>
          <a:p>
            <a:r>
              <a:rPr lang="en-US"/>
              <a:t>Conference call on Februar 10</a:t>
            </a:r>
            <a:r>
              <a:rPr lang="en-US" baseline="30000"/>
              <a:t>th</a:t>
            </a:r>
            <a:r>
              <a:rPr lang="en-US"/>
              <a:t>, 10:00 AM ET</a:t>
            </a:r>
          </a:p>
          <a:p>
            <a:pPr lvl="1"/>
            <a:r>
              <a:rPr lang="en-US"/>
              <a:t>Dial-in details on OmniRAN TG Wiki page on mentor</a:t>
            </a:r>
            <a:br>
              <a:rPr lang="en-US"/>
            </a:br>
            <a:r>
              <a:rPr lang="en-US">
                <a:hlinkClick r:id="rId3"/>
              </a:rPr>
              <a:t>https://mentor.ieee.org/omniran/bp/StartPage</a:t>
            </a:r>
            <a:endParaRPr lang="en-US"/>
          </a:p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</a:t>
            </a:r>
            <a:r>
              <a:rPr lang="en-US" sz="1200" b="0" dirty="0"/>
              <a:t>omniran-15-0006 by Max Riegel, NSN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 smtClean="0"/>
              <a:t>Adrian Stephens,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 smtClean="0"/>
              <a:t>Adrian Stephens, Intel Corporation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smtClean="0"/>
              <a:t>Slide </a:t>
            </a:r>
            <a:fld id="{18D59E74-2285-4A42-AE56-D70C49F970D0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97</a:t>
            </a:fld>
            <a:endParaRPr lang="en-GB" altLang="en-US" sz="1200" b="0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Wi-Fi Alliance Liaison Update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smtClean="0"/>
              <a:t>Date:</a:t>
            </a:r>
            <a:r>
              <a:rPr lang="en-GB" altLang="en-US" sz="2000" b="0" smtClean="0"/>
              <a:t> 2015-01-14</a:t>
            </a:r>
          </a:p>
        </p:txBody>
      </p:sp>
      <p:graphicFrame>
        <p:nvGraphicFramePr>
          <p:cNvPr id="4103" name="Object 5"/>
          <p:cNvGraphicFramePr>
            <a:graphicFrameLocks noChangeAspect="1"/>
          </p:cNvGraphicFramePr>
          <p:nvPr/>
        </p:nvGraphicFramePr>
        <p:xfrm>
          <a:off x="534988" y="2351088"/>
          <a:ext cx="78136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cument" r:id="rId4" imgW="8156175" imgH="2330354" progId="Word.Document.8">
                  <p:embed/>
                </p:oleObj>
              </mc:Choice>
              <mc:Fallback>
                <p:oleObj name="Document" r:id="rId4" imgW="8156175" imgH="23303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51088"/>
                        <a:ext cx="781367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33400" y="19351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11-15-0117 by Ian Sherlock, Texas Instruments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8925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>
              <a:defRPr/>
            </a:pPr>
            <a:r>
              <a:rPr lang="en-US" altLang="en-US" sz="2000" b="0" dirty="0" smtClean="0"/>
              <a:t>The last WFA member meeting was held in the week of 13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Oct 2014 in Berlin </a:t>
            </a:r>
          </a:p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Recent Items of note</a:t>
            </a:r>
          </a:p>
          <a:p>
            <a:pPr lvl="1">
              <a:defRPr/>
            </a:pPr>
            <a:r>
              <a:rPr lang="en-US" altLang="en-US" sz="1600" dirty="0" smtClean="0"/>
              <a:t>At </a:t>
            </a:r>
            <a:r>
              <a:rPr lang="en-US" altLang="en-US" sz="1600" dirty="0"/>
              <a:t>CES </a:t>
            </a:r>
            <a:r>
              <a:rPr lang="en-US" altLang="en-US" sz="1600" dirty="0" smtClean="0"/>
              <a:t>Wi-Fi </a:t>
            </a:r>
            <a:r>
              <a:rPr lang="en-US" altLang="en-US" sz="1600" dirty="0"/>
              <a:t>Aware™ was announced with certification launch expected later in 2015.</a:t>
            </a:r>
            <a:endParaRPr lang="en-US" altLang="en-US" sz="1600" dirty="0" smtClean="0"/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Ongoing technical activity at WFA leading to certification, based on IEEE programs</a:t>
            </a:r>
          </a:p>
          <a:p>
            <a:pPr lvl="1">
              <a:defRPr/>
            </a:pPr>
            <a:r>
              <a:rPr lang="en-US" altLang="en-US" sz="1600" dirty="0" smtClean="0"/>
              <a:t>Network Power Save, based on 11v</a:t>
            </a:r>
          </a:p>
          <a:p>
            <a:pPr lvl="1">
              <a:defRPr/>
            </a:pPr>
            <a:r>
              <a:rPr lang="en-US" altLang="en-US" sz="1600" dirty="0" smtClean="0"/>
              <a:t>Location, based on 11v</a:t>
            </a:r>
          </a:p>
          <a:p>
            <a:pPr lvl="1">
              <a:defRPr/>
            </a:pPr>
            <a:r>
              <a:rPr lang="en-US" altLang="en-US" sz="1600" dirty="0" smtClean="0"/>
              <a:t>60GHz technical, based on 802.11ad </a:t>
            </a:r>
          </a:p>
          <a:p>
            <a:pPr lvl="1">
              <a:defRPr/>
            </a:pPr>
            <a:r>
              <a:rPr lang="en-US" altLang="en-US" sz="1600" dirty="0" smtClean="0"/>
              <a:t>VHT5 wave 2, based on 802.11ac </a:t>
            </a:r>
          </a:p>
          <a:p>
            <a:pPr lvl="1">
              <a:defRPr/>
            </a:pPr>
            <a:r>
              <a:rPr lang="en-US" altLang="en-US" sz="1600" dirty="0" smtClean="0"/>
              <a:t>White Spaces, based on 802.11af</a:t>
            </a:r>
          </a:p>
          <a:p>
            <a:pPr marL="457200" lvl="1" indent="0">
              <a:buFontTx/>
              <a:buNone/>
              <a:defRPr/>
            </a:pPr>
            <a:endParaRPr lang="en-US" altLang="en-US" sz="16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</a:t>
            </a:r>
            <a:r>
              <a:rPr lang="en-US" sz="1200" b="0" dirty="0"/>
              <a:t>11-15-0117 by 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Adrian Stephens, Intel Corporation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Examples of other technical work ongoing in WFA</a:t>
            </a:r>
          </a:p>
          <a:p>
            <a:pPr lvl="1">
              <a:defRPr/>
            </a:pPr>
            <a:r>
              <a:rPr lang="en-US" altLang="en-US" sz="1600" dirty="0" smtClean="0"/>
              <a:t>Neighbor Awareness Networking – low power discovery</a:t>
            </a:r>
          </a:p>
          <a:p>
            <a:pPr lvl="1">
              <a:defRPr/>
            </a:pPr>
            <a:r>
              <a:rPr lang="en-US" altLang="en-US" sz="1600" dirty="0" smtClean="0"/>
              <a:t>Wireless Serial Bus</a:t>
            </a:r>
          </a:p>
          <a:p>
            <a:pPr lvl="1">
              <a:defRPr/>
            </a:pPr>
            <a:r>
              <a:rPr lang="en-US" altLang="en-US" sz="1600" dirty="0" err="1" smtClean="0"/>
              <a:t>WiGig</a:t>
            </a:r>
            <a:r>
              <a:rPr lang="en-US" altLang="en-US" sz="1600" dirty="0" smtClean="0"/>
              <a:t> Display</a:t>
            </a:r>
          </a:p>
          <a:p>
            <a:pPr lvl="1">
              <a:defRPr/>
            </a:pPr>
            <a:r>
              <a:rPr lang="en-US" altLang="en-US" sz="1600" dirty="0" smtClean="0"/>
              <a:t>Security Technical</a:t>
            </a:r>
          </a:p>
          <a:p>
            <a:pPr lvl="1">
              <a:defRPr/>
            </a:pPr>
            <a:r>
              <a:rPr lang="en-US" altLang="en-US" sz="1600" dirty="0" smtClean="0"/>
              <a:t>Wi-Fi Docking</a:t>
            </a:r>
          </a:p>
          <a:p>
            <a:pPr lvl="1">
              <a:defRPr/>
            </a:pPr>
            <a:r>
              <a:rPr lang="en-US" altLang="en-US" sz="1600" dirty="0" smtClean="0"/>
              <a:t>Device Provisioning Protocol</a:t>
            </a:r>
          </a:p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Examples of WFA Activity in other areas, potentially leading to technical work </a:t>
            </a:r>
          </a:p>
          <a:p>
            <a:pPr lvl="1">
              <a:defRPr/>
            </a:pPr>
            <a:r>
              <a:rPr lang="en-US" altLang="en-US" sz="1600" dirty="0" smtClean="0"/>
              <a:t>Automotive</a:t>
            </a:r>
          </a:p>
          <a:p>
            <a:pPr lvl="1">
              <a:defRPr/>
            </a:pPr>
            <a:r>
              <a:rPr lang="en-US" altLang="en-US" sz="1600" dirty="0" smtClean="0"/>
              <a:t>Internet of Things </a:t>
            </a:r>
          </a:p>
          <a:p>
            <a:pPr marL="0" indent="0">
              <a:buFontTx/>
              <a:buNone/>
              <a:defRPr/>
            </a:pPr>
            <a:endParaRPr lang="en-GB" altLang="en-US" sz="2000" b="0" dirty="0" smtClean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</a:t>
            </a:r>
            <a:r>
              <a:rPr lang="en-US" sz="1200" b="0" dirty="0"/>
              <a:t>11-15-0117 by 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3375"/>
            <a:ext cx="1579562" cy="27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January 2015</a:t>
            </a:r>
            <a:endParaRPr lang="en-US" sz="180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Adrian Stephens, Intel Corporation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76854</TotalTime>
  <Words>8783</Words>
  <Application>Microsoft Office PowerPoint</Application>
  <PresentationFormat>On-screen Show (4:3)</PresentationFormat>
  <Paragraphs>1954</Paragraphs>
  <Slides>115</Slides>
  <Notes>115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17" baseType="lpstr">
      <vt:lpstr>Default Design</vt:lpstr>
      <vt:lpstr>Document</vt:lpstr>
      <vt:lpstr>802.11 January 2015 Closing Reports</vt:lpstr>
      <vt:lpstr>Abstract</vt:lpstr>
      <vt:lpstr>Attendance</vt:lpstr>
      <vt:lpstr>Attendance Total</vt:lpstr>
      <vt:lpstr>Attendance Histogram (Thu) </vt:lpstr>
      <vt:lpstr>Attendance by Country</vt:lpstr>
      <vt:lpstr>Type of Groups</vt:lpstr>
      <vt:lpstr>Groups</vt:lpstr>
      <vt:lpstr>802.11 WG Editor’s Meeting (Jan ‘15)</vt:lpstr>
      <vt:lpstr>Volunteer Editor Contacts</vt:lpstr>
      <vt:lpstr>MDR Status</vt:lpstr>
      <vt:lpstr>802.11 Style Guide</vt:lpstr>
      <vt:lpstr>Editor Amendment Ordering</vt:lpstr>
      <vt:lpstr>Draft Development Snapshot</vt:lpstr>
      <vt:lpstr>MIB style, Visio and Frame practices </vt:lpstr>
      <vt:lpstr>ARC Closing Report </vt:lpstr>
      <vt:lpstr>Abstract</vt:lpstr>
      <vt:lpstr>Work Completed</vt:lpstr>
      <vt:lpstr>Teleconference(s)</vt:lpstr>
      <vt:lpstr>March 2015 Plans</vt:lpstr>
      <vt:lpstr>Publicity Closing Report</vt:lpstr>
      <vt:lpstr>Abstract</vt:lpstr>
      <vt:lpstr>PowerPoint Presentation</vt:lpstr>
      <vt:lpstr>IEEE 802.11/15 Regulatory SC Atlanta Closing Report</vt:lpstr>
      <vt:lpstr>Abstract</vt:lpstr>
      <vt:lpstr>Agenda</vt:lpstr>
      <vt:lpstr>Accomplishments</vt:lpstr>
      <vt:lpstr>Teleconferences</vt:lpstr>
      <vt:lpstr>References</vt:lpstr>
      <vt:lpstr>Closing Report</vt:lpstr>
      <vt:lpstr>Abstract</vt:lpstr>
      <vt:lpstr>PowerPoint Presentation</vt:lpstr>
      <vt:lpstr>IEEE 802 JTC1 SC closing report (Jan 2015)</vt:lpstr>
      <vt:lpstr>Abstract</vt:lpstr>
      <vt:lpstr>The SC did not have a great deal of work this week and only one session was required</vt:lpstr>
      <vt:lpstr>IEEE 802 has pushed ten standards completely through the PSDO ratification process …</vt:lpstr>
      <vt:lpstr>… and IEEE 802 has ten standards in the pipeline for ratification under the PSDO process</vt:lpstr>
      <vt:lpstr>The SC will focus in Berlin on PSDO responses and SC6 meeting prep</vt:lpstr>
      <vt:lpstr>The SC approved a motion for a liaison inviting  participation in 802.11mc Sponsor Ballot</vt:lpstr>
      <vt:lpstr>The SC Chair has drafted text for the agreed liaison to SC6</vt:lpstr>
      <vt:lpstr>The SC Chair has drafted text for the agreed liaison to SC6</vt:lpstr>
      <vt:lpstr>The WG is asked to approve the text of a liaison to SC6</vt:lpstr>
      <vt:lpstr>IEEE 802.11mc Closing Report for January 2015</vt:lpstr>
      <vt:lpstr>Abstract</vt:lpstr>
      <vt:lpstr>Status </vt:lpstr>
      <vt:lpstr>TGmc Plan of Record - modified</vt:lpstr>
      <vt:lpstr>Teleconferences and next steps</vt:lpstr>
      <vt:lpstr>IEEE 802.11ah Closing Report for January 2015</vt:lpstr>
      <vt:lpstr>Abstract</vt:lpstr>
      <vt:lpstr>Activity in TGah</vt:lpstr>
      <vt:lpstr>Going forward</vt:lpstr>
      <vt:lpstr>Teleconference</vt:lpstr>
      <vt:lpstr>TGah Timeline – Updated</vt:lpstr>
      <vt:lpstr>Motion 8</vt:lpstr>
      <vt:lpstr>IEEE 802.11TGai Closing Report</vt:lpstr>
      <vt:lpstr>Abstract</vt:lpstr>
      <vt:lpstr>IEEE 802.11 FILS TGai – Jan 2015 Atlanta</vt:lpstr>
      <vt:lpstr>Accomplishments  TGai  1/2</vt:lpstr>
      <vt:lpstr>Accomplishments  TGai  2/2</vt:lpstr>
      <vt:lpstr>Motion to go to the recirc WG LB</vt:lpstr>
      <vt:lpstr>Plan for March</vt:lpstr>
      <vt:lpstr>Time line of TGai </vt:lpstr>
      <vt:lpstr>Teleconference Schedule </vt:lpstr>
      <vt:lpstr>Reference</vt:lpstr>
      <vt:lpstr>TGak January Closing Report </vt:lpstr>
      <vt:lpstr>Abstract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TGax January 2015 Closing Report</vt:lpstr>
      <vt:lpstr>Abstract</vt:lpstr>
      <vt:lpstr>TG Structure</vt:lpstr>
      <vt:lpstr>Work Completed – TG Documents</vt:lpstr>
      <vt:lpstr>Work Completed – Technical Presentations</vt:lpstr>
      <vt:lpstr>March 2015 Goals</vt:lpstr>
      <vt:lpstr>Conference Call Times</vt:lpstr>
      <vt:lpstr>NG60 SG January 2015 Closing Report</vt:lpstr>
      <vt:lpstr>Abstract</vt:lpstr>
      <vt:lpstr>Work Completed</vt:lpstr>
      <vt:lpstr>March 2015 Goals</vt:lpstr>
      <vt:lpstr>Conference Call Times</vt:lpstr>
      <vt:lpstr>NGP SG January 2015 Closing Report</vt:lpstr>
      <vt:lpstr>Abstract</vt:lpstr>
      <vt:lpstr>Work Completed</vt:lpstr>
      <vt:lpstr>March 2015 Goals</vt:lpstr>
      <vt:lpstr>Conference Call Times</vt:lpstr>
      <vt:lpstr>802.24 Vertical Applications  Technical Advisory Group Smart Grid Task Group Liaison Report</vt:lpstr>
      <vt:lpstr>802.24 Structure</vt:lpstr>
      <vt:lpstr>January 2015 Activities</vt:lpstr>
      <vt:lpstr>IEEE 802.1 OmniRAN TG Status Report to IEEE 802 WGs</vt:lpstr>
      <vt:lpstr>IEEE 802.1 OmniRAN TG Resources</vt:lpstr>
      <vt:lpstr>OmniRAN TG Achievements</vt:lpstr>
      <vt:lpstr>Looking forward to next session in  Berlin, March 8-13, 2015</vt:lpstr>
      <vt:lpstr>Wi-Fi Alliance Liaison Update</vt:lpstr>
      <vt:lpstr>PowerPoint Presentation</vt:lpstr>
      <vt:lpstr>PowerPoint Presentation</vt:lpstr>
      <vt:lpstr>PowerPoint Presentation</vt:lpstr>
      <vt:lpstr>IEEE 802.11-IETF Liaison Report</vt:lpstr>
      <vt:lpstr>Abstract</vt:lpstr>
      <vt:lpstr>IETF- IEEE 802 Liaison Activity  </vt:lpstr>
      <vt:lpstr>IETF Meetings</vt:lpstr>
      <vt:lpstr>Protocol to Access White Space database (paws) WG</vt:lpstr>
      <vt:lpstr>RADEXT WG</vt:lpstr>
      <vt:lpstr>IETF Geographic Location and Privacy (Geopriv) WG</vt:lpstr>
      <vt:lpstr>Emergency Context Resolution with Internet Technologies (ECRIT) </vt:lpstr>
      <vt:lpstr>Home Networking (homenet) WG</vt:lpstr>
      <vt:lpstr>Operations Area Working Group</vt:lpstr>
      <vt:lpstr>Active Queue Management (AQM)</vt:lpstr>
      <vt:lpstr>Transport Layer Security (TLS)</vt:lpstr>
      <vt:lpstr>Extensions for Scalable DNS Service Discovery (dnssd)</vt:lpstr>
      <vt:lpstr>Of Interest to Smart Grid</vt:lpstr>
      <vt:lpstr>References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dstanley@arubanetworks.com</dc:creator>
  <cp:keywords>January 2015</cp:keywords>
  <cp:lastModifiedBy>Dorothy Stanley</cp:lastModifiedBy>
  <cp:revision>1293</cp:revision>
  <cp:lastPrinted>1998-02-10T13:28:06Z</cp:lastPrinted>
  <dcterms:created xsi:type="dcterms:W3CDTF">1998-02-10T13:07:52Z</dcterms:created>
  <dcterms:modified xsi:type="dcterms:W3CDTF">2015-01-16T02:43:23Z</dcterms:modified>
</cp:coreProperties>
</file>