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75" r:id="rId4"/>
    <p:sldId id="285" r:id="rId5"/>
    <p:sldId id="291" r:id="rId6"/>
    <p:sldId id="288" r:id="rId7"/>
    <p:sldId id="293" r:id="rId8"/>
    <p:sldId id="269" r:id="rId9"/>
    <p:sldId id="277" r:id="rId10"/>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58" autoAdjust="0"/>
    <p:restoredTop sz="93103" autoAdjust="0"/>
  </p:normalViewPr>
  <p:slideViewPr>
    <p:cSldViewPr>
      <p:cViewPr varScale="1">
        <p:scale>
          <a:sx n="66" d="100"/>
          <a:sy n="66" d="100"/>
        </p:scale>
        <p:origin x="-534" y="-9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802.11-15/0006r1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802.11-15/0006r1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802.11-15/0006r1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802.11-15/0006r1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802.11-15/0006r1</a:t>
            </a:r>
            <a:endParaRPr lang="en-US" dirty="0"/>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802.11-15/0006r1</a:t>
            </a:r>
            <a:endParaRPr lang="en-US" dirty="0"/>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a:p>
            <a:pPr defTabSz="933450"/>
            <a:endParaRPr lang="en-US" dirty="0" smtClean="0">
              <a:latin typeface="Times New Roman" pitchFamily="18" charset="0"/>
            </a:endParaRPr>
          </a:p>
          <a:p>
            <a:pPr defTabSz="933450"/>
            <a:r>
              <a:rPr lang="en-US" dirty="0" smtClean="0">
                <a:latin typeface="Times New Roman" pitchFamily="18" charset="0"/>
              </a:rPr>
              <a:t>2015 January  - Atlanta</a:t>
            </a:r>
            <a:r>
              <a:rPr lang="en-US" baseline="0" dirty="0" smtClean="0">
                <a:latin typeface="Times New Roman" pitchFamily="18" charset="0"/>
              </a:rPr>
              <a:t> – 802 Hosted Interim – Most 802 Groups attended (except .16 and .22)</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11-15-0006r1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January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2015-01-14</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08"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January 2015</a:t>
            </a:r>
            <a:r>
              <a:rPr lang="en-GB" dirty="0" smtClean="0"/>
              <a:t>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15-15/0031</a:t>
            </a:r>
            <a:r>
              <a:rPr lang="en-GB" dirty="0" smtClean="0"/>
              <a:t>r0</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November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January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November 2014 for the Joint 802.11/.15 Wireless funds.  </a:t>
            </a:r>
            <a:r>
              <a:rPr lang="en-US" sz="1600" dirty="0" smtClean="0">
                <a:solidFill>
                  <a:schemeClr val="tx1"/>
                </a:solidFill>
              </a:rPr>
              <a:t>See Also document # </a:t>
            </a:r>
            <a:r>
              <a:rPr lang="en-US" sz="1600" dirty="0" smtClean="0">
                <a:solidFill>
                  <a:srgbClr val="000000"/>
                </a:solidFill>
                <a:latin typeface="Times New Roman" pitchFamily="16" charset="0"/>
                <a:ea typeface="MS Gothic" charset="-128"/>
                <a:cs typeface="Arial Unicode MS" charset="0"/>
              </a:rPr>
              <a:t>11-15/006r0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882923639"/>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31 December </a:t>
                      </a:r>
                      <a:r>
                        <a:rPr lang="en-US" sz="2000" b="1" dirty="0" smtClean="0">
                          <a:latin typeface="Arial"/>
                          <a:ea typeface="Times New Roman"/>
                          <a:cs typeface="Times New Roman"/>
                        </a:rPr>
                        <a:t>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33765918"/>
              </p:ext>
            </p:extLst>
          </p:nvPr>
        </p:nvGraphicFramePr>
        <p:xfrm>
          <a:off x="609600" y="1066800"/>
          <a:ext cx="8153400" cy="5334004"/>
        </p:xfrm>
        <a:graphic>
          <a:graphicData uri="http://schemas.openxmlformats.org/drawingml/2006/table">
            <a:tbl>
              <a:tblPr/>
              <a:tblGrid>
                <a:gridCol w="4191000"/>
                <a:gridCol w="39624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algn="r" fontAlgn="ctr"/>
                      <a:r>
                        <a:rPr lang="en-US" sz="2000" b="0" i="0" u="none" strike="noStrike" dirty="0">
                          <a:solidFill>
                            <a:srgbClr val="000000"/>
                          </a:solidFill>
                          <a:effectLst/>
                          <a:latin typeface="Arial"/>
                        </a:rPr>
                        <a:t>$</a:t>
                      </a:r>
                      <a:r>
                        <a:rPr lang="en-US" sz="2000" b="0" i="0" u="none" strike="noStrike" dirty="0" smtClean="0">
                          <a:solidFill>
                            <a:srgbClr val="000000"/>
                          </a:solidFill>
                          <a:effectLst/>
                          <a:latin typeface="Arial"/>
                        </a:rPr>
                        <a:t>388,537.32 </a:t>
                      </a:r>
                      <a:endParaRPr lang="en-US" sz="2000" b="0" i="0" u="none" strike="noStrike" dirty="0">
                        <a:solidFill>
                          <a:srgbClr val="000000"/>
                        </a:solidFill>
                        <a:effectLst/>
                        <a:latin typeface="Arial"/>
                      </a:endParaRPr>
                    </a:p>
                  </a:txBody>
                  <a:tcPr marL="9525" marR="9525" marT="9525" marB="0" anchor="ctr">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$336,228.06 </a:t>
                      </a:r>
                    </a:p>
                  </a:txBody>
                  <a:tcPr marL="9525" marR="9525" marT="9525" marB="0" anchor="ctr">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724,765.38 </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724,765.38 </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724,765.38</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a:rPr>
                        <a:t>$</a:t>
                      </a:r>
                      <a:r>
                        <a:rPr lang="en-US" sz="2000" b="0" i="0" u="none" strike="noStrike" dirty="0" smtClean="0">
                          <a:solidFill>
                            <a:srgbClr val="000000"/>
                          </a:solidFill>
                          <a:effectLst/>
                          <a:latin typeface="Arial"/>
                        </a:rPr>
                        <a:t>293,605.39 </a:t>
                      </a:r>
                      <a:endParaRPr lang="en-US" sz="2000" b="0" i="0" u="none" strike="noStrike" dirty="0">
                        <a:solidFill>
                          <a:srgbClr val="000000"/>
                        </a:solidFill>
                        <a:effectLst/>
                        <a:latin typeface="Arial"/>
                      </a:endParaRPr>
                    </a:p>
                  </a:txBody>
                  <a:tcPr marL="9525" marR="9525" marT="9525" marB="0" anchor="ctr">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724,765.38</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a:t>
                      </a:r>
                      <a:r>
                        <a:rPr lang="en-US" sz="2000" b="1" i="0" u="none" strike="noStrike" dirty="0" smtClean="0">
                          <a:solidFill>
                            <a:srgbClr val="000000"/>
                          </a:solidFill>
                          <a:effectLst/>
                          <a:latin typeface="Arial"/>
                        </a:rPr>
                        <a:t>724,763.38</a:t>
                      </a:r>
                      <a:endParaRPr lang="en-US" sz="2000" b="1" i="0" u="none" strike="noStrike" dirty="0">
                        <a:solidFill>
                          <a:srgbClr val="000000"/>
                        </a:solidFill>
                        <a:effectLst/>
                        <a:latin typeface="Arial"/>
                      </a:endParaRPr>
                    </a:p>
                  </a:txBody>
                  <a:tcPr marL="9525" marR="9525" marT="9525" marB="0" anchor="ctr">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Total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a:t>
            </a:r>
            <a:r>
              <a:rPr lang="en-US" sz="1600" dirty="0" smtClean="0">
                <a:solidFill>
                  <a:schemeClr val="tx1"/>
                </a:solidFill>
                <a:ea typeface="MS PGothic" pitchFamily="34" charset="-128"/>
              </a:rPr>
              <a:t>$363,300</a:t>
            </a:r>
            <a:r>
              <a:rPr lang="en-US" sz="1600" b="1" dirty="0" smtClean="0">
                <a:solidFill>
                  <a:schemeClr val="tx1"/>
                </a:solidFill>
                <a:ea typeface="MS PGothic" pitchFamily="34" charset="-128"/>
              </a:rPr>
              <a:t>	$387,035</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341</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a:t>
            </a:r>
            <a:r>
              <a:rPr lang="en-US" sz="1600" dirty="0" smtClean="0">
                <a:solidFill>
                  <a:srgbClr val="FF0000"/>
                </a:solidFill>
                <a:ea typeface="MS PGothic" pitchFamily="34" charset="-128"/>
              </a:rPr>
              <a:t>$390,800</a:t>
            </a:r>
            <a:r>
              <a:rPr lang="en-US" sz="1600" b="1" dirty="0" smtClean="0">
                <a:solidFill>
                  <a:srgbClr val="FF0000"/>
                </a:solidFill>
                <a:ea typeface="MS PGothic" pitchFamily="34" charset="-128"/>
              </a:rPr>
              <a:t>	</a:t>
            </a:r>
            <a:r>
              <a:rPr lang="en-US" sz="1600" dirty="0" smtClean="0">
                <a:solidFill>
                  <a:srgbClr val="FF0000"/>
                </a:solidFill>
                <a:ea typeface="MS PGothic" pitchFamily="34" charset="-128"/>
              </a:rPr>
              <a:t>$387,411</a:t>
            </a:r>
            <a:r>
              <a:rPr lang="en-US" sz="1600" b="1" dirty="0" smtClean="0">
                <a:solidFill>
                  <a:srgbClr val="FF0000"/>
                </a:solidFill>
                <a:ea typeface="MS PGothic" pitchFamily="34" charset="-128"/>
              </a:rPr>
              <a:t>	$385,916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Venue 	$31,000 	$31,550	$31,550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Electronic Facilities 	$7,800	$7,800	$7,000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&amp; Shipping 	$48,500 	$46,360	$51,015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Session Room Set Up 	$42,800	$42,500	$33,825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Onsite Setup 	$6,600 	$6,600	$5,835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Staffing On Site 	$16,800	 $14,060</a:t>
            </a:r>
            <a:r>
              <a:rPr lang="en-US" sz="1400" dirty="0">
                <a:solidFill>
                  <a:schemeClr val="tx1"/>
                </a:solidFill>
                <a:ea typeface="MS PGothic" pitchFamily="34" charset="-128"/>
              </a:rPr>
              <a:t>	$</a:t>
            </a:r>
            <a:r>
              <a:rPr lang="en-US" sz="1400" dirty="0" smtClean="0">
                <a:solidFill>
                  <a:schemeClr val="tx1"/>
                </a:solidFill>
                <a:ea typeface="MS PGothic" pitchFamily="34" charset="-128"/>
              </a:rPr>
              <a:t>13,960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Disbursements 	$5,500	$5,500	$4,786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Accounting And Legal 	$23,200	$24,532	$25,182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Repayments	$50,000	$50,000	$50,000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Contingency 	$5,000 	$0	$0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Management </a:t>
            </a:r>
            <a:r>
              <a:rPr lang="en-US" sz="1400" dirty="0">
                <a:solidFill>
                  <a:schemeClr val="tx1"/>
                </a:solidFill>
                <a:ea typeface="MS PGothic" pitchFamily="34" charset="-128"/>
              </a:rPr>
              <a:t>	$27,900	$</a:t>
            </a:r>
            <a:r>
              <a:rPr lang="en-US" sz="1400" dirty="0" smtClean="0">
                <a:solidFill>
                  <a:schemeClr val="tx1"/>
                </a:solidFill>
                <a:ea typeface="MS PGothic" pitchFamily="34" charset="-128"/>
              </a:rPr>
              <a:t>31,434	$32,829</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$3,000	$</a:t>
            </a:r>
            <a:r>
              <a:rPr lang="en-US" sz="1400" dirty="0" smtClean="0">
                <a:solidFill>
                  <a:schemeClr val="tx1"/>
                </a:solidFill>
                <a:ea typeface="MS PGothic" pitchFamily="34" charset="-128"/>
              </a:rPr>
              <a:t>3,460	$3,590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$1,200	$</a:t>
            </a:r>
            <a:r>
              <a:rPr lang="en-US" sz="1400" dirty="0" smtClean="0">
                <a:solidFill>
                  <a:schemeClr val="tx1"/>
                </a:solidFill>
                <a:ea typeface="MS PGothic" pitchFamily="34" charset="-128"/>
              </a:rPr>
              <a:t>1,457	$495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a:t>
            </a:r>
            <a:r>
              <a:rPr lang="en-US" sz="1400" dirty="0" smtClean="0">
                <a:solidFill>
                  <a:schemeClr val="tx1"/>
                </a:solidFill>
                <a:ea typeface="MS PGothic" pitchFamily="34" charset="-128"/>
              </a:rPr>
              <a:t>122,158	$125,851</a:t>
            </a: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dirty="0" smtClean="0">
                <a:solidFill>
                  <a:srgbClr val="FF0000"/>
                </a:solidFill>
                <a:ea typeface="MS PGothic" pitchFamily="34" charset="-128"/>
              </a:rPr>
              <a:t>($63,050) </a:t>
            </a:r>
            <a:r>
              <a:rPr lang="en-US" sz="1600" b="1" dirty="0" smtClean="0">
                <a:solidFill>
                  <a:srgbClr val="FF0000"/>
                </a:solidFill>
                <a:ea typeface="MS PGothic" pitchFamily="34" charset="-128"/>
              </a:rPr>
              <a:t>	</a:t>
            </a:r>
            <a:r>
              <a:rPr lang="en-US" sz="1600" dirty="0" smtClean="0">
                <a:solidFill>
                  <a:srgbClr val="FF0000"/>
                </a:solidFill>
                <a:ea typeface="MS PGothic" pitchFamily="34" charset="-128"/>
              </a:rPr>
              <a:t>($24,111)</a:t>
            </a:r>
            <a:r>
              <a:rPr lang="en-US" sz="1600" dirty="0" smtClean="0">
                <a:solidFill>
                  <a:schemeClr val="tx1"/>
                </a:solidFill>
                <a:ea typeface="MS PGothic" pitchFamily="34" charset="-128"/>
              </a:rPr>
              <a:t>             </a:t>
            </a:r>
            <a:r>
              <a:rPr lang="en-US" sz="1600" b="1" dirty="0" smtClean="0">
                <a:solidFill>
                  <a:schemeClr val="tx1"/>
                </a:solidFill>
                <a:ea typeface="MS PGothic" pitchFamily="34" charset="-128"/>
              </a:rPr>
              <a:t>$1,119</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172200" y="6475413"/>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097339"/>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6934200" y="1334869"/>
            <a:ext cx="12192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Final</a:t>
            </a:r>
          </a:p>
          <a:p>
            <a:pPr algn="ctr" defTabSz="914400" eaLnBrk="0" hangingPunct="0">
              <a:spcBef>
                <a:spcPts val="0"/>
              </a:spcBef>
            </a:pPr>
            <a:r>
              <a:rPr lang="en-US" sz="1800" b="1" dirty="0" smtClean="0">
                <a:solidFill>
                  <a:schemeClr val="tx1"/>
                </a:solidFill>
                <a:ea typeface="MS PGothic" pitchFamily="34" charset="-128"/>
              </a:rPr>
              <a:t> Nov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685800"/>
          </a:xfrm>
        </p:spPr>
        <p:txBody>
          <a:bodyPr/>
          <a:lstStyle/>
          <a:p>
            <a:r>
              <a:rPr lang="en-US" dirty="0" smtClean="0"/>
              <a:t> </a:t>
            </a:r>
            <a:r>
              <a:rPr lang="en-US" dirty="0" smtClean="0"/>
              <a:t>Atlanta, GA- January 2015</a:t>
            </a:r>
            <a:endParaRPr lang="en-US" dirty="0"/>
          </a:p>
        </p:txBody>
      </p:sp>
      <p:sp>
        <p:nvSpPr>
          <p:cNvPr id="2" name="Date Placeholder 1"/>
          <p:cNvSpPr>
            <a:spLocks noGrp="1"/>
          </p:cNvSpPr>
          <p:nvPr>
            <p:ph type="dt" idx="10"/>
          </p:nvPr>
        </p:nvSpPr>
        <p:spPr/>
        <p:txBody>
          <a:bodyPr/>
          <a:lstStyle/>
          <a:p>
            <a:pPr>
              <a:defRPr/>
            </a:pPr>
            <a:r>
              <a:rPr lang="en-US" dirty="0"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218730"/>
            <a:ext cx="8229600" cy="418207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a:t>
            </a:r>
            <a:r>
              <a:rPr lang="en-US" sz="1600" b="1" dirty="0" smtClean="0">
                <a:solidFill>
                  <a:schemeClr val="tx1"/>
                </a:solidFill>
                <a:ea typeface="MS PGothic" pitchFamily="34" charset="-128"/>
              </a:rPr>
              <a:t>$379,150</a:t>
            </a:r>
            <a:r>
              <a:rPr lang="en-US" sz="1600" b="1"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a:t>
            </a:r>
            <a:r>
              <a:rPr lang="en-US" sz="1400" dirty="0" smtClean="0">
                <a:solidFill>
                  <a:schemeClr val="tx1"/>
                </a:solidFill>
                <a:ea typeface="MS PGothic" pitchFamily="34" charset="-128"/>
              </a:rPr>
              <a:t>50000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a:t>
            </a:r>
            <a:r>
              <a:rPr lang="en-US" sz="1400" dirty="0" smtClean="0">
                <a:solidFill>
                  <a:schemeClr val="tx1"/>
                </a:solidFill>
                <a:ea typeface="MS PGothic" pitchFamily="34" charset="-128"/>
              </a:rPr>
              <a:t>700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664</a:t>
            </a:r>
            <a:r>
              <a:rPr lang="en-US" sz="1400" dirty="0" smtClean="0">
                <a:solidFill>
                  <a:schemeClr val="tx1"/>
                </a:solidFill>
                <a:ea typeface="MS PGothic" pitchFamily="34" charset="-128"/>
              </a:rPr>
              <a:t>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a:t>
            </a:r>
            <a:r>
              <a:rPr lang="en-US" sz="1600" b="1" dirty="0" smtClean="0">
                <a:solidFill>
                  <a:srgbClr val="FF0000"/>
                </a:solidFill>
                <a:ea typeface="MS PGothic" pitchFamily="34" charset="-128"/>
              </a:rPr>
              <a:t>251,875</a:t>
            </a:r>
            <a:r>
              <a:rPr lang="en-US" sz="1600" b="1" dirty="0" smtClean="0">
                <a:solidFill>
                  <a:srgbClr val="FF0000"/>
                </a:solidFill>
                <a:ea typeface="MS PGothic" pitchFamily="34" charset="-128"/>
              </a:rPr>
              <a:t>	</a:t>
            </a:r>
            <a:r>
              <a:rPr lang="en-US" sz="1600" b="1" dirty="0" smtClean="0">
                <a:solidFill>
                  <a:srgbClr val="FF0000"/>
                </a:solidFill>
                <a:ea typeface="MS PGothic" pitchFamily="34" charset="-128"/>
              </a:rPr>
              <a:t>$304,057</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r>
              <a:rPr lang="en-US" sz="1600" b="1" dirty="0" smtClean="0">
                <a:solidFill>
                  <a:srgbClr val="FF0000"/>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a:t>
            </a:r>
            <a:r>
              <a:rPr lang="en-US" sz="1400" dirty="0" smtClean="0">
                <a:solidFill>
                  <a:schemeClr val="tx1"/>
                </a:solidFill>
                <a:ea typeface="MS PGothic" pitchFamily="34" charset="-128"/>
              </a:rPr>
              <a:t>Fees	</a:t>
            </a:r>
            <a:r>
              <a:rPr lang="en-US" sz="1400" dirty="0" smtClean="0">
                <a:solidFill>
                  <a:schemeClr val="tx1"/>
                </a:solidFill>
                <a:ea typeface="MS PGothic" pitchFamily="34" charset="-128"/>
              </a:rPr>
              <a:t>$20,625</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$19,968</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a:t>
            </a:r>
            <a:r>
              <a:rPr lang="en-US" sz="1400" dirty="0" smtClean="0">
                <a:solidFill>
                  <a:schemeClr val="tx1"/>
                </a:solidFill>
                <a:ea typeface="MS PGothic" pitchFamily="34" charset="-128"/>
              </a:rPr>
              <a:t>$75,000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a:t>
            </a:r>
            <a:r>
              <a:rPr lang="en-US" sz="1400" dirty="0" smtClean="0">
                <a:solidFill>
                  <a:schemeClr val="tx1"/>
                </a:solidFill>
                <a:ea typeface="MS PGothic" pitchFamily="34" charset="-128"/>
              </a:rPr>
              <a:t>$78,000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$73,000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a:t>
            </a:r>
            <a:r>
              <a:rPr lang="en-US" sz="1400" dirty="0" smtClean="0">
                <a:solidFill>
                  <a:schemeClr val="tx1"/>
                </a:solidFill>
                <a:ea typeface="MS PGothic" pitchFamily="34" charset="-128"/>
              </a:rPr>
              <a:t>$12,000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a:t>
            </a:r>
            <a:r>
              <a:rPr lang="en-US" sz="1400" dirty="0" smtClean="0">
                <a:solidFill>
                  <a:schemeClr val="tx1"/>
                </a:solidFill>
                <a:ea typeface="MS PGothic" pitchFamily="34" charset="-128"/>
              </a:rPr>
              <a:t>12,200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a:t>
            </a:r>
            <a:r>
              <a:rPr lang="en-US" sz="1400" dirty="0" smtClean="0">
                <a:solidFill>
                  <a:schemeClr val="tx1"/>
                </a:solidFill>
                <a:ea typeface="MS PGothic" pitchFamily="34" charset="-128"/>
              </a:rPr>
              <a:t>$        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        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ea typeface="MS PGothic" pitchFamily="34" charset="-128"/>
              </a:rPr>
              <a:t>$</a:t>
            </a:r>
            <a:r>
              <a:rPr lang="en-US" sz="1400" dirty="0" smtClean="0">
                <a:solidFill>
                  <a:schemeClr val="tx1"/>
                </a:solidFill>
              </a:rPr>
              <a:t>     750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  1,000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a:t>
            </a:r>
            <a:r>
              <a:rPr lang="en-US" sz="1400" dirty="0" smtClean="0">
                <a:solidFill>
                  <a:schemeClr val="tx1"/>
                </a:solidFill>
                <a:ea typeface="MS PGothic" pitchFamily="34" charset="-128"/>
              </a:rPr>
              <a:t>4,500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  5,000</a:t>
            </a:r>
            <a:r>
              <a:rPr lang="en-US" sz="1400" dirty="0" smtClean="0">
                <a:solidFill>
                  <a:schemeClr val="tx1"/>
                </a:solidFill>
                <a:ea typeface="MS PGothic" pitchFamily="34" charset="-128"/>
              </a:rPr>
              <a:t>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 </a:t>
            </a:r>
            <a:r>
              <a:rPr lang="en-US" sz="1400" dirty="0">
                <a:solidFill>
                  <a:schemeClr val="tx1"/>
                </a:solidFill>
                <a:ea typeface="MS PGothic" pitchFamily="34" charset="-128"/>
              </a:rPr>
              <a:t>67,900</a:t>
            </a:r>
            <a:endParaRPr lang="en-US" sz="1400"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   0</a:t>
            </a: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chemeClr val="tx1"/>
                </a:solidFill>
                <a:ea typeface="MS PGothic" pitchFamily="34" charset="-128"/>
              </a:rPr>
              <a:t>$190,625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2954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a:t>
            </a:r>
            <a:r>
              <a:rPr lang="en-US" sz="1800" b="1" dirty="0" smtClean="0">
                <a:solidFill>
                  <a:schemeClr val="tx1"/>
                </a:solidFill>
                <a:ea typeface="MS PGothic" pitchFamily="34" charset="-128"/>
              </a:rPr>
              <a:t>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266092"/>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a:t>
            </a:r>
            <a:r>
              <a:rPr lang="en-US" sz="1800" b="1" dirty="0" smtClean="0">
                <a:solidFill>
                  <a:schemeClr val="tx1"/>
                </a:solidFill>
                <a:ea typeface="MS PGothic" pitchFamily="34" charset="-128"/>
              </a:rPr>
              <a:t>January 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2303837"/>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341 – Athens (</a:t>
            </a:r>
            <a:r>
              <a:rPr lang="en-US" sz="1800" dirty="0" smtClean="0">
                <a:solidFill>
                  <a:srgbClr val="FF0000"/>
                </a:solidFill>
              </a:rPr>
              <a:t>$63,050 </a:t>
            </a:r>
            <a:r>
              <a:rPr lang="en-US" sz="1800" dirty="0" smtClean="0"/>
              <a:t>- $</a:t>
            </a:r>
            <a:r>
              <a:rPr lang="en-US" sz="1800" dirty="0" smtClean="0"/>
              <a:t>1,098)</a:t>
            </a:r>
            <a:endParaRPr lang="en-US" sz="1800" dirty="0" smtClean="0"/>
          </a:p>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sz="1800" dirty="0" smtClean="0"/>
              <a:t>664 </a:t>
            </a:r>
            <a:r>
              <a:rPr lang="en-US" sz="1800" dirty="0" smtClean="0"/>
              <a:t>– Atlanta </a:t>
            </a:r>
            <a:r>
              <a:rPr lang="en-US" sz="1800" dirty="0" smtClean="0"/>
              <a:t>($</a:t>
            </a:r>
            <a:r>
              <a:rPr lang="en-US" sz="1800" b="1" dirty="0" smtClean="0">
                <a:solidFill>
                  <a:schemeClr val="tx1"/>
                </a:solidFill>
                <a:ea typeface="MS PGothic" pitchFamily="34" charset="-128"/>
              </a:rPr>
              <a:t>190,625 - </a:t>
            </a:r>
            <a:r>
              <a:rPr lang="en-US" sz="1800" b="1" dirty="0">
                <a:solidFill>
                  <a:schemeClr val="tx1"/>
                </a:solidFill>
                <a:ea typeface="MS PGothic" pitchFamily="34" charset="-128"/>
              </a:rPr>
              <a:t>125,093</a:t>
            </a:r>
            <a:r>
              <a:rPr lang="en-US" sz="1800" b="1" dirty="0" smtClean="0">
                <a:solidFill>
                  <a:schemeClr val="tx1"/>
                </a:solidFill>
                <a:ea typeface="MS PGothic" pitchFamily="34" charset="-128"/>
              </a:rPr>
              <a:t> </a:t>
            </a:r>
            <a:r>
              <a:rPr lang="en-US" sz="1800" dirty="0" smtClean="0"/>
              <a:t>)</a:t>
            </a:r>
            <a:endParaRPr lang="en-US" sz="1800" dirty="0" smtClean="0"/>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27076</TotalTime>
  <Words>1117</Words>
  <Application>Microsoft Office PowerPoint</Application>
  <PresentationFormat>On-screen Show (4:3)</PresentationFormat>
  <Paragraphs>354</Paragraphs>
  <Slides>9</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Treasurer Report January 2015</vt:lpstr>
      <vt:lpstr>Abstract</vt:lpstr>
      <vt:lpstr>PowerPoint Presentation</vt:lpstr>
      <vt:lpstr>PowerPoint Presentation</vt:lpstr>
      <vt:lpstr>PowerPoint Presentation</vt:lpstr>
      <vt:lpstr> Athens, Greece – September 2014 Unaudited</vt:lpstr>
      <vt:lpstr> Atlanta, GA- January 2015</vt:lpstr>
      <vt:lpstr>Historical Attendance</vt:lpstr>
      <vt:lpstr>Historical Attendance</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2014</dc:title>
  <dc:creator>Jon Rosdahl</dc:creator>
  <cp:keywords>November2014</cp:keywords>
  <dc:description>Ben Rolfe (BCA); Jon Rosdahl (CSR)</dc:description>
  <cp:lastModifiedBy>Jon Rosdahl</cp:lastModifiedBy>
  <cp:revision>171</cp:revision>
  <cp:lastPrinted>1601-01-01T00:00:00Z</cp:lastPrinted>
  <dcterms:created xsi:type="dcterms:W3CDTF">2012-05-13T15:07:35Z</dcterms:created>
  <dcterms:modified xsi:type="dcterms:W3CDTF">2015-01-23T19:00:18Z</dcterms:modified>
</cp:coreProperties>
</file>