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5" r:id="rId4"/>
    <p:sldId id="285" r:id="rId5"/>
    <p:sldId id="291" r:id="rId6"/>
    <p:sldId id="288" r:id="rId7"/>
    <p:sldId id="293" r:id="rId8"/>
    <p:sldId id="269" r:id="rId9"/>
    <p:sldId id="277" r:id="rId10"/>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58" autoAdjust="0"/>
    <p:restoredTop sz="93103" autoAdjust="0"/>
  </p:normalViewPr>
  <p:slideViewPr>
    <p:cSldViewPr>
      <p:cViewPr varScale="1">
        <p:scale>
          <a:sx n="68" d="100"/>
          <a:sy n="68" d="100"/>
        </p:scale>
        <p:origin x="-474" y="-90"/>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notesViewPr>
    <p:cSldViewPr>
      <p:cViewPr varScale="1">
        <p:scale>
          <a:sx n="67" d="100"/>
          <a:sy n="67" d="100"/>
        </p:scale>
        <p:origin x="3101" y="43"/>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802.11-15/0006r0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January 2015</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Jon Rosdahl, CSR</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802.11-15/0006r0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Jon Rosdahl, CSR</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802.11-15/0006r0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Jon Rosdahl, CSR</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802.11-15/0006r0</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802.11-15/0006r0</a:t>
            </a:r>
            <a:endParaRPr lang="en-US" dirty="0"/>
          </a:p>
        </p:txBody>
      </p:sp>
      <p:sp>
        <p:nvSpPr>
          <p:cNvPr id="5" name="Date Placeholder 4"/>
          <p:cNvSpPr>
            <a:spLocks noGrp="1"/>
          </p:cNvSpPr>
          <p:nvPr>
            <p:ph type="dt" idx="11"/>
          </p:nvPr>
        </p:nvSpPr>
        <p:spPr/>
        <p:txBody>
          <a:bodyPr/>
          <a:lstStyle/>
          <a:p>
            <a:pPr>
              <a:defRPr/>
            </a:pPr>
            <a:r>
              <a:rPr lang="en-US" smtClean="0"/>
              <a:t>January 2015</a:t>
            </a:r>
            <a:endParaRPr lang="en-US" dirty="0"/>
          </a:p>
        </p:txBody>
      </p:sp>
      <p:sp>
        <p:nvSpPr>
          <p:cNvPr id="6" name="Footer Placeholder 5"/>
          <p:cNvSpPr>
            <a:spLocks noGrp="1"/>
          </p:cNvSpPr>
          <p:nvPr>
            <p:ph type="ftr" idx="12"/>
          </p:nvPr>
        </p:nvSpPr>
        <p:spPr/>
        <p:txBody>
          <a:bodyPr/>
          <a:lstStyle/>
          <a:p>
            <a:pPr>
              <a:defRPr/>
            </a:pPr>
            <a:r>
              <a:rPr lang="en-US" smtClean="0"/>
              <a:t>Jon Rosdahl, CSR</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103483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The loss is due to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Number attending the meeting (Initial Budget, Final budget )</a:t>
            </a:r>
          </a:p>
          <a:p>
            <a:pPr defTabSz="933450"/>
            <a:r>
              <a:rPr lang="en-US" dirty="0" smtClean="0">
                <a:latin typeface="Times New Roman" pitchFamily="18" charset="0"/>
              </a:rPr>
              <a:t>The numbers in red are a negative (deficit), and the black are a positive (surplus)</a:t>
            </a:r>
          </a:p>
          <a:p>
            <a:pPr defTabSz="933450"/>
            <a:endParaRPr lang="en-US" dirty="0" smtClean="0">
              <a:latin typeface="Times New Roman" pitchFamily="18" charset="0"/>
            </a:endParaRPr>
          </a:p>
          <a:p>
            <a:pPr defTabSz="933450"/>
            <a:r>
              <a:rPr lang="en-US" dirty="0" smtClean="0">
                <a:latin typeface="Times New Roman" pitchFamily="18" charset="0"/>
              </a:rPr>
              <a:t>2015 January  - Atlanta</a:t>
            </a:r>
            <a:r>
              <a:rPr lang="en-US" baseline="0" dirty="0" smtClean="0">
                <a:latin typeface="Times New Roman" pitchFamily="18" charset="0"/>
              </a:rPr>
              <a:t> – 802 Hosted Interim – Most 802 Groups attended (except .16 and .22)</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January  2015</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January  2015</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Jon Rosdahl, CSR</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January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11-15-0006r0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0"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a:t>
            </a:r>
            <a:r>
              <a:rPr lang="en-GB" sz="1200" dirty="0" err="1" smtClean="0">
                <a:solidFill>
                  <a:srgbClr val="000000"/>
                </a:solidFill>
                <a:ea typeface="Arial Unicode MS" pitchFamily="34" charset="-128"/>
                <a:cs typeface="Arial Unicode MS" pitchFamily="34" charset="-128"/>
              </a:rPr>
              <a:t>Rosdahl</a:t>
            </a:r>
            <a:r>
              <a:rPr lang="en-GB" sz="1200" dirty="0">
                <a:solidFill>
                  <a:srgbClr val="000000"/>
                </a:solidFill>
                <a:ea typeface="Arial Unicode MS" pitchFamily="34" charset="-128"/>
                <a:cs typeface="Arial Unicode MS" pitchFamily="34" charset="-128"/>
              </a:rPr>
              <a:t>, CSR</a:t>
            </a: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January 2015</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2015-01-14</a:t>
            </a:r>
          </a:p>
        </p:txBody>
      </p:sp>
      <p:graphicFrame>
        <p:nvGraphicFramePr>
          <p:cNvPr id="1026" name="Object 3"/>
          <p:cNvGraphicFramePr>
            <a:graphicFrameLocks noChangeAspect="1"/>
          </p:cNvGraphicFramePr>
          <p:nvPr>
            <p:extLst>
              <p:ext uri="{D42A27DB-BD31-4B8C-83A1-F6EECF244321}">
                <p14:modId xmlns:p14="http://schemas.microsoft.com/office/powerpoint/2010/main" val="1165635967"/>
              </p:ext>
            </p:extLst>
          </p:nvPr>
        </p:nvGraphicFramePr>
        <p:xfrm>
          <a:off x="519113" y="2292350"/>
          <a:ext cx="7669212" cy="2743200"/>
        </p:xfrm>
        <a:graphic>
          <a:graphicData uri="http://schemas.openxmlformats.org/presentationml/2006/ole">
            <mc:AlternateContent xmlns:mc="http://schemas.openxmlformats.org/markup-compatibility/2006">
              <mc:Choice xmlns:v="urn:schemas-microsoft-com:vml" Requires="v">
                <p:oleObj spid="_x0000_s1103" name="Document" r:id="rId4" imgW="8245941" imgH="2950464" progId="Word.Document.8">
                  <p:embed/>
                </p:oleObj>
              </mc:Choice>
              <mc:Fallback>
                <p:oleObj name="Document" r:id="rId4" imgW="8245941" imgH="2950464" progId="Word.Document.8">
                  <p:embed/>
                  <p:pic>
                    <p:nvPicPr>
                      <p:cNvPr id="0" name="Picture 46"/>
                      <p:cNvPicPr>
                        <a:picLocks noChangeAspect="1" noChangeArrowheads="1"/>
                      </p:cNvPicPr>
                      <p:nvPr/>
                    </p:nvPicPr>
                    <p:blipFill>
                      <a:blip r:embed="rId5"/>
                      <a:srcRect/>
                      <a:stretch>
                        <a:fillRect/>
                      </a:stretch>
                    </p:blipFill>
                    <p:spPr bwMode="auto">
                      <a:xfrm>
                        <a:off x="519113" y="2292350"/>
                        <a:ext cx="7669212" cy="27432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35"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4100"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182CB204-8F88-4025-B305-BD26943A6CBF}"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smtClean="0">
              <a:latin typeface="Times New Roman" pitchFamily="18" charset="0"/>
              <a:ea typeface="Arial Unicode MS" pitchFamily="34" charset="-128"/>
              <a:cs typeface="Arial Unicode MS" pitchFamily="34" charset="-128"/>
            </a:endParaRPr>
          </a:p>
        </p:txBody>
      </p:sp>
      <p:sp>
        <p:nvSpPr>
          <p:cNvPr id="4102"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
        <p:nvSpPr>
          <p:cNvPr id="4104"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4105" name="Rectangle 2"/>
          <p:cNvSpPr>
            <a:spLocks noGrp="1" noChangeArrowheads="1"/>
          </p:cNvSpPr>
          <p:nvPr>
            <p:ph type="body" idx="1"/>
          </p:nvPr>
        </p:nvSpPr>
        <p:spPr>
          <a:xfrm>
            <a:off x="685800" y="1981200"/>
            <a:ext cx="7772400" cy="4114800"/>
          </a:xfrm>
          <a:noFill/>
        </p:spPr>
        <p:txBody>
          <a:bodyPr/>
          <a:lstStyle/>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latin typeface="Times New Roman" pitchFamily="18" charset="0"/>
                <a:ea typeface="Arial Unicode MS" pitchFamily="34" charset="-128"/>
                <a:cs typeface="Arial Unicode MS" pitchFamily="34" charset="-128"/>
              </a:rPr>
              <a:t>January 2015</a:t>
            </a:r>
            <a:r>
              <a:rPr lang="en-GB" dirty="0" smtClean="0"/>
              <a:t> Treasurer report for the Joint 802.11/.15 Wireless funds</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Also reported in 802.15 doc: </a:t>
            </a:r>
            <a:r>
              <a:rPr lang="en-US" dirty="0" smtClean="0"/>
              <a:t>15-15/0031</a:t>
            </a:r>
            <a:r>
              <a:rPr lang="en-GB" dirty="0" smtClean="0"/>
              <a:t>r0</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
        <p:nvSpPr>
          <p:cNvPr id="4106"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January  2015</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293757"/>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November 2014</a:t>
            </a:r>
            <a:r>
              <a:rPr lang="en-US" altLang="ko-KR" sz="1600" dirty="0">
                <a:solidFill>
                  <a:schemeClr val="tx1"/>
                </a:solidFill>
                <a:ea typeface="굴림" pitchFamily="50" charset="-127"/>
              </a:rPr>
              <a:t>	</a:t>
            </a:r>
          </a:p>
          <a:p>
            <a:r>
              <a:rPr lang="en-US" altLang="ko-KR" sz="1600" b="1" dirty="0">
                <a:solidFill>
                  <a:schemeClr val="tx1"/>
                </a:solidFill>
                <a:ea typeface="굴림" pitchFamily="50" charset="-127"/>
              </a:rPr>
              <a:t>Date Submitted: </a:t>
            </a:r>
            <a:r>
              <a:rPr lang="en-US" altLang="ko-KR" sz="1600" dirty="0" smtClean="0">
                <a:solidFill>
                  <a:schemeClr val="tx1"/>
                </a:solidFill>
                <a:ea typeface="굴림" pitchFamily="50" charset="-127"/>
              </a:rPr>
              <a:t>14 January 2015</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Source: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a:t>
            </a:r>
            <a:r>
              <a:rPr lang="en-US" altLang="ko-KR" sz="1600" dirty="0" err="1" smtClean="0">
                <a:solidFill>
                  <a:schemeClr val="tx1"/>
                </a:solidFill>
                <a:ea typeface="굴림" pitchFamily="50" charset="-127"/>
              </a:rPr>
              <a:t>Rosdahl</a:t>
            </a:r>
            <a:r>
              <a:rPr lang="en-US" altLang="ko-KR" sz="1600" dirty="0" smtClean="0">
                <a:solidFill>
                  <a:schemeClr val="tx1"/>
                </a:solidFill>
                <a:ea typeface="굴림" pitchFamily="50" charset="-127"/>
              </a:rPr>
              <a:t>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CSR</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November 2014 for the Joint 802.11/.15 Wireless funds.  </a:t>
            </a:r>
            <a:r>
              <a:rPr lang="en-US" sz="1600" dirty="0" smtClean="0">
                <a:solidFill>
                  <a:schemeClr val="tx1"/>
                </a:solidFill>
              </a:rPr>
              <a:t>See Also document # </a:t>
            </a:r>
            <a:r>
              <a:rPr lang="en-US" sz="1600" dirty="0" smtClean="0">
                <a:solidFill>
                  <a:srgbClr val="000000"/>
                </a:solidFill>
                <a:latin typeface="Times New Roman" pitchFamily="16" charset="0"/>
                <a:ea typeface="MS Gothic" charset="-128"/>
                <a:cs typeface="Arial Unicode MS" charset="0"/>
              </a:rPr>
              <a:t>11-15/006r0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7"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8"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January  2015</a:t>
            </a:r>
            <a:endParaRPr lang="en-GB" dirty="0"/>
          </a:p>
        </p:txBody>
      </p:sp>
      <p:sp>
        <p:nvSpPr>
          <p:cNvPr id="5" name="Slide Number Placeholder 4"/>
          <p:cNvSpPr>
            <a:spLocks noGrp="1"/>
          </p:cNvSpPr>
          <p:nvPr>
            <p:ph type="sldNum" idx="12"/>
          </p:nvPr>
        </p:nvSpPr>
        <p:spPr/>
        <p:txBody>
          <a:bodyPr/>
          <a:lstStyle/>
          <a:p>
            <a:pPr>
              <a:defRPr/>
            </a:pPr>
            <a:r>
              <a:rPr lang="en-GB" smtClean="0"/>
              <a:t>Slide </a:t>
            </a:r>
            <a:fld id="{E6969283-78ED-4F71-B854-48055E18A2DC}" type="slidenum">
              <a:rPr lang="en-GB" smtClean="0"/>
              <a:pPr>
                <a:defRPr/>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882923639"/>
              </p:ext>
            </p:extLst>
          </p:nvPr>
        </p:nvGraphicFramePr>
        <p:xfrm>
          <a:off x="1447800" y="685800"/>
          <a:ext cx="6248400" cy="457200"/>
        </p:xfrm>
        <a:graphic>
          <a:graphicData uri="http://schemas.openxmlformats.org/drawingml/2006/table">
            <a:tbl>
              <a:tblPr/>
              <a:tblGrid>
                <a:gridCol w="6248400"/>
              </a:tblGrid>
              <a:tr h="457200">
                <a:tc>
                  <a:txBody>
                    <a:bodyPr/>
                    <a:lstStyle/>
                    <a:p>
                      <a:pPr marL="0" marR="0" algn="ctr">
                        <a:spcBef>
                          <a:spcPts val="0"/>
                        </a:spcBef>
                        <a:spcAft>
                          <a:spcPts val="0"/>
                        </a:spcAft>
                      </a:pPr>
                      <a:r>
                        <a:rPr lang="en-US" sz="2000" b="1" dirty="0">
                          <a:latin typeface="Arial"/>
                          <a:ea typeface="Times New Roman"/>
                          <a:cs typeface="Times New Roman"/>
                        </a:rPr>
                        <a:t>Balance </a:t>
                      </a:r>
                      <a:r>
                        <a:rPr lang="en-US" sz="2000" b="1" dirty="0" smtClean="0">
                          <a:latin typeface="Arial"/>
                          <a:ea typeface="Times New Roman"/>
                          <a:cs typeface="Times New Roman"/>
                        </a:rPr>
                        <a:t>Sheet-</a:t>
                      </a:r>
                      <a:r>
                        <a:rPr lang="en-US" sz="2000" b="1" baseline="0" dirty="0" smtClean="0">
                          <a:latin typeface="Arial"/>
                          <a:ea typeface="Times New Roman"/>
                          <a:cs typeface="Times New Roman"/>
                        </a:rPr>
                        <a:t> 31 December </a:t>
                      </a:r>
                      <a:r>
                        <a:rPr lang="en-US" sz="2000" b="1" dirty="0" smtClean="0">
                          <a:latin typeface="Arial"/>
                          <a:ea typeface="Times New Roman"/>
                          <a:cs typeface="Times New Roman"/>
                        </a:rPr>
                        <a:t>2014</a:t>
                      </a:r>
                      <a:endParaRPr lang="en-US" sz="1800" dirty="0">
                        <a:latin typeface="Times New Roman"/>
                        <a:ea typeface="Times New Roman"/>
                        <a:cs typeface="Times New Roman"/>
                      </a:endParaRPr>
                    </a:p>
                  </a:txBody>
                  <a:tcPr marL="9525" marR="9525" marT="9525" marB="9525" anchor="ctr">
                    <a:lnL>
                      <a:noFill/>
                    </a:lnL>
                    <a:lnR>
                      <a:noFill/>
                    </a:lnR>
                    <a:lnT>
                      <a:noFill/>
                    </a:lnT>
                    <a:lnB>
                      <a:noFill/>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45563177"/>
              </p:ext>
            </p:extLst>
          </p:nvPr>
        </p:nvGraphicFramePr>
        <p:xfrm>
          <a:off x="609600" y="1066800"/>
          <a:ext cx="8153400" cy="5334004"/>
        </p:xfrm>
        <a:graphic>
          <a:graphicData uri="http://schemas.openxmlformats.org/drawingml/2006/table">
            <a:tbl>
              <a:tblPr/>
              <a:tblGrid>
                <a:gridCol w="4191000"/>
                <a:gridCol w="3962400"/>
              </a:tblGrid>
              <a:tr h="281560">
                <a:tc>
                  <a:txBody>
                    <a:bodyPr/>
                    <a:lstStyle/>
                    <a:p>
                      <a:pPr marL="0" marR="0">
                        <a:spcBef>
                          <a:spcPts val="0"/>
                        </a:spcBef>
                        <a:spcAft>
                          <a:spcPts val="0"/>
                        </a:spcAft>
                      </a:pPr>
                      <a:r>
                        <a:rPr lang="en-US" sz="1800" b="1" dirty="0">
                          <a:latin typeface="Arial"/>
                          <a:ea typeface="Times New Roman"/>
                          <a:cs typeface="Times New Roman"/>
                        </a:rPr>
                        <a:t>Financial Row</a:t>
                      </a:r>
                      <a:endParaRPr lang="en-US" sz="3600" dirty="0">
                        <a:latin typeface="Times New Roman"/>
                        <a:ea typeface="Times New Roman"/>
                        <a:cs typeface="Times New Roman"/>
                      </a:endParaRPr>
                    </a:p>
                  </a:txBody>
                  <a:tcPr marL="57150" marR="5715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c>
                  <a:txBody>
                    <a:bodyPr/>
                    <a:lstStyle/>
                    <a:p>
                      <a:pPr marL="0" marR="0" algn="r">
                        <a:spcBef>
                          <a:spcPts val="0"/>
                        </a:spcBef>
                        <a:spcAft>
                          <a:spcPts val="0"/>
                        </a:spcAft>
                      </a:pPr>
                      <a:r>
                        <a:rPr lang="en-US" sz="1800" b="1" dirty="0">
                          <a:latin typeface="Arial"/>
                          <a:ea typeface="Times New Roman"/>
                          <a:cs typeface="Times New Roman"/>
                        </a:rPr>
                        <a:t>Amount</a:t>
                      </a:r>
                      <a:endParaRPr lang="en-US" sz="3600" dirty="0">
                        <a:latin typeface="Times New Roman"/>
                        <a:ea typeface="Times New Roman"/>
                        <a:cs typeface="Times New Roman"/>
                      </a:endParaRPr>
                    </a:p>
                  </a:txBody>
                  <a:tcPr marL="57150" marR="571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CCCCC"/>
                      </a:solidFill>
                      <a:prstDash val="solid"/>
                      <a:round/>
                      <a:headEnd type="none" w="med" len="med"/>
                      <a:tailEnd type="none" w="med" len="med"/>
                    </a:lnT>
                    <a:lnB w="28575" cap="flat" cmpd="sng" algn="ctr">
                      <a:solidFill>
                        <a:srgbClr val="A0A0A0"/>
                      </a:solidFill>
                      <a:prstDash val="solid"/>
                      <a:round/>
                      <a:headEnd type="none" w="med" len="med"/>
                      <a:tailEnd type="none" w="med" len="med"/>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ASSETS</a:t>
                      </a:r>
                      <a:endParaRPr lang="en-US" sz="3600">
                        <a:latin typeface="Times New Roman"/>
                        <a:ea typeface="Times New Roman"/>
                        <a:cs typeface="Times New Roman"/>
                      </a:endParaRPr>
                    </a:p>
                  </a:txBody>
                  <a:tcPr marL="180975" marR="19050" marT="19050" marB="19050">
                    <a:lnL>
                      <a:noFill/>
                    </a:lnL>
                    <a:lnR>
                      <a:noFill/>
                    </a:lnR>
                    <a:lnT w="28575" cap="flat" cmpd="sng" algn="ctr">
                      <a:solidFill>
                        <a:srgbClr val="A0A0A0"/>
                      </a:solidFill>
                      <a:prstDash val="solid"/>
                      <a:round/>
                      <a:headEnd type="none" w="med" len="med"/>
                      <a:tailEnd type="none" w="med" len="med"/>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w="28575" cap="flat" cmpd="sng" algn="ctr">
                      <a:solidFill>
                        <a:srgbClr val="A0A0A0"/>
                      </a:solidFill>
                      <a:prstDash val="solid"/>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Current Assets</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marL="0" marR="0" algn="r">
                        <a:spcBef>
                          <a:spcPts val="0"/>
                        </a:spcBef>
                        <a:spcAft>
                          <a:spcPts val="0"/>
                        </a:spcAft>
                      </a:pPr>
                      <a:r>
                        <a:rPr lang="en-US" sz="1800" b="1" dirty="0">
                          <a:solidFill>
                            <a:srgbClr val="060606"/>
                          </a:solidFill>
                          <a:latin typeface="Arial"/>
                          <a:ea typeface="Times New Roman"/>
                          <a:cs typeface="Times New Roman"/>
                        </a:rPr>
                        <a:t> </a:t>
                      </a:r>
                      <a:endParaRPr lang="en-US" sz="3600" dirty="0">
                        <a:latin typeface="Times New Roman"/>
                        <a:ea typeface="Times New Roman"/>
                        <a:cs typeface="Times New Roman"/>
                      </a:endParaRPr>
                    </a:p>
                  </a:txBody>
                  <a:tcPr marL="19050" marR="19050" marT="19050" marB="19050">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Bank</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marL="0" marR="0" algn="r">
                        <a:spcBef>
                          <a:spcPts val="0"/>
                        </a:spcBef>
                        <a:spcAft>
                          <a:spcPts val="0"/>
                        </a:spcAft>
                      </a:pPr>
                      <a:r>
                        <a:rPr lang="en-US" sz="1800" b="1">
                          <a:solidFill>
                            <a:srgbClr val="060606"/>
                          </a:solidFill>
                          <a:latin typeface="Arial"/>
                          <a:ea typeface="Times New Roman"/>
                          <a:cs typeface="Times New Roman"/>
                        </a:rPr>
                        <a:t> </a:t>
                      </a:r>
                      <a:endParaRPr lang="en-US" sz="3600">
                        <a:latin typeface="Times New Roman"/>
                        <a:ea typeface="Times New Roman"/>
                        <a:cs typeface="Times New Roman"/>
                      </a:endParaRPr>
                    </a:p>
                  </a:txBody>
                  <a:tcPr marL="19050" marR="19050" marT="19050" marB="19050">
                    <a:lnL>
                      <a:noFill/>
                    </a:lnL>
                    <a:lnR>
                      <a:noFill/>
                    </a:lnR>
                    <a:lnT>
                      <a:noFill/>
                    </a:lnT>
                    <a:lnB>
                      <a:noFill/>
                    </a:lnB>
                  </a:tcPr>
                </a:tc>
              </a:tr>
              <a:tr h="602226">
                <a:tc>
                  <a:txBody>
                    <a:bodyPr/>
                    <a:lstStyle/>
                    <a:p>
                      <a:pPr marL="0" marR="0">
                        <a:spcBef>
                          <a:spcPts val="0"/>
                        </a:spcBef>
                        <a:spcAft>
                          <a:spcPts val="0"/>
                        </a:spcAft>
                      </a:pPr>
                      <a:r>
                        <a:rPr lang="en-US" sz="1800">
                          <a:solidFill>
                            <a:srgbClr val="060606"/>
                          </a:solidFill>
                          <a:latin typeface="Arial"/>
                          <a:ea typeface="Times New Roman"/>
                          <a:cs typeface="Times New Roman"/>
                        </a:rPr>
                        <a:t>74331 - 802.11/.15 CB Acct No. 556802</a:t>
                      </a:r>
                      <a:endParaRPr lang="en-US" sz="3600">
                        <a:latin typeface="Times New Roman"/>
                        <a:ea typeface="Times New Roman"/>
                        <a:cs typeface="Times New Roman"/>
                      </a:endParaRPr>
                    </a:p>
                  </a:txBody>
                  <a:tcPr marL="7524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$388,536.57 </a:t>
                      </a:r>
                    </a:p>
                  </a:txBody>
                  <a:tcPr marL="9525" marR="9525" marT="9525" marB="0" anchor="ctr">
                    <a:lnL>
                      <a:noFill/>
                    </a:lnL>
                    <a:lnR>
                      <a:noFill/>
                    </a:lnR>
                    <a:lnT>
                      <a:noFill/>
                    </a:lnT>
                    <a:lnB>
                      <a:noFill/>
                    </a:lnB>
                  </a:tcPr>
                </a:tc>
              </a:tr>
              <a:tr h="602226">
                <a:tc>
                  <a:txBody>
                    <a:bodyPr/>
                    <a:lstStyle/>
                    <a:p>
                      <a:pPr marL="0" marR="0">
                        <a:spcBef>
                          <a:spcPts val="0"/>
                        </a:spcBef>
                        <a:spcAft>
                          <a:spcPts val="0"/>
                        </a:spcAft>
                      </a:pPr>
                      <a:r>
                        <a:rPr lang="en-US" sz="1800" dirty="0">
                          <a:solidFill>
                            <a:srgbClr val="060606"/>
                          </a:solidFill>
                          <a:latin typeface="Arial"/>
                          <a:ea typeface="Times New Roman"/>
                          <a:cs typeface="Times New Roman"/>
                        </a:rPr>
                        <a:t>74332 - 802.11/.15 Face-to-Face Checking</a:t>
                      </a:r>
                      <a:endParaRPr lang="en-US" sz="3600" dirty="0">
                        <a:latin typeface="Times New Roman"/>
                        <a:ea typeface="Times New Roman"/>
                        <a:cs typeface="Times New Roman"/>
                      </a:endParaRPr>
                    </a:p>
                  </a:txBody>
                  <a:tcPr marL="752475" marR="19050" marT="19050" marB="19050">
                    <a:lnL>
                      <a:noFill/>
                    </a:lnL>
                    <a:lnR>
                      <a:noFill/>
                    </a:lnR>
                    <a:lnT>
                      <a:noFill/>
                    </a:lnT>
                    <a:lnB w="1270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$336,228.06 </a:t>
                      </a:r>
                    </a:p>
                  </a:txBody>
                  <a:tcPr marL="9525" marR="9525" marT="9525" marB="0" anchor="ctr">
                    <a:lnL>
                      <a:noFill/>
                    </a:lnL>
                    <a:lnR>
                      <a:noFill/>
                    </a:lnR>
                    <a:lnT>
                      <a:noFill/>
                    </a:lnT>
                    <a:lnB w="12700" cap="flat" cmpd="sng" algn="ctr">
                      <a:solidFill>
                        <a:srgbClr val="C0C0C0"/>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60606"/>
                          </a:solidFill>
                          <a:latin typeface="Arial"/>
                          <a:ea typeface="Times New Roman"/>
                          <a:cs typeface="Times New Roman"/>
                        </a:rPr>
                        <a:t>Total Bank</a:t>
                      </a:r>
                      <a:endParaRPr lang="en-US" sz="3600" dirty="0">
                        <a:latin typeface="Times New Roman"/>
                        <a:ea typeface="Times New Roman"/>
                        <a:cs typeface="Times New Roman"/>
                      </a:endParaRPr>
                    </a:p>
                  </a:txBody>
                  <a:tcPr marL="561975" marR="19050" marT="19050" marB="19050">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C0C0C0"/>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Current Assets</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ASSETS</a:t>
                      </a:r>
                      <a:endParaRPr lang="en-US" sz="360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LIABILITIES &amp; EQUITY</a:t>
                      </a:r>
                      <a:endParaRPr lang="en-US" sz="3600">
                        <a:latin typeface="Times New Roman"/>
                        <a:ea typeface="Times New Roman"/>
                        <a:cs typeface="Times New Roman"/>
                      </a:endParaRPr>
                    </a:p>
                  </a:txBody>
                  <a:tcPr marL="1809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b="1">
                          <a:solidFill>
                            <a:srgbClr val="060606"/>
                          </a:solidFill>
                          <a:latin typeface="Arial"/>
                          <a:ea typeface="Times New Roman"/>
                          <a:cs typeface="Times New Roman"/>
                        </a:rPr>
                        <a:t>Equity</a:t>
                      </a:r>
                      <a:endParaRPr lang="en-US" sz="3600">
                        <a:latin typeface="Times New Roman"/>
                        <a:ea typeface="Times New Roman"/>
                        <a:cs typeface="Times New Roman"/>
                      </a:endParaRPr>
                    </a:p>
                  </a:txBody>
                  <a:tcPr marL="371475" marR="19050" marT="19050" marB="19050">
                    <a:lnL>
                      <a:noFill/>
                    </a:lnL>
                    <a:lnR>
                      <a:noFill/>
                    </a:lnR>
                    <a:lnT>
                      <a:noFill/>
                    </a:lnT>
                    <a:lnB>
                      <a:noFill/>
                    </a:lnB>
                  </a:tcPr>
                </a:tc>
                <a:tc>
                  <a:txBody>
                    <a:bodyPr/>
                    <a:lstStyle/>
                    <a:p>
                      <a:pPr algn="r" fontAlgn="ctr"/>
                      <a:endParaRPr lang="en-US" sz="2000" b="1" i="0" u="none" strike="noStrike">
                        <a:solidFill>
                          <a:srgbClr val="000000"/>
                        </a:solidFill>
                        <a:effectLst/>
                        <a:latin typeface="Arial"/>
                      </a:endParaRP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Retained Earnings</a:t>
                      </a:r>
                      <a:endParaRPr lang="en-US" sz="3600">
                        <a:latin typeface="Times New Roman"/>
                        <a:ea typeface="Times New Roman"/>
                        <a:cs typeface="Times New Roman"/>
                      </a:endParaRPr>
                    </a:p>
                  </a:txBody>
                  <a:tcPr marL="561975" marR="19050" marT="19050" marB="19050">
                    <a:lnL>
                      <a:noFill/>
                    </a:lnL>
                    <a:lnR>
                      <a:noFill/>
                    </a:lnR>
                    <a:lnT>
                      <a:noFill/>
                    </a:lnT>
                    <a:lnB>
                      <a:noFill/>
                    </a:lnB>
                  </a:tcPr>
                </a:tc>
                <a:tc>
                  <a:txBody>
                    <a:bodyPr/>
                    <a:lstStyle/>
                    <a:p>
                      <a:pPr algn="r" fontAlgn="ctr"/>
                      <a:r>
                        <a:rPr lang="en-US" sz="2000" b="0" i="0" u="none" strike="noStrike">
                          <a:solidFill>
                            <a:srgbClr val="000000"/>
                          </a:solidFill>
                          <a:effectLst/>
                          <a:latin typeface="Arial"/>
                        </a:rPr>
                        <a:t>$431,159.99 </a:t>
                      </a:r>
                    </a:p>
                  </a:txBody>
                  <a:tcPr marL="9525" marR="9525" marT="9525" marB="0" anchor="ctr">
                    <a:lnL>
                      <a:noFill/>
                    </a:lnL>
                    <a:lnR>
                      <a:noFill/>
                    </a:lnR>
                    <a:lnT>
                      <a:noFill/>
                    </a:lnT>
                    <a:lnB>
                      <a:noFill/>
                    </a:lnB>
                  </a:tcPr>
                </a:tc>
              </a:tr>
              <a:tr h="320666">
                <a:tc>
                  <a:txBody>
                    <a:bodyPr/>
                    <a:lstStyle/>
                    <a:p>
                      <a:pPr marL="0" marR="0">
                        <a:spcBef>
                          <a:spcPts val="0"/>
                        </a:spcBef>
                        <a:spcAft>
                          <a:spcPts val="0"/>
                        </a:spcAft>
                      </a:pPr>
                      <a:r>
                        <a:rPr lang="en-US" sz="1800">
                          <a:solidFill>
                            <a:srgbClr val="060606"/>
                          </a:solidFill>
                          <a:latin typeface="Arial"/>
                          <a:ea typeface="Times New Roman"/>
                          <a:cs typeface="Times New Roman"/>
                        </a:rPr>
                        <a:t>Net Income</a:t>
                      </a:r>
                      <a:endParaRPr lang="en-US" sz="3600">
                        <a:latin typeface="Times New Roman"/>
                        <a:ea typeface="Times New Roman"/>
                        <a:cs typeface="Times New Roman"/>
                      </a:endParaRPr>
                    </a:p>
                  </a:txBody>
                  <a:tcPr marL="561975" marR="19050" marT="19050" marB="19050">
                    <a:lnL>
                      <a:noFill/>
                    </a:lnL>
                    <a:lnR>
                      <a:noFill/>
                    </a:lnR>
                    <a:lnT>
                      <a:noFill/>
                    </a:lnT>
                    <a:lnB w="1270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a:rPr>
                        <a:t>$293,604.64 </a:t>
                      </a:r>
                    </a:p>
                  </a:txBody>
                  <a:tcPr marL="9525" marR="9525" marT="9525" marB="0" anchor="ctr">
                    <a:lnL>
                      <a:noFill/>
                    </a:lnL>
                    <a:lnR>
                      <a:noFill/>
                    </a:lnR>
                    <a:lnT>
                      <a:noFill/>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a:solidFill>
                            <a:srgbClr val="000000"/>
                          </a:solidFill>
                          <a:latin typeface="Arial"/>
                          <a:ea typeface="Times New Roman"/>
                          <a:cs typeface="Times New Roman"/>
                        </a:rPr>
                        <a:t>Total Equity</a:t>
                      </a:r>
                      <a:endParaRPr lang="en-US" sz="3600">
                        <a:latin typeface="Times New Roman"/>
                        <a:ea typeface="Times New Roman"/>
                        <a:cs typeface="Times New Roman"/>
                      </a:endParaRPr>
                    </a:p>
                  </a:txBody>
                  <a:tcPr marL="371475" marR="19050" marT="19050" marB="19050">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w="12700" cap="flat" cmpd="sng" algn="ctr">
                      <a:solidFill>
                        <a:srgbClr val="969696"/>
                      </a:solidFill>
                      <a:prstDash val="dot"/>
                      <a:round/>
                      <a:headEnd type="none" w="med" len="med"/>
                      <a:tailEnd type="none" w="med" len="med"/>
                    </a:lnB>
                  </a:tcPr>
                </a:tc>
              </a:tr>
              <a:tr h="320666">
                <a:tc>
                  <a:txBody>
                    <a:bodyPr/>
                    <a:lstStyle/>
                    <a:p>
                      <a:pPr marL="0" marR="0">
                        <a:spcBef>
                          <a:spcPts val="0"/>
                        </a:spcBef>
                        <a:spcAft>
                          <a:spcPts val="0"/>
                        </a:spcAft>
                      </a:pPr>
                      <a:r>
                        <a:rPr lang="en-US" sz="1800" b="1" dirty="0">
                          <a:solidFill>
                            <a:srgbClr val="000000"/>
                          </a:solidFill>
                          <a:latin typeface="Arial"/>
                          <a:ea typeface="Times New Roman"/>
                          <a:cs typeface="Times New Roman"/>
                        </a:rPr>
                        <a:t>Total LIABILITIES &amp; EQUITY</a:t>
                      </a:r>
                      <a:endParaRPr lang="en-US" sz="3600" dirty="0">
                        <a:latin typeface="Times New Roman"/>
                        <a:ea typeface="Times New Roman"/>
                        <a:cs typeface="Times New Roman"/>
                      </a:endParaRPr>
                    </a:p>
                  </a:txBody>
                  <a:tcPr marL="180975" marR="19050" marT="19050" marB="19050">
                    <a:lnL>
                      <a:noFill/>
                    </a:lnL>
                    <a:lnR>
                      <a:noFill/>
                    </a:lnR>
                    <a:lnT w="1270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a:rPr>
                        <a:t>$724,764.63 </a:t>
                      </a:r>
                    </a:p>
                  </a:txBody>
                  <a:tcPr marL="9525" marR="9525" marT="9525" marB="0" anchor="ctr">
                    <a:lnL>
                      <a:noFill/>
                    </a:lnL>
                    <a:lnR>
                      <a:noFill/>
                    </a:lnR>
                    <a:lnT w="12700" cap="flat" cmpd="sng" algn="ctr">
                      <a:solidFill>
                        <a:srgbClr val="969696"/>
                      </a:solidFill>
                      <a:prstDash val="dot"/>
                      <a:round/>
                      <a:headEnd type="none" w="med" len="med"/>
                      <a:tailEnd type="none" w="med" len="med"/>
                    </a:lnT>
                    <a:lnB>
                      <a:noFill/>
                    </a:lnB>
                  </a:tcPr>
                </a:tc>
              </a:tr>
            </a:tbl>
          </a:graphicData>
        </a:graphic>
      </p:graphicFrame>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ooter Placeholder 1"/>
          <p:cNvSpPr txBox="1">
            <a:spLocks noGrp="1"/>
          </p:cNvSpPr>
          <p:nvPr/>
        </p:nvSpPr>
        <p:spPr bwMode="auto">
          <a:xfrm>
            <a:off x="6400800" y="6477000"/>
            <a:ext cx="1143000" cy="184666"/>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0" name="Footer Placeholder 4"/>
          <p:cNvSpPr txBox="1">
            <a:spLocks noGrp="1"/>
          </p:cNvSpPr>
          <p:nvPr/>
        </p:nvSpPr>
        <p:spPr bwMode="auto">
          <a:xfrm>
            <a:off x="5791200" y="6477000"/>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5</a:t>
            </a:fld>
            <a:endParaRPr lang="en-GB"/>
          </a:p>
        </p:txBody>
      </p:sp>
      <p:graphicFrame>
        <p:nvGraphicFramePr>
          <p:cNvPr id="7" name="Table 6"/>
          <p:cNvGraphicFramePr>
            <a:graphicFrameLocks noGrp="1"/>
          </p:cNvGraphicFramePr>
          <p:nvPr>
            <p:extLst>
              <p:ext uri="{D42A27DB-BD31-4B8C-83A1-F6EECF244321}">
                <p14:modId xmlns:p14="http://schemas.microsoft.com/office/powerpoint/2010/main" val="2591112455"/>
              </p:ext>
            </p:extLst>
          </p:nvPr>
        </p:nvGraphicFramePr>
        <p:xfrm>
          <a:off x="381000" y="750985"/>
          <a:ext cx="8458199" cy="5700839"/>
        </p:xfrm>
        <a:graphic>
          <a:graphicData uri="http://schemas.openxmlformats.org/drawingml/2006/table">
            <a:tbl>
              <a:tblPr/>
              <a:tblGrid>
                <a:gridCol w="1819646"/>
                <a:gridCol w="999754"/>
                <a:gridCol w="1232943"/>
                <a:gridCol w="1101464"/>
                <a:gridCol w="1101464"/>
                <a:gridCol w="1101464"/>
                <a:gridCol w="1101464"/>
              </a:tblGrid>
              <a:tr h="242311">
                <a:tc gridSpan="7">
                  <a:txBody>
                    <a:bodyPr/>
                    <a:lstStyle/>
                    <a:p>
                      <a:pPr algn="ctr" fontAlgn="b"/>
                      <a:r>
                        <a:rPr lang="en-US" sz="1800" b="1" i="0" u="none" strike="noStrike" dirty="0">
                          <a:effectLst/>
                          <a:latin typeface="Arial"/>
                        </a:rPr>
                        <a:t>Income Statement 2014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85285">
                <a:tc>
                  <a:txBody>
                    <a:bodyPr/>
                    <a:lstStyle/>
                    <a:p>
                      <a:pPr algn="l" fontAlgn="b"/>
                      <a:r>
                        <a:rPr lang="en-US" sz="1050" b="1" i="0" u="none" strike="noStrike" dirty="0">
                          <a:effectLst/>
                          <a:latin typeface="Arial"/>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 </a:t>
                      </a:r>
                      <a:r>
                        <a:rPr lang="en-US" sz="1050" b="1" i="0" u="none" strike="noStrike" dirty="0" smtClean="0">
                          <a:effectLst/>
                          <a:latin typeface="Arial"/>
                        </a:rPr>
                        <a:t>CB Interest-</a:t>
                      </a:r>
                      <a:endParaRPr lang="en-US" sz="1050" b="1" i="0" u="none" strike="noStrike" dirty="0">
                        <a:effectLst/>
                        <a:latin typeface="Arial"/>
                      </a:endParaRP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2014-01 Century City, CA</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2014-05 Waikoloa, HI</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2014-09 </a:t>
                      </a:r>
                      <a:endParaRPr lang="en-US" sz="1050" b="1" i="0" u="none" strike="noStrike" dirty="0" smtClean="0">
                        <a:effectLst/>
                        <a:latin typeface="Arial"/>
                      </a:endParaRPr>
                    </a:p>
                    <a:p>
                      <a:pPr algn="ctr" fontAlgn="b"/>
                      <a:r>
                        <a:rPr lang="en-US" sz="1050" b="1" i="0" u="none" strike="noStrike" dirty="0" smtClean="0">
                          <a:effectLst/>
                          <a:latin typeface="Arial"/>
                        </a:rPr>
                        <a:t>Athens</a:t>
                      </a:r>
                      <a:r>
                        <a:rPr lang="en-US" sz="1050" b="1" i="0" u="none" strike="noStrike" dirty="0">
                          <a:effectLst/>
                          <a:latin typeface="Arial"/>
                        </a:rPr>
                        <a:t>, Greece</a:t>
                      </a:r>
                    </a:p>
                  </a:txBody>
                  <a:tcPr marL="9525" marR="9525" marT="9525" marB="0" anchor="b">
                    <a:lnL>
                      <a:noFill/>
                    </a:lnL>
                    <a:lnR>
                      <a:noFill/>
                    </a:lnR>
                    <a:lnT>
                      <a:noFill/>
                    </a:lnT>
                    <a:lnB>
                      <a:noFill/>
                    </a:lnB>
                    <a:solidFill>
                      <a:srgbClr val="D0D0D0"/>
                    </a:solidFill>
                  </a:tcPr>
                </a:tc>
                <a:tc>
                  <a:txBody>
                    <a:bodyPr/>
                    <a:lstStyle/>
                    <a:p>
                      <a:pPr algn="ctr" fontAlgn="b"/>
                      <a:r>
                        <a:rPr lang="en-US" sz="1050" b="1" i="0" u="none" strike="noStrike" dirty="0">
                          <a:effectLst/>
                          <a:latin typeface="Arial"/>
                        </a:rPr>
                        <a:t>2015-01 </a:t>
                      </a:r>
                      <a:endParaRPr lang="en-US" sz="1050" b="1" i="0" u="none" strike="noStrike" dirty="0" smtClean="0">
                        <a:effectLst/>
                        <a:latin typeface="Arial"/>
                      </a:endParaRPr>
                    </a:p>
                    <a:p>
                      <a:pPr algn="ctr" fontAlgn="b"/>
                      <a:r>
                        <a:rPr lang="en-US" sz="1050" b="1" i="0" u="none" strike="noStrike" dirty="0" smtClean="0">
                          <a:effectLst/>
                          <a:latin typeface="Arial"/>
                        </a:rPr>
                        <a:t>Atlanta</a:t>
                      </a:r>
                      <a:r>
                        <a:rPr lang="en-US" sz="1050" b="1" i="0" u="none" strike="noStrike" dirty="0">
                          <a:effectLst/>
                          <a:latin typeface="Arial"/>
                        </a:rPr>
                        <a:t>, GA</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Total</a:t>
                      </a:r>
                    </a:p>
                  </a:txBody>
                  <a:tcPr marL="9525" marR="9525" marT="9525" marB="0" anchor="b">
                    <a:lnL>
                      <a:noFill/>
                    </a:lnL>
                    <a:lnR>
                      <a:noFill/>
                    </a:lnR>
                    <a:lnT>
                      <a:noFill/>
                    </a:lnT>
                    <a:lnB>
                      <a:noFill/>
                    </a:lnB>
                    <a:solidFill>
                      <a:srgbClr val="D0D0D0"/>
                    </a:solidFill>
                  </a:tcPr>
                </a:tc>
              </a:tr>
              <a:tr h="196868">
                <a:tc>
                  <a:txBody>
                    <a:bodyPr/>
                    <a:lstStyle/>
                    <a:p>
                      <a:pPr algn="l" fontAlgn="b"/>
                      <a:r>
                        <a:rPr lang="en-US" sz="1050" b="1" i="0" u="none" strike="noStrike">
                          <a:effectLst/>
                          <a:latin typeface="Arial"/>
                        </a:rPr>
                        <a:t> </a:t>
                      </a:r>
                    </a:p>
                  </a:txBody>
                  <a:tcPr marL="9525" marR="9525" marT="9525" marB="0" anchor="b">
                    <a:lnL>
                      <a:noFill/>
                    </a:lnL>
                    <a:lnR>
                      <a:noFill/>
                    </a:lnR>
                    <a:lnT>
                      <a:noFill/>
                    </a:lnT>
                    <a:lnB>
                      <a:noFill/>
                    </a:lnB>
                    <a:solidFill>
                      <a:srgbClr val="D0D0D0"/>
                    </a:solidFill>
                  </a:tcPr>
                </a:tc>
                <a:tc>
                  <a:txBody>
                    <a:bodyPr/>
                    <a:lstStyle/>
                    <a:p>
                      <a:pPr algn="l"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a:effectLst/>
                          <a:latin typeface="Arial"/>
                        </a:rPr>
                        <a:t>Amount</a:t>
                      </a:r>
                    </a:p>
                  </a:txBody>
                  <a:tcPr marL="9525" marR="9525" marT="9525" marB="0" anchor="b">
                    <a:lnL>
                      <a:noFill/>
                    </a:lnL>
                    <a:lnR>
                      <a:noFill/>
                    </a:lnR>
                    <a:lnT>
                      <a:noFill/>
                    </a:lnT>
                    <a:lnB>
                      <a:noFill/>
                    </a:lnB>
                    <a:solidFill>
                      <a:srgbClr val="D0D0D0"/>
                    </a:solidFill>
                  </a:tcPr>
                </a:tc>
                <a:tc>
                  <a:txBody>
                    <a:bodyPr/>
                    <a:lstStyle/>
                    <a:p>
                      <a:pPr algn="r" fontAlgn="b"/>
                      <a:r>
                        <a:rPr lang="en-US" sz="1050" b="1" i="0" u="none" strike="noStrike" dirty="0">
                          <a:effectLst/>
                          <a:latin typeface="Arial"/>
                        </a:rPr>
                        <a:t>Amount</a:t>
                      </a:r>
                    </a:p>
                  </a:txBody>
                  <a:tcPr marL="9525" marR="9525" marT="9525" marB="0" anchor="b">
                    <a:lnL>
                      <a:noFill/>
                    </a:lnL>
                    <a:lnR>
                      <a:noFill/>
                    </a:lnR>
                    <a:lnT>
                      <a:noFill/>
                    </a:lnT>
                    <a:lnB>
                      <a:noFill/>
                    </a:lnB>
                    <a:solidFill>
                      <a:srgbClr val="D0D0D0"/>
                    </a:solidFill>
                  </a:tcPr>
                </a:tc>
              </a:tr>
              <a:tr h="213695">
                <a:tc>
                  <a:txBody>
                    <a:bodyPr/>
                    <a:lstStyle/>
                    <a:p>
                      <a:pPr algn="l" fontAlgn="ctr"/>
                      <a:r>
                        <a:rPr lang="en-US" sz="1100" b="1" i="0" u="none" strike="noStrike" dirty="0">
                          <a:solidFill>
                            <a:srgbClr val="000000"/>
                          </a:solidFill>
                          <a:effectLst/>
                          <a:latin typeface="Arial"/>
                        </a:rPr>
                        <a:t>Ordinary Income/Expense</a:t>
                      </a: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174123">
                <a:tc>
                  <a:txBody>
                    <a:bodyPr/>
                    <a:lstStyle/>
                    <a:p>
                      <a:pPr algn="l" fontAlgn="b"/>
                      <a:r>
                        <a:rPr lang="en-US" sz="1100" b="1" i="0" u="none" strike="noStrike" dirty="0">
                          <a:solidFill>
                            <a:srgbClr val="000000"/>
                          </a:solidFill>
                          <a:effectLst/>
                          <a:latin typeface="Arial"/>
                        </a:rPr>
                        <a:t>Income</a:t>
                      </a:r>
                    </a:p>
                  </a:txBody>
                  <a:tcPr marL="85725" marR="9525" marT="9525"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a:endParaRPr>
                    </a:p>
                  </a:txBody>
                  <a:tcPr marL="9525" marR="9525" marT="9525" marB="0" anchor="ctr">
                    <a:lnL>
                      <a:noFill/>
                    </a:lnL>
                    <a:lnR>
                      <a:noFill/>
                    </a:lnR>
                    <a:lnT>
                      <a:noFill/>
                    </a:lnT>
                    <a:lnB>
                      <a:noFill/>
                    </a:lnB>
                  </a:tcPr>
                </a:tc>
              </a:tr>
              <a:tr h="209993">
                <a:tc>
                  <a:txBody>
                    <a:bodyPr/>
                    <a:lstStyle/>
                    <a:p>
                      <a:pPr algn="l" fontAlgn="b"/>
                      <a:r>
                        <a:rPr lang="en-US" sz="1200" b="0" i="0" u="none" strike="noStrike" dirty="0">
                          <a:solidFill>
                            <a:srgbClr val="000000"/>
                          </a:solidFill>
                          <a:effectLst/>
                          <a:latin typeface="Arial"/>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9525" marR="9525" marT="9525" marB="0" anchor="ctr">
                    <a:lnL>
                      <a:noFill/>
                    </a:lnL>
                    <a:lnR>
                      <a:noFill/>
                    </a:lnR>
                    <a:lnT>
                      <a:noFill/>
                    </a:lnT>
                    <a:lnB>
                      <a:noFill/>
                    </a:lnB>
                  </a:tcPr>
                </a:tc>
              </a:tr>
              <a:tr h="391110">
                <a:tc>
                  <a:txBody>
                    <a:bodyPr/>
                    <a:lstStyle/>
                    <a:p>
                      <a:pPr algn="l" fontAlgn="b"/>
                      <a:r>
                        <a:rPr lang="en-US" sz="1200" b="0" i="0" u="none" strike="noStrike">
                          <a:solidFill>
                            <a:srgbClr val="000000"/>
                          </a:solidFill>
                          <a:effectLst/>
                          <a:latin typeface="Arial"/>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$898.58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$302,888.60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Gross Profit</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$265,466.92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209993">
                <a:tc>
                  <a:txBody>
                    <a:bodyPr/>
                    <a:lstStyle/>
                    <a:p>
                      <a:pPr algn="l" fontAlgn="b"/>
                      <a:r>
                        <a:rPr lang="en-US" sz="1200" b="1" i="0" u="none" strike="noStrike">
                          <a:solidFill>
                            <a:srgbClr val="000000"/>
                          </a:solidFill>
                          <a:effectLst/>
                          <a:latin typeface="Arial"/>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$74,085.00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$25,216.60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$69,648.47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$50,379.00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9525" marR="9525" marT="9525" marB="0" anchor="ctr">
                    <a:lnL>
                      <a:noFill/>
                    </a:lnL>
                    <a:lnR>
                      <a:noFill/>
                    </a:lnR>
                    <a:lnT>
                      <a:noFill/>
                    </a:lnT>
                    <a:lnB>
                      <a:noFill/>
                    </a:lnB>
                  </a:tcPr>
                </a:tc>
              </a:tr>
              <a:tr h="368842">
                <a:tc>
                  <a:txBody>
                    <a:bodyPr/>
                    <a:lstStyle/>
                    <a:p>
                      <a:pPr algn="l" fontAlgn="b"/>
                      <a:r>
                        <a:rPr lang="en-US" sz="1200" b="0" i="0" u="none" strike="noStrike">
                          <a:solidFill>
                            <a:srgbClr val="000000"/>
                          </a:solidFill>
                          <a:effectLst/>
                          <a:latin typeface="Arial"/>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$55,084.32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a:rPr>
                        <a:t>$23,802.15 </a:t>
                      </a:r>
                    </a:p>
                  </a:txBody>
                  <a:tcPr marL="9525" marR="9525" marT="9525" marB="0" anchor="ctr">
                    <a:lnL>
                      <a:noFill/>
                    </a:lnL>
                    <a:lnR>
                      <a:noFill/>
                    </a:lnR>
                    <a:lnT>
                      <a:noFill/>
                    </a:lnT>
                    <a:lnB>
                      <a:noFill/>
                    </a:lnB>
                  </a:tcPr>
                </a:tc>
              </a:tr>
              <a:tr h="209993">
                <a:tc>
                  <a:txBody>
                    <a:bodyPr/>
                    <a:lstStyle/>
                    <a:p>
                      <a:pPr algn="l" fontAlgn="b"/>
                      <a:r>
                        <a:rPr lang="en-US" sz="1200" b="0" i="0" u="none" strike="noStrike">
                          <a:solidFill>
                            <a:srgbClr val="000000"/>
                          </a:solidFill>
                          <a:effectLst/>
                          <a:latin typeface="Arial"/>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a:rPr>
                        <a:t>$7,455.72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9993">
                <a:tc>
                  <a:txBody>
                    <a:bodyPr/>
                    <a:lstStyle/>
                    <a:p>
                      <a:pPr algn="l" fontAlgn="b"/>
                      <a:r>
                        <a:rPr lang="en-US" sz="1200" b="1" i="0" u="none" strike="noStrike">
                          <a:solidFill>
                            <a:srgbClr val="000000"/>
                          </a:solidFill>
                          <a:effectLst/>
                          <a:latin typeface="Arial"/>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$335,951.75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$919,799.46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ctr"/>
                      <a:r>
                        <a:rPr lang="en-US" sz="1200" b="1" i="0" u="none" strike="noStrike">
                          <a:solidFill>
                            <a:srgbClr val="000000"/>
                          </a:solidFill>
                          <a:effectLst/>
                          <a:latin typeface="Arial"/>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$1,098.25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a:rPr>
                        <a:t>$293,604.64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9993">
                <a:tc>
                  <a:txBody>
                    <a:bodyPr/>
                    <a:lstStyle/>
                    <a:p>
                      <a:pPr algn="l" fontAlgn="ctr"/>
                      <a:r>
                        <a:rPr lang="en-US" sz="1200" b="1" i="0" u="none" strike="noStrike">
                          <a:solidFill>
                            <a:srgbClr val="000000"/>
                          </a:solidFill>
                          <a:effectLst/>
                          <a:latin typeface="Arial"/>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$1,098.25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$293,604.64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157822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799"/>
            <a:ext cx="7772400" cy="649070"/>
          </a:xfrm>
        </p:spPr>
        <p:txBody>
          <a:bodyPr>
            <a:normAutofit fontScale="90000"/>
          </a:bodyPr>
          <a:lstStyle/>
          <a:p>
            <a:r>
              <a:rPr lang="en-US" dirty="0" smtClean="0"/>
              <a:t> Athens, Greece – September 2014</a:t>
            </a:r>
            <a:br>
              <a:rPr lang="en-US" dirty="0" smtClean="0"/>
            </a:br>
            <a:r>
              <a:rPr lang="en-US" sz="2400" dirty="0" smtClean="0"/>
              <a:t>Unaudited</a:t>
            </a:r>
            <a:endParaRPr lang="en-US" dirty="0"/>
          </a:p>
        </p:txBody>
      </p:sp>
      <p:sp>
        <p:nvSpPr>
          <p:cNvPr id="2" name="Date Placeholder 1"/>
          <p:cNvSpPr>
            <a:spLocks noGrp="1"/>
          </p:cNvSpPr>
          <p:nvPr>
            <p:ph type="dt" idx="10"/>
          </p:nvPr>
        </p:nvSpPr>
        <p:spPr/>
        <p:txBody>
          <a:bodyPr/>
          <a:lstStyle/>
          <a:p>
            <a:pPr>
              <a:defRPr/>
            </a:pPr>
            <a:r>
              <a:rPr lang="en-US"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6</a:t>
            </a:fld>
            <a:endParaRPr lang="en-GB"/>
          </a:p>
        </p:txBody>
      </p:sp>
      <p:sp>
        <p:nvSpPr>
          <p:cNvPr id="10" name="Rectangle 3"/>
          <p:cNvSpPr txBox="1">
            <a:spLocks noChangeArrowheads="1"/>
          </p:cNvSpPr>
          <p:nvPr/>
        </p:nvSpPr>
        <p:spPr bwMode="auto">
          <a:xfrm>
            <a:off x="381000" y="2020669"/>
            <a:ext cx="8229600" cy="4380131"/>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Total Income:                	</a:t>
            </a:r>
            <a:r>
              <a:rPr lang="en-US" sz="1600" dirty="0" smtClean="0">
                <a:solidFill>
                  <a:schemeClr val="tx1"/>
                </a:solidFill>
                <a:ea typeface="MS PGothic" pitchFamily="34" charset="-128"/>
              </a:rPr>
              <a:t>$</a:t>
            </a:r>
            <a:r>
              <a:rPr lang="en-US" sz="1600" dirty="0" smtClean="0">
                <a:solidFill>
                  <a:schemeClr val="tx1"/>
                </a:solidFill>
              </a:rPr>
              <a:t>327,750 </a:t>
            </a:r>
            <a:r>
              <a:rPr lang="en-US" sz="1600" b="1" dirty="0" smtClean="0">
                <a:solidFill>
                  <a:schemeClr val="tx1"/>
                </a:solidFill>
                <a:ea typeface="MS PGothic" pitchFamily="34" charset="-128"/>
              </a:rPr>
              <a:t>	$363,300	$387,035</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300	        328	341</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$390,800	$387,411	$385,916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Venue 	$31,000 	$31,550	$31,550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Electronic Facilities 	$7,800	$7,800	$7,000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&amp; Shipping 	$48,500 	$46,360	$51,015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Session Room Set Up 	$42,800	$42,500	$33,825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Onsite Setup 	$6,600 	$6,600	$5,835</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Staffing On Site 	$16,800	 $14,060</a:t>
            </a:r>
            <a:r>
              <a:rPr lang="en-US" sz="1400" dirty="0">
                <a:solidFill>
                  <a:schemeClr val="tx1"/>
                </a:solidFill>
                <a:ea typeface="MS PGothic" pitchFamily="34" charset="-128"/>
              </a:rPr>
              <a:t>	$</a:t>
            </a:r>
            <a:r>
              <a:rPr lang="en-US" sz="1400" dirty="0" smtClean="0">
                <a:solidFill>
                  <a:schemeClr val="tx1"/>
                </a:solidFill>
                <a:ea typeface="MS PGothic" pitchFamily="34" charset="-128"/>
              </a:rPr>
              <a:t>13,960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Disbursements 	$5,500	$5,500	$4,786</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Accounting And Legal 	$23,200	$24,532	$25,182</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Repayments	$50,000	$50,000	$50,000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Contingency 	$5,000 	$0	$0</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Management </a:t>
            </a:r>
            <a:r>
              <a:rPr lang="en-US" sz="1400" dirty="0">
                <a:solidFill>
                  <a:schemeClr val="tx1"/>
                </a:solidFill>
                <a:ea typeface="MS PGothic" pitchFamily="34" charset="-128"/>
              </a:rPr>
              <a:t>	$27,900	$</a:t>
            </a:r>
            <a:r>
              <a:rPr lang="en-US" sz="1400" dirty="0" smtClean="0">
                <a:solidFill>
                  <a:schemeClr val="tx1"/>
                </a:solidFill>
                <a:ea typeface="MS PGothic" pitchFamily="34" charset="-128"/>
              </a:rPr>
              <a:t>31,434	$32,829</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Delegate Materials 	 $3,000	$</a:t>
            </a:r>
            <a:r>
              <a:rPr lang="en-US" sz="1400" dirty="0" smtClean="0">
                <a:solidFill>
                  <a:schemeClr val="tx1"/>
                </a:solidFill>
                <a:ea typeface="MS PGothic" pitchFamily="34" charset="-128"/>
              </a:rPr>
              <a:t>3,460	$3,590</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Printing And Publications 	$1,200	$</a:t>
            </a:r>
            <a:r>
              <a:rPr lang="en-US" sz="1400" dirty="0" smtClean="0">
                <a:solidFill>
                  <a:schemeClr val="tx1"/>
                </a:solidFill>
                <a:ea typeface="MS PGothic" pitchFamily="34" charset="-128"/>
              </a:rPr>
              <a:t>1,457	$495</a:t>
            </a:r>
            <a:endParaRPr lang="en-US" sz="1400" dirty="0">
              <a:solidFill>
                <a:schemeClr val="tx1"/>
              </a:solidFill>
              <a:ea typeface="MS PGothic" pitchFamily="34" charset="-128"/>
            </a:endParaRPr>
          </a:p>
          <a:p>
            <a:pPr lvl="1" defTabSz="914400" eaLnBrk="0" hangingPunct="0">
              <a:lnSpc>
                <a:spcPct val="90000"/>
              </a:lnSpc>
              <a:spcBef>
                <a:spcPct val="20000"/>
              </a:spcBef>
              <a:buFontTx/>
              <a:buChar char="–"/>
              <a:tabLst>
                <a:tab pos="3654425" algn="l"/>
                <a:tab pos="5487988" algn="l"/>
                <a:tab pos="7372350" algn="r"/>
              </a:tabLst>
            </a:pPr>
            <a:r>
              <a:rPr lang="en-US" sz="1400" dirty="0">
                <a:solidFill>
                  <a:schemeClr val="tx1"/>
                </a:solidFill>
                <a:ea typeface="MS PGothic" pitchFamily="34" charset="-128"/>
              </a:rPr>
              <a:t>Conference Food And Beverage 	$121,500	$</a:t>
            </a:r>
            <a:r>
              <a:rPr lang="en-US" sz="1400" dirty="0" smtClean="0">
                <a:solidFill>
                  <a:schemeClr val="tx1"/>
                </a:solidFill>
                <a:ea typeface="MS PGothic" pitchFamily="34" charset="-128"/>
              </a:rPr>
              <a:t>122,158	$125,851</a:t>
            </a:r>
            <a:endParaRPr lang="en-US" sz="1400"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rgbClr val="FF0000"/>
                </a:solidFill>
                <a:ea typeface="MS PGothic" pitchFamily="34" charset="-128"/>
              </a:rPr>
              <a:t>($63,050) 	($24,111)</a:t>
            </a:r>
            <a:r>
              <a:rPr lang="en-US" sz="1600" b="1" dirty="0" smtClean="0">
                <a:solidFill>
                  <a:schemeClr val="tx1"/>
                </a:solidFill>
                <a:ea typeface="MS PGothic" pitchFamily="34" charset="-128"/>
              </a:rPr>
              <a:t>             $1,119</a:t>
            </a: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543300" y="1334869"/>
            <a:ext cx="19050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Budget </a:t>
            </a:r>
          </a:p>
          <a:p>
            <a:pPr algn="ctr" defTabSz="914400" eaLnBrk="0" hangingPunct="0">
              <a:spcBef>
                <a:spcPts val="0"/>
              </a:spcBef>
            </a:pPr>
            <a:r>
              <a:rPr lang="en-US" sz="1800" b="1" dirty="0" smtClean="0">
                <a:solidFill>
                  <a:schemeClr val="tx1"/>
                </a:solidFill>
                <a:ea typeface="MS PGothic" pitchFamily="34" charset="-128"/>
              </a:rPr>
              <a:t>July 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6172200" y="6475413"/>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097339"/>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Sept 2014</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
        <p:nvSpPr>
          <p:cNvPr id="14" name="Text Box 8"/>
          <p:cNvSpPr txBox="1">
            <a:spLocks noChangeArrowheads="1"/>
          </p:cNvSpPr>
          <p:nvPr/>
        </p:nvSpPr>
        <p:spPr bwMode="auto">
          <a:xfrm>
            <a:off x="6934200" y="1334869"/>
            <a:ext cx="1219200" cy="646331"/>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Final</a:t>
            </a:r>
          </a:p>
          <a:p>
            <a:pPr algn="ctr" defTabSz="914400" eaLnBrk="0" hangingPunct="0">
              <a:spcBef>
                <a:spcPts val="0"/>
              </a:spcBef>
            </a:pPr>
            <a:r>
              <a:rPr lang="en-US" sz="1800" b="1" dirty="0" smtClean="0">
                <a:solidFill>
                  <a:schemeClr val="tx1"/>
                </a:solidFill>
                <a:ea typeface="MS PGothic" pitchFamily="34" charset="-128"/>
              </a:rPr>
              <a:t> Nov  2014</a:t>
            </a:r>
            <a:endParaRPr lang="en-US" sz="1800" b="1" dirty="0">
              <a:solidFill>
                <a:schemeClr val="tx1"/>
              </a:solidFill>
              <a:ea typeface="MS PGothic" pitchFamily="34" charset="-128"/>
            </a:endParaRPr>
          </a:p>
        </p:txBody>
      </p:sp>
    </p:spTree>
    <p:extLst>
      <p:ext uri="{BB962C8B-B14F-4D97-AF65-F5344CB8AC3E}">
        <p14:creationId xmlns:p14="http://schemas.microsoft.com/office/powerpoint/2010/main" val="4074246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09600"/>
            <a:ext cx="7772400" cy="685800"/>
          </a:xfrm>
        </p:spPr>
        <p:txBody>
          <a:bodyPr/>
          <a:lstStyle/>
          <a:p>
            <a:r>
              <a:rPr lang="en-US" dirty="0" smtClean="0"/>
              <a:t> </a:t>
            </a:r>
            <a:r>
              <a:rPr lang="en-US" dirty="0" smtClean="0"/>
              <a:t>Atlanta, GA- January 2015</a:t>
            </a:r>
            <a:endParaRPr lang="en-US" dirty="0"/>
          </a:p>
        </p:txBody>
      </p:sp>
      <p:sp>
        <p:nvSpPr>
          <p:cNvPr id="2" name="Date Placeholder 1"/>
          <p:cNvSpPr>
            <a:spLocks noGrp="1"/>
          </p:cNvSpPr>
          <p:nvPr>
            <p:ph type="dt" idx="10"/>
          </p:nvPr>
        </p:nvSpPr>
        <p:spPr/>
        <p:txBody>
          <a:bodyPr/>
          <a:lstStyle/>
          <a:p>
            <a:pPr>
              <a:defRPr/>
            </a:pPr>
            <a:r>
              <a:rPr lang="en-US" dirty="0" smtClean="0"/>
              <a:t>January  2015</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7</a:t>
            </a:fld>
            <a:endParaRPr lang="en-GB"/>
          </a:p>
        </p:txBody>
      </p:sp>
      <p:sp>
        <p:nvSpPr>
          <p:cNvPr id="10" name="Rectangle 3"/>
          <p:cNvSpPr txBox="1">
            <a:spLocks noChangeArrowheads="1"/>
          </p:cNvSpPr>
          <p:nvPr/>
        </p:nvSpPr>
        <p:spPr bwMode="auto">
          <a:xfrm>
            <a:off x="381000" y="2218730"/>
            <a:ext cx="8229600" cy="4182070"/>
          </a:xfrm>
          <a:prstGeom prst="rect">
            <a:avLst/>
          </a:prstGeom>
          <a:noFill/>
          <a:ln w="9525">
            <a:noFill/>
            <a:miter lim="800000"/>
            <a:headEnd/>
            <a:tailEnd/>
          </a:ln>
        </p:spPr>
        <p:txBody>
          <a:bodyPr lIns="92075" tIns="46038" rIns="92075" bIns="46038"/>
          <a:lstStyle/>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Registration Income:                	</a:t>
            </a:r>
            <a:r>
              <a:rPr lang="en-US" sz="1600" dirty="0" smtClean="0">
                <a:solidFill>
                  <a:schemeClr val="tx1"/>
                </a:solidFill>
                <a:ea typeface="MS PGothic" pitchFamily="34" charset="-128"/>
              </a:rPr>
              <a:t>$</a:t>
            </a:r>
            <a:r>
              <a:rPr lang="en-US" sz="1600" dirty="0" smtClean="0">
                <a:solidFill>
                  <a:schemeClr val="tx1"/>
                </a:solidFill>
              </a:rPr>
              <a:t>392,500</a:t>
            </a:r>
            <a:r>
              <a:rPr lang="en-US" sz="1600" b="1" dirty="0" smtClean="0">
                <a:solidFill>
                  <a:schemeClr val="tx1"/>
                </a:solidFill>
                <a:ea typeface="MS PGothic" pitchFamily="34" charset="-128"/>
              </a:rPr>
              <a:t>	</a:t>
            </a:r>
            <a:r>
              <a:rPr lang="en-US" sz="1600" b="1" dirty="0" smtClean="0">
                <a:solidFill>
                  <a:schemeClr val="tx1"/>
                </a:solidFill>
                <a:ea typeface="MS PGothic" pitchFamily="34" charset="-128"/>
              </a:rPr>
              <a:t>$379,150</a:t>
            </a:r>
            <a:r>
              <a:rPr lang="en-US" sz="1600" b="1"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Hotel Credits	$</a:t>
            </a:r>
            <a:r>
              <a:rPr lang="en-US" sz="1400" dirty="0" smtClean="0">
                <a:solidFill>
                  <a:schemeClr val="tx1"/>
                </a:solidFill>
                <a:ea typeface="MS PGothic" pitchFamily="34" charset="-128"/>
              </a:rPr>
              <a:t>50000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$50,000</a:t>
            </a:r>
            <a:r>
              <a:rPr lang="en-US" sz="1400" dirty="0" smtClean="0">
                <a:solidFill>
                  <a:schemeClr val="tx1"/>
                </a:solidFill>
                <a:ea typeface="MS PGothic" pitchFamily="34" charset="-128"/>
              </a:rPr>
              <a:t>	                   </a:t>
            </a:r>
          </a:p>
          <a:p>
            <a:pPr lvl="1" defTabSz="914400" eaLnBrk="0" hangingPunct="0">
              <a:lnSpc>
                <a:spcPct val="90000"/>
              </a:lnSpc>
              <a:spcBef>
                <a:spcPct val="20000"/>
              </a:spcBef>
              <a:buFont typeface="Times New Roman" pitchFamily="18" charset="0"/>
              <a:buChar char="–"/>
              <a:tabLst>
                <a:tab pos="3654425" algn="l"/>
                <a:tab pos="5487988" algn="l"/>
                <a:tab pos="7372350" algn="r"/>
              </a:tabLst>
            </a:pPr>
            <a:r>
              <a:rPr lang="en-US" sz="1400" dirty="0" smtClean="0">
                <a:solidFill>
                  <a:schemeClr val="tx1"/>
                </a:solidFill>
                <a:ea typeface="MS PGothic" pitchFamily="34" charset="-128"/>
              </a:rPr>
              <a:t>Registrations	</a:t>
            </a:r>
            <a:r>
              <a:rPr lang="en-US" sz="1400" dirty="0" smtClean="0">
                <a:solidFill>
                  <a:schemeClr val="tx1"/>
                </a:solidFill>
                <a:ea typeface="MS PGothic" pitchFamily="34" charset="-128"/>
              </a:rPr>
              <a:t>700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664</a:t>
            </a:r>
            <a:r>
              <a:rPr lang="en-US" sz="1400" dirty="0" smtClean="0">
                <a:solidFill>
                  <a:schemeClr val="tx1"/>
                </a:solidFill>
                <a:ea typeface="MS PGothic" pitchFamily="34" charset="-128"/>
              </a:rPr>
              <a:t>	</a:t>
            </a: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Meeting Expense Estimate:      </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251,875</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$304,057</a:t>
            </a:r>
            <a:r>
              <a:rPr lang="en-US" sz="1600" b="1" dirty="0">
                <a:solidFill>
                  <a:srgbClr val="FF0000"/>
                </a:solidFill>
                <a:ea typeface="MS PGothic" pitchFamily="34" charset="-128"/>
              </a:rPr>
              <a:t>	</a:t>
            </a:r>
            <a:r>
              <a:rPr lang="en-US" sz="1600" b="1" dirty="0" smtClean="0">
                <a:solidFill>
                  <a:srgbClr val="FF0000"/>
                </a:solidFill>
                <a:ea typeface="MS PGothic" pitchFamily="34" charset="-128"/>
              </a:rPr>
              <a:t>           </a:t>
            </a:r>
            <a:r>
              <a:rPr lang="en-US" sz="1600" b="1" dirty="0" smtClean="0">
                <a:solidFill>
                  <a:srgbClr val="FF0000"/>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AV	$</a:t>
            </a:r>
            <a:r>
              <a:rPr lang="en-US" sz="1400" dirty="0" smtClean="0">
                <a:solidFill>
                  <a:schemeClr val="tx1"/>
                </a:solidFill>
              </a:rPr>
              <a:t>51,000</a:t>
            </a:r>
            <a:r>
              <a:rPr lang="en-US" sz="1400" dirty="0" smtClean="0">
                <a:solidFill>
                  <a:schemeClr val="tx1"/>
                </a:solidFill>
                <a:ea typeface="MS PGothic" pitchFamily="34" charset="-128"/>
              </a:rPr>
              <a:t>	    $50,000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Financial </a:t>
            </a:r>
            <a:r>
              <a:rPr lang="en-US" sz="1400" dirty="0" smtClean="0">
                <a:solidFill>
                  <a:schemeClr val="tx1"/>
                </a:solidFill>
                <a:ea typeface="MS PGothic" pitchFamily="34" charset="-128"/>
              </a:rPr>
              <a:t>Fees	</a:t>
            </a:r>
            <a:r>
              <a:rPr lang="en-US" sz="1400" dirty="0" smtClean="0">
                <a:solidFill>
                  <a:schemeClr val="tx1"/>
                </a:solidFill>
                <a:ea typeface="MS PGothic" pitchFamily="34" charset="-128"/>
              </a:rPr>
              <a:t>$20,625</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$19,968</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Food &amp; Beverage	$85,000	    </a:t>
            </a:r>
            <a:r>
              <a:rPr lang="en-US" sz="1400" dirty="0" smtClean="0">
                <a:solidFill>
                  <a:schemeClr val="tx1"/>
                </a:solidFill>
                <a:ea typeface="MS PGothic" pitchFamily="34" charset="-128"/>
              </a:rPr>
              <a:t>$75,000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Meeting Planner	</a:t>
            </a:r>
            <a:r>
              <a:rPr lang="en-US" sz="1400" dirty="0" smtClean="0">
                <a:solidFill>
                  <a:schemeClr val="tx1"/>
                </a:solidFill>
                <a:ea typeface="MS PGothic" pitchFamily="34" charset="-128"/>
              </a:rPr>
              <a:t>$78,000 </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$73,000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Network Services	</a:t>
            </a:r>
            <a:r>
              <a:rPr lang="en-US" sz="1400" dirty="0" smtClean="0">
                <a:solidFill>
                  <a:schemeClr val="tx1"/>
                </a:solidFill>
                <a:ea typeface="MS PGothic" pitchFamily="34" charset="-128"/>
              </a:rPr>
              <a:t>$12,000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a:t>
            </a:r>
            <a:r>
              <a:rPr lang="en-US" sz="1400" dirty="0" smtClean="0">
                <a:solidFill>
                  <a:schemeClr val="tx1"/>
                </a:solidFill>
                <a:ea typeface="MS PGothic" pitchFamily="34" charset="-128"/>
              </a:rPr>
              <a:t>12,200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Social	</a:t>
            </a:r>
            <a:r>
              <a:rPr lang="en-US" sz="1400" dirty="0" smtClean="0">
                <a:solidFill>
                  <a:schemeClr val="tx1"/>
                </a:solidFill>
                <a:ea typeface="MS PGothic" pitchFamily="34" charset="-128"/>
              </a:rPr>
              <a:t>$        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Shipping 	</a:t>
            </a:r>
            <a:r>
              <a:rPr lang="en-US" sz="1400" dirty="0" smtClean="0">
                <a:solidFill>
                  <a:schemeClr val="tx1"/>
                </a:solidFill>
                <a:ea typeface="MS PGothic" pitchFamily="34" charset="-128"/>
              </a:rPr>
              <a:t>$</a:t>
            </a:r>
            <a:r>
              <a:rPr lang="en-US" sz="1400" dirty="0" smtClean="0">
                <a:solidFill>
                  <a:schemeClr val="tx1"/>
                </a:solidFill>
              </a:rPr>
              <a:t>     750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1,000</a:t>
            </a:r>
            <a:r>
              <a:rPr lang="en-US" sz="1400" dirty="0" smtClean="0">
                <a:solidFill>
                  <a:schemeClr val="tx1"/>
                </a:solidFill>
                <a:ea typeface="MS PGothic" pitchFamily="34" charset="-128"/>
              </a:rPr>
              <a:t>	                   </a:t>
            </a:r>
          </a:p>
          <a:p>
            <a:pPr lvl="1" defTabSz="914400" eaLnBrk="0" hangingPunct="0">
              <a:lnSpc>
                <a:spcPct val="90000"/>
              </a:lnSpc>
              <a:spcBef>
                <a:spcPct val="20000"/>
              </a:spcBef>
              <a:buFontTx/>
              <a:buChar char="–"/>
              <a:tabLst>
                <a:tab pos="3654425" algn="l"/>
                <a:tab pos="5487988" algn="l"/>
                <a:tab pos="7372350" algn="r"/>
              </a:tabLst>
            </a:pPr>
            <a:r>
              <a:rPr lang="en-US" sz="1400" dirty="0" smtClean="0">
                <a:solidFill>
                  <a:schemeClr val="tx1"/>
                </a:solidFill>
                <a:ea typeface="MS PGothic" pitchFamily="34" charset="-128"/>
              </a:rPr>
              <a:t>Misc	$  </a:t>
            </a:r>
            <a:r>
              <a:rPr lang="en-US" sz="1400" dirty="0" smtClean="0">
                <a:solidFill>
                  <a:schemeClr val="tx1"/>
                </a:solidFill>
                <a:ea typeface="MS PGothic" pitchFamily="34" charset="-128"/>
              </a:rPr>
              <a:t>4,500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5,000</a:t>
            </a:r>
            <a:r>
              <a:rPr lang="en-US" sz="1400" dirty="0" smtClean="0">
                <a:solidFill>
                  <a:schemeClr val="tx1"/>
                </a:solidFill>
                <a:ea typeface="MS PGothic" pitchFamily="34" charset="-128"/>
              </a:rPr>
              <a:t>	                    </a:t>
            </a: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a:t>
            </a:r>
            <a:r>
              <a:rPr lang="en-US" sz="1400" dirty="0">
                <a:solidFill>
                  <a:schemeClr val="tx1"/>
                </a:solidFill>
                <a:ea typeface="MS PGothic" pitchFamily="34" charset="-128"/>
              </a:rPr>
              <a:t>Foreign Venue Set </a:t>
            </a:r>
            <a:r>
              <a:rPr lang="en-US" sz="1400" dirty="0" smtClean="0">
                <a:solidFill>
                  <a:schemeClr val="tx1"/>
                </a:solidFill>
                <a:ea typeface="MS PGothic" pitchFamily="34" charset="-128"/>
              </a:rPr>
              <a:t>Aside	$	    $ </a:t>
            </a:r>
            <a:r>
              <a:rPr lang="en-US" sz="1400" dirty="0">
                <a:solidFill>
                  <a:schemeClr val="tx1"/>
                </a:solidFill>
                <a:ea typeface="MS PGothic" pitchFamily="34" charset="-128"/>
              </a:rPr>
              <a:t>67,900</a:t>
            </a:r>
            <a:endParaRPr lang="en-US" sz="1400" dirty="0" smtClean="0">
              <a:solidFill>
                <a:schemeClr val="tx1"/>
              </a:solidFill>
              <a:ea typeface="MS PGothic" pitchFamily="34" charset="-128"/>
            </a:endParaRPr>
          </a:p>
          <a:p>
            <a:pPr lvl="1" defTabSz="914400" eaLnBrk="0" hangingPunct="0">
              <a:lnSpc>
                <a:spcPct val="90000"/>
              </a:lnSpc>
              <a:spcBef>
                <a:spcPct val="20000"/>
              </a:spcBef>
              <a:tabLst>
                <a:tab pos="3654425" algn="l"/>
                <a:tab pos="5487988" algn="l"/>
                <a:tab pos="7372350" algn="r"/>
              </a:tabLst>
            </a:pPr>
            <a:r>
              <a:rPr lang="en-US" sz="1400" dirty="0" smtClean="0">
                <a:solidFill>
                  <a:schemeClr val="tx1"/>
                </a:solidFill>
                <a:ea typeface="MS PGothic" pitchFamily="34" charset="-128"/>
              </a:rPr>
              <a:t>--  Get 802 Attendee fee	$     0</a:t>
            </a:r>
            <a:r>
              <a:rPr lang="en-US" sz="1400" dirty="0" smtClean="0">
                <a:solidFill>
                  <a:schemeClr val="tx1"/>
                </a:solidFill>
                <a:ea typeface="MS PGothic" pitchFamily="34" charset="-128"/>
              </a:rPr>
              <a:t>	      </a:t>
            </a:r>
            <a:r>
              <a:rPr lang="en-US" sz="1400" dirty="0" smtClean="0">
                <a:solidFill>
                  <a:schemeClr val="tx1"/>
                </a:solidFill>
                <a:ea typeface="MS PGothic" pitchFamily="34" charset="-128"/>
              </a:rPr>
              <a:t>$   0</a:t>
            </a:r>
            <a:endParaRPr lang="en-US" sz="1400"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Surplus/(Deficit)	</a:t>
            </a:r>
            <a:r>
              <a:rPr lang="en-US" sz="1600" b="1" dirty="0" smtClean="0">
                <a:solidFill>
                  <a:schemeClr val="tx1"/>
                </a:solidFill>
                <a:ea typeface="MS PGothic" pitchFamily="34" charset="-128"/>
              </a:rPr>
              <a:t>$190,625</a:t>
            </a:r>
            <a:r>
              <a:rPr lang="en-US" sz="1600" b="1" dirty="0" smtClean="0">
                <a:solidFill>
                  <a:srgbClr val="FF0000"/>
                </a:solidFill>
                <a:ea typeface="MS PGothic" pitchFamily="34" charset="-128"/>
              </a:rPr>
              <a:t>	  </a:t>
            </a:r>
            <a:r>
              <a:rPr lang="en-US" sz="1600" b="1" dirty="0" smtClean="0">
                <a:solidFill>
                  <a:schemeClr val="tx1"/>
                </a:solidFill>
                <a:ea typeface="MS PGothic" pitchFamily="34" charset="-128"/>
              </a:rPr>
              <a:t>$125,093</a:t>
            </a:r>
            <a:r>
              <a:rPr lang="en-US" sz="1600" b="1" dirty="0">
                <a:solidFill>
                  <a:schemeClr val="tx1"/>
                </a:solidFill>
                <a:ea typeface="MS PGothic" pitchFamily="34" charset="-128"/>
              </a:rPr>
              <a:t>	</a:t>
            </a:r>
            <a:r>
              <a:rPr lang="en-US" sz="1600" b="1" dirty="0" smtClean="0">
                <a:solidFill>
                  <a:schemeClr val="tx1"/>
                </a:solidFill>
                <a:ea typeface="MS PGothic" pitchFamily="34" charset="-128"/>
              </a:rPr>
              <a:t>              </a:t>
            </a:r>
            <a:endParaRPr lang="en-US" sz="1600" b="1" dirty="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endParaRPr lang="en-US" sz="1600" b="1" dirty="0" smtClean="0">
              <a:solidFill>
                <a:schemeClr val="tx1"/>
              </a:solidFill>
              <a:ea typeface="MS PGothic" pitchFamily="34" charset="-128"/>
            </a:endParaRPr>
          </a:p>
          <a:p>
            <a:pPr marL="342900" indent="-342900" defTabSz="914400" eaLnBrk="0" hangingPunct="0">
              <a:lnSpc>
                <a:spcPct val="90000"/>
              </a:lnSpc>
              <a:spcBef>
                <a:spcPct val="20000"/>
              </a:spcBef>
              <a:buFontTx/>
              <a:buChar char="•"/>
              <a:tabLst>
                <a:tab pos="3654425" algn="l"/>
                <a:tab pos="5487988" algn="l"/>
                <a:tab pos="7372350" algn="r"/>
              </a:tabLst>
            </a:pPr>
            <a:r>
              <a:rPr lang="en-US" sz="1600" b="1" dirty="0" smtClean="0">
                <a:solidFill>
                  <a:schemeClr val="tx1"/>
                </a:solidFill>
                <a:ea typeface="MS PGothic" pitchFamily="34" charset="-128"/>
              </a:rPr>
              <a:t>Average cost per attendee $458</a:t>
            </a:r>
            <a:endParaRPr lang="en-US" sz="1600" b="1" dirty="0">
              <a:solidFill>
                <a:schemeClr val="tx1"/>
              </a:solidFill>
              <a:ea typeface="MS PGothic" pitchFamily="34" charset="-128"/>
            </a:endParaRPr>
          </a:p>
        </p:txBody>
      </p:sp>
      <p:sp>
        <p:nvSpPr>
          <p:cNvPr id="11" name="Text Box 8"/>
          <p:cNvSpPr txBox="1">
            <a:spLocks noChangeArrowheads="1"/>
          </p:cNvSpPr>
          <p:nvPr/>
        </p:nvSpPr>
        <p:spPr bwMode="auto">
          <a:xfrm>
            <a:off x="3675184" y="1295400"/>
            <a:ext cx="1622474"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Proposed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Oct </a:t>
            </a:r>
            <a:r>
              <a:rPr lang="en-US" sz="1800" b="1" dirty="0" smtClean="0">
                <a:solidFill>
                  <a:schemeClr val="tx1"/>
                </a:solidFill>
                <a:ea typeface="MS PGothic" pitchFamily="34" charset="-128"/>
              </a:rPr>
              <a:t>2014</a:t>
            </a:r>
            <a:endParaRPr lang="en-US" sz="1800" b="1" dirty="0">
              <a:solidFill>
                <a:schemeClr val="tx1"/>
              </a:solidFill>
              <a:ea typeface="MS PGothic" pitchFamily="34" charset="-128"/>
            </a:endParaRPr>
          </a:p>
        </p:txBody>
      </p:sp>
      <p:sp>
        <p:nvSpPr>
          <p:cNvPr id="12"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9" name="Text Box 8"/>
          <p:cNvSpPr txBox="1">
            <a:spLocks noChangeArrowheads="1"/>
          </p:cNvSpPr>
          <p:nvPr/>
        </p:nvSpPr>
        <p:spPr bwMode="auto">
          <a:xfrm>
            <a:off x="5334000" y="1266092"/>
            <a:ext cx="2057400" cy="923330"/>
          </a:xfrm>
          <a:prstGeom prst="rect">
            <a:avLst/>
          </a:prstGeom>
          <a:noFill/>
          <a:ln w="12700">
            <a:noFill/>
            <a:miter lim="800000"/>
            <a:headEnd type="none" w="sm" len="sm"/>
            <a:tailEnd type="none" w="sm" len="sm"/>
          </a:ln>
        </p:spPr>
        <p:txBody>
          <a:bodyPr wrap="square">
            <a:spAutoFit/>
          </a:bodyPr>
          <a:lstStyle/>
          <a:p>
            <a:pPr algn="ctr" defTabSz="914400" eaLnBrk="0" hangingPunct="0">
              <a:spcBef>
                <a:spcPts val="0"/>
              </a:spcBef>
            </a:pPr>
            <a:r>
              <a:rPr lang="en-US" sz="1800" b="1" dirty="0" smtClean="0">
                <a:solidFill>
                  <a:schemeClr val="tx1"/>
                </a:solidFill>
                <a:ea typeface="MS PGothic" pitchFamily="34" charset="-128"/>
              </a:rPr>
              <a:t>Estimated </a:t>
            </a:r>
          </a:p>
          <a:p>
            <a:pPr algn="ctr" defTabSz="914400" eaLnBrk="0" hangingPunct="0">
              <a:spcBef>
                <a:spcPts val="0"/>
              </a:spcBef>
            </a:pPr>
            <a:r>
              <a:rPr lang="en-US" sz="1800" b="1" dirty="0" smtClean="0">
                <a:solidFill>
                  <a:schemeClr val="tx1"/>
                </a:solidFill>
                <a:ea typeface="MS PGothic" pitchFamily="34" charset="-128"/>
              </a:rPr>
              <a:t>Budget </a:t>
            </a:r>
          </a:p>
          <a:p>
            <a:pPr algn="ctr" defTabSz="914400" eaLnBrk="0" hangingPunct="0">
              <a:spcBef>
                <a:spcPts val="0"/>
              </a:spcBef>
            </a:pPr>
            <a:r>
              <a:rPr lang="en-US" sz="1800" b="1" dirty="0" smtClean="0">
                <a:solidFill>
                  <a:schemeClr val="tx1"/>
                </a:solidFill>
                <a:ea typeface="MS PGothic" pitchFamily="34" charset="-128"/>
              </a:rPr>
              <a:t> </a:t>
            </a:r>
            <a:r>
              <a:rPr lang="en-US" sz="1800" b="1" dirty="0" smtClean="0">
                <a:solidFill>
                  <a:schemeClr val="tx1"/>
                </a:solidFill>
                <a:ea typeface="MS PGothic" pitchFamily="34" charset="-128"/>
              </a:rPr>
              <a:t>January 2015</a:t>
            </a:r>
            <a:endParaRPr lang="en-US" sz="1800" b="1" dirty="0">
              <a:solidFill>
                <a:schemeClr val="tx1"/>
              </a:solidFill>
              <a:ea typeface="MS PGothic" pitchFamily="34" charset="-128"/>
            </a:endParaRPr>
          </a:p>
        </p:txBody>
      </p:sp>
      <p:sp>
        <p:nvSpPr>
          <p:cNvPr id="13"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extLst>
      <p:ext uri="{BB962C8B-B14F-4D97-AF65-F5344CB8AC3E}">
        <p14:creationId xmlns:p14="http://schemas.microsoft.com/office/powerpoint/2010/main" val="417320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r>
              <a:rPr lang="en-US" sz="1200" dirty="0" smtClean="0"/>
              <a:t>2009</a:t>
            </a:r>
          </a:p>
          <a:p>
            <a:pPr marL="515938" lvl="1" indent="-174625" defTabSz="914400" eaLnBrk="1" hangingPunct="1">
              <a:lnSpc>
                <a:spcPct val="90000"/>
              </a:lnSpc>
              <a:tabLst>
                <a:tab pos="7372350" algn="r"/>
              </a:tabLst>
            </a:pPr>
            <a:r>
              <a:rPr lang="en-US" sz="1200" dirty="0" smtClean="0"/>
              <a:t>355 – LA ($4,724 - $9,835)</a:t>
            </a:r>
          </a:p>
          <a:p>
            <a:pPr marL="515938" lvl="1" indent="-174625" defTabSz="914400" eaLnBrk="1" hangingPunct="1">
              <a:lnSpc>
                <a:spcPct val="90000"/>
              </a:lnSpc>
              <a:tabLst>
                <a:tab pos="7372350" algn="r"/>
              </a:tabLst>
            </a:pPr>
            <a:r>
              <a:rPr lang="en-US" sz="1200" dirty="0" smtClean="0"/>
              <a:t>344 – Montreal ($8,676 - $29,948)</a:t>
            </a:r>
          </a:p>
          <a:p>
            <a:pPr marL="515938" lvl="1" indent="-174625" defTabSz="914400" eaLnBrk="1" hangingPunct="1">
              <a:lnSpc>
                <a:spcPct val="90000"/>
              </a:lnSpc>
              <a:tabLst>
                <a:tab pos="7372350" algn="r"/>
              </a:tabLst>
            </a:pPr>
            <a:r>
              <a:rPr lang="en-US" sz="1200" dirty="0" smtClean="0"/>
              <a:t>500 – Hawaii ($16,793 - $17,330)</a:t>
            </a:r>
          </a:p>
          <a:p>
            <a:pPr marL="227013" indent="-227013" defTabSz="914400" eaLnBrk="1" hangingPunct="1">
              <a:lnSpc>
                <a:spcPct val="90000"/>
              </a:lnSpc>
              <a:tabLst>
                <a:tab pos="7372350" algn="r"/>
              </a:tabLst>
            </a:pPr>
            <a:r>
              <a:rPr lang="en-US" sz="1200" dirty="0" smtClean="0"/>
              <a:t>2010</a:t>
            </a:r>
          </a:p>
          <a:p>
            <a:pPr marL="515938" lvl="1" indent="-174625" defTabSz="914400" eaLnBrk="1" hangingPunct="1">
              <a:lnSpc>
                <a:spcPct val="90000"/>
              </a:lnSpc>
              <a:tabLst>
                <a:tab pos="7372350" algn="r"/>
              </a:tabLst>
            </a:pPr>
            <a:r>
              <a:rPr lang="en-US" sz="1200" dirty="0" smtClean="0"/>
              <a:t>428 – LA ($9,000 - $33,841)</a:t>
            </a:r>
          </a:p>
          <a:p>
            <a:pPr marL="515938" lvl="1" indent="-174625" defTabSz="914400" eaLnBrk="1" hangingPunct="1">
              <a:lnSpc>
                <a:spcPct val="90000"/>
              </a:lnSpc>
              <a:tabLst>
                <a:tab pos="7372350" algn="r"/>
              </a:tabLst>
            </a:pPr>
            <a:r>
              <a:rPr lang="en-US" sz="1200" dirty="0" smtClean="0"/>
              <a:t>426 - Beijing ($0)</a:t>
            </a:r>
          </a:p>
          <a:p>
            <a:pPr marL="515938" lvl="1" indent="-174625" defTabSz="914400" eaLnBrk="1" hangingPunct="1">
              <a:lnSpc>
                <a:spcPct val="90000"/>
              </a:lnSpc>
              <a:tabLst>
                <a:tab pos="7372350" algn="r"/>
              </a:tabLst>
            </a:pPr>
            <a:r>
              <a:rPr lang="en-US" sz="1200" dirty="0" smtClean="0"/>
              <a:t>384 – Hawaii ($1,161- $316)</a:t>
            </a:r>
          </a:p>
          <a:p>
            <a:pPr marL="227013" indent="-227013" defTabSz="914400" eaLnBrk="1" hangingPunct="1">
              <a:lnSpc>
                <a:spcPct val="90000"/>
              </a:lnSpc>
              <a:tabLst>
                <a:tab pos="7372350" algn="r"/>
              </a:tabLst>
            </a:pPr>
            <a:r>
              <a:rPr lang="en-US" sz="1200" dirty="0" smtClean="0"/>
              <a:t>2011</a:t>
            </a:r>
          </a:p>
          <a:p>
            <a:pPr marL="515938" lvl="1" indent="-174625" defTabSz="914400" eaLnBrk="1" hangingPunct="1">
              <a:lnSpc>
                <a:spcPct val="90000"/>
              </a:lnSpc>
              <a:tabLst>
                <a:tab pos="7372350" algn="r"/>
              </a:tabLst>
            </a:pPr>
            <a:r>
              <a:rPr lang="en-US" sz="1200" dirty="0" smtClean="0"/>
              <a:t>410 – LA ($13,378 - $29,080)</a:t>
            </a:r>
          </a:p>
          <a:p>
            <a:pPr marL="515938" lvl="1" indent="-174625" defTabSz="914400" eaLnBrk="1" hangingPunct="1">
              <a:lnSpc>
                <a:spcPct val="90000"/>
              </a:lnSpc>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15938" lvl="1" indent="-174625" defTabSz="914400" eaLnBrk="1" hangingPunct="1">
              <a:lnSpc>
                <a:spcPct val="90000"/>
              </a:lnSpc>
              <a:tabLst>
                <a:tab pos="7372350" algn="r"/>
              </a:tabLst>
            </a:pPr>
            <a:r>
              <a:rPr lang="en-US" sz="1200" dirty="0" smtClean="0"/>
              <a:t>313 – Okinawa (</a:t>
            </a:r>
            <a:r>
              <a:rPr lang="en-US" sz="1200" dirty="0" smtClean="0">
                <a:solidFill>
                  <a:srgbClr val="FF0000"/>
                </a:solidFill>
              </a:rPr>
              <a:t>$22,669 </a:t>
            </a:r>
            <a:r>
              <a:rPr lang="en-US" sz="1200" dirty="0" smtClean="0"/>
              <a:t>– $0)</a:t>
            </a:r>
          </a:p>
          <a:p>
            <a:pPr marL="227013" indent="-227013" defTabSz="914400" eaLnBrk="1" hangingPunct="1">
              <a:lnSpc>
                <a:spcPct val="90000"/>
              </a:lnSpc>
              <a:tabLst>
                <a:tab pos="7372350" algn="r"/>
              </a:tabLst>
            </a:pPr>
            <a:r>
              <a:rPr lang="en-US" sz="1200" dirty="0" smtClean="0"/>
              <a:t>2012</a:t>
            </a:r>
          </a:p>
          <a:p>
            <a:pPr marL="515938" lvl="1" indent="-174625" defTabSz="914400" eaLnBrk="1" hangingPunct="1">
              <a:lnSpc>
                <a:spcPct val="90000"/>
              </a:lnSpc>
              <a:tabLst>
                <a:tab pos="7372350" algn="r"/>
              </a:tabLst>
            </a:pPr>
            <a:r>
              <a:rPr lang="en-US" sz="1200" dirty="0" smtClean="0"/>
              <a:t>359 – Jacksonville ($16,398 - $30,931.52)</a:t>
            </a:r>
          </a:p>
          <a:p>
            <a:pPr marL="515938" lvl="1" indent="-174625" defTabSz="914400" eaLnBrk="1" hangingPunct="1">
              <a:lnSpc>
                <a:spcPct val="90000"/>
              </a:lnSpc>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15938" lvl="1" indent="-174625" defTabSz="914400" eaLnBrk="1" hangingPunct="1">
              <a:lnSpc>
                <a:spcPct val="90000"/>
              </a:lnSpc>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115888" indent="-174625" defTabSz="914400" eaLnBrk="1" hangingPunct="1">
              <a:lnSpc>
                <a:spcPct val="90000"/>
              </a:lnSpc>
              <a:tabLst>
                <a:tab pos="7372350" algn="r"/>
              </a:tabLst>
            </a:pPr>
            <a:r>
              <a:rPr lang="en-US" sz="1200" dirty="0" smtClean="0"/>
              <a:t>2013</a:t>
            </a:r>
          </a:p>
          <a:p>
            <a:pPr marL="515938" lvl="1" indent="-174625" defTabSz="914400" eaLnBrk="1" hangingPunct="1">
              <a:lnSpc>
                <a:spcPct val="90000"/>
              </a:lnSpc>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15938" lvl="1" indent="-174625" defTabSz="914400" eaLnBrk="1" hangingPunct="1">
              <a:lnSpc>
                <a:spcPct val="90000"/>
              </a:lnSpc>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15938" lvl="1" indent="-174625" defTabSz="914400" eaLnBrk="1" hangingPunct="1">
              <a:lnSpc>
                <a:spcPct val="90000"/>
              </a:lnSpc>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January  2015</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9</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114800" cy="2303837"/>
          </a:xfrm>
        </p:spPr>
        <p:txBody>
          <a:bodyPr wrap="square" lIns="92075" tIns="46038" rIns="92075" bIns="46038">
            <a:spAutoFit/>
          </a:bodyPr>
          <a:lstStyle/>
          <a:p>
            <a:pPr marL="227013" indent="-227013" defTabSz="914400" eaLnBrk="1" hangingPunct="1">
              <a:lnSpc>
                <a:spcPct val="90000"/>
              </a:lnSpc>
              <a:tabLst>
                <a:tab pos="7372350" algn="r"/>
              </a:tabLst>
            </a:pPr>
            <a:r>
              <a:rPr lang="en-US" sz="2000" dirty="0" smtClean="0"/>
              <a:t>2014</a:t>
            </a:r>
          </a:p>
          <a:p>
            <a:pPr marL="454025" lvl="1" indent="-112713" defTabSz="914400" eaLnBrk="1" hangingPunct="1">
              <a:lnSpc>
                <a:spcPct val="90000"/>
              </a:lnSpc>
              <a:tabLst>
                <a:tab pos="7372350" algn="r"/>
              </a:tabLst>
            </a:pPr>
            <a:r>
              <a:rPr lang="en-US" sz="1800" dirty="0" smtClean="0"/>
              <a:t>426 – LA (</a:t>
            </a:r>
            <a:r>
              <a:rPr lang="en-US" sz="1800" dirty="0" smtClean="0">
                <a:solidFill>
                  <a:srgbClr val="FF0000"/>
                </a:solidFill>
              </a:rPr>
              <a:t>$</a:t>
            </a:r>
            <a:r>
              <a:rPr lang="en-US" sz="1800" dirty="0" smtClean="0">
                <a:solidFill>
                  <a:srgbClr val="FF0000"/>
                </a:solidFill>
                <a:ea typeface="MS PGothic" pitchFamily="34" charset="-128"/>
              </a:rPr>
              <a:t>9,313 </a:t>
            </a:r>
            <a:r>
              <a:rPr lang="en-US" sz="1800" dirty="0" smtClean="0"/>
              <a:t>-- </a:t>
            </a:r>
            <a:r>
              <a:rPr lang="en-US" sz="1800" dirty="0" smtClean="0">
                <a:solidFill>
                  <a:srgbClr val="FF0000"/>
                </a:solidFill>
              </a:rPr>
              <a:t>$</a:t>
            </a:r>
            <a:r>
              <a:rPr lang="en-US" sz="1800" dirty="0" smtClean="0">
                <a:solidFill>
                  <a:srgbClr val="FF0000"/>
                </a:solidFill>
                <a:ea typeface="MS PGothic" pitchFamily="34" charset="-128"/>
              </a:rPr>
              <a:t>2,082</a:t>
            </a:r>
            <a:r>
              <a:rPr lang="en-US" sz="1800" dirty="0" smtClean="0">
                <a:solidFill>
                  <a:schemeClr val="tx1"/>
                </a:solidFill>
                <a:ea typeface="MS PGothic" pitchFamily="34" charset="-128"/>
              </a:rPr>
              <a:t>)</a:t>
            </a:r>
            <a:endParaRPr lang="en-US" sz="1800" dirty="0" smtClean="0">
              <a:solidFill>
                <a:schemeClr val="tx1"/>
              </a:solidFill>
            </a:endParaRPr>
          </a:p>
          <a:p>
            <a:pPr marL="454025" lvl="1" indent="-112713" defTabSz="914400" eaLnBrk="1" hangingPunct="1">
              <a:lnSpc>
                <a:spcPct val="90000"/>
              </a:lnSpc>
              <a:tabLst>
                <a:tab pos="7372350" algn="r"/>
              </a:tabLst>
            </a:pPr>
            <a:r>
              <a:rPr lang="en-US" sz="1800" dirty="0" smtClean="0"/>
              <a:t>337 – Waikoloa ( </a:t>
            </a:r>
            <a:r>
              <a:rPr lang="en-US" sz="1800" b="1" dirty="0" smtClean="0">
                <a:solidFill>
                  <a:schemeClr val="tx1"/>
                </a:solidFill>
              </a:rPr>
              <a:t>$8,940 - </a:t>
            </a:r>
            <a:r>
              <a:rPr lang="en-US" sz="1800" b="1" dirty="0" smtClean="0">
                <a:solidFill>
                  <a:schemeClr val="tx1"/>
                </a:solidFill>
                <a:ea typeface="MS PGothic" pitchFamily="34" charset="-128"/>
              </a:rPr>
              <a:t>$13,949</a:t>
            </a:r>
            <a:r>
              <a:rPr lang="en-US" sz="1800" b="1" dirty="0" smtClean="0"/>
              <a:t>)</a:t>
            </a:r>
          </a:p>
          <a:p>
            <a:pPr marL="454025" lvl="1" indent="-112713" defTabSz="914400" eaLnBrk="1" hangingPunct="1">
              <a:lnSpc>
                <a:spcPct val="90000"/>
              </a:lnSpc>
              <a:tabLst>
                <a:tab pos="7372350" algn="r"/>
              </a:tabLst>
            </a:pPr>
            <a:r>
              <a:rPr lang="en-US" sz="1800" dirty="0" smtClean="0"/>
              <a:t>341 – Athens (</a:t>
            </a:r>
            <a:r>
              <a:rPr lang="en-US" sz="1800" dirty="0" smtClean="0">
                <a:solidFill>
                  <a:srgbClr val="FF0000"/>
                </a:solidFill>
              </a:rPr>
              <a:t>$63,050 </a:t>
            </a:r>
            <a:r>
              <a:rPr lang="en-US" sz="1800" dirty="0" smtClean="0"/>
              <a:t>- $1,134)</a:t>
            </a:r>
          </a:p>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sz="1800" dirty="0" smtClean="0"/>
              <a:t>670 – Atlanta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10" name="Footer Placeholder 1"/>
          <p:cNvSpPr txBox="1">
            <a:spLocks noGrp="1"/>
          </p:cNvSpPr>
          <p:nvPr/>
        </p:nvSpPr>
        <p:spPr bwMode="auto">
          <a:xfrm>
            <a:off x="7391400" y="6248400"/>
            <a:ext cx="1143000" cy="184150"/>
          </a:xfrm>
          <a:prstGeom prst="rect">
            <a:avLst/>
          </a:prstGeom>
          <a:noFill/>
          <a:ln w="9525">
            <a:noFill/>
            <a:miter lim="800000"/>
            <a:headEnd/>
            <a:tailEnd/>
          </a:ln>
        </p:spPr>
        <p:txBody>
          <a:bodyPr lIns="0" tIns="0" rIns="0" bIns="0">
            <a:spAutoFit/>
          </a:bodyPr>
          <a:lstStyle/>
          <a:p>
            <a:pPr algn="r" defTabSz="914400" eaLnBrk="0" hangingPunct="0"/>
            <a:r>
              <a:rPr lang="en-US" sz="1200" dirty="0">
                <a:solidFill>
                  <a:srgbClr val="000000"/>
                </a:solidFill>
                <a:ea typeface="MS PGothic" pitchFamily="34" charset="-128"/>
              </a:rPr>
              <a:t>Ben Rolfe </a:t>
            </a:r>
            <a:r>
              <a:rPr lang="en-US" sz="1200" dirty="0" smtClean="0">
                <a:solidFill>
                  <a:srgbClr val="000000"/>
                </a:solidFill>
                <a:ea typeface="MS PGothic" pitchFamily="34" charset="-128"/>
              </a:rPr>
              <a:t>, BCA</a:t>
            </a:r>
            <a:endParaRPr lang="en-US" sz="1200" dirty="0">
              <a:solidFill>
                <a:schemeClr val="tx2"/>
              </a:solidFill>
              <a:ea typeface="MS PGothic" pitchFamily="34" charset="-128"/>
            </a:endParaRPr>
          </a:p>
        </p:txBody>
      </p:sp>
      <p:sp>
        <p:nvSpPr>
          <p:cNvPr id="11" name="Footer Placeholder 4"/>
          <p:cNvSpPr txBox="1">
            <a:spLocks noGrp="1"/>
          </p:cNvSpPr>
          <p:nvPr/>
        </p:nvSpPr>
        <p:spPr bwMode="auto">
          <a:xfrm>
            <a:off x="5500688" y="6475413"/>
            <a:ext cx="3041650"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ea typeface="Arial Unicode MS" pitchFamily="34" charset="-128"/>
                <a:cs typeface="Arial Unicode MS" pitchFamily="34" charset="-128"/>
              </a:rPr>
              <a:t>Jon Rosdahl, CSR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15320</TotalTime>
  <Words>1116</Words>
  <Application>Microsoft Office PowerPoint</Application>
  <PresentationFormat>On-screen Show (4:3)</PresentationFormat>
  <Paragraphs>357</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802-11-Submission</vt:lpstr>
      <vt:lpstr>Document</vt:lpstr>
      <vt:lpstr>Treasurer Report January 2015</vt:lpstr>
      <vt:lpstr>Abstract</vt:lpstr>
      <vt:lpstr>PowerPoint Presentation</vt:lpstr>
      <vt:lpstr>PowerPoint Presentation</vt:lpstr>
      <vt:lpstr>PowerPoint Presentation</vt:lpstr>
      <vt:lpstr> Athens, Greece – September 2014 Unaudited</vt:lpstr>
      <vt:lpstr> Atlanta, GA- January 2015</vt:lpstr>
      <vt:lpstr>Historical Attendance</vt:lpstr>
      <vt:lpstr>Historical Attendance</vt:lpstr>
    </vt:vector>
  </TitlesOfParts>
  <Manager>Benjamin A. Rolfe</Manager>
  <Company>BCA, CSR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November 2014</dc:title>
  <dc:creator>Jon Rosdahl</dc:creator>
  <cp:keywords>November2014</cp:keywords>
  <dc:description>Ben Rolfe (BCA); Jon Rosdahl (CSR)</dc:description>
  <cp:lastModifiedBy>Jon Rosdahl</cp:lastModifiedBy>
  <cp:revision>166</cp:revision>
  <cp:lastPrinted>1601-01-01T00:00:00Z</cp:lastPrinted>
  <dcterms:created xsi:type="dcterms:W3CDTF">2012-05-13T15:07:35Z</dcterms:created>
  <dcterms:modified xsi:type="dcterms:W3CDTF">2015-01-15T15:03:53Z</dcterms:modified>
</cp:coreProperties>
</file>