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285" r:id="rId5"/>
    <p:sldId id="291" r:id="rId6"/>
    <p:sldId id="288" r:id="rId7"/>
    <p:sldId id="293" r:id="rId8"/>
    <p:sldId id="269" r:id="rId9"/>
    <p:sldId id="277"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58" autoAdjust="0"/>
    <p:restoredTop sz="93103" autoAdjust="0"/>
  </p:normalViewPr>
  <p:slideViewPr>
    <p:cSldViewPr>
      <p:cViewPr varScale="1">
        <p:scale>
          <a:sx n="68" d="100"/>
          <a:sy n="68" d="100"/>
        </p:scale>
        <p:origin x="-474"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802.11-15/0006r0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802.11-15/0006r0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802.11-15/0006r0</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802.11-15/0006r0</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a:p>
            <a:pPr defTabSz="933450"/>
            <a:endParaRPr lang="en-US" dirty="0" smtClean="0">
              <a:latin typeface="Times New Roman" pitchFamily="18" charset="0"/>
            </a:endParaRPr>
          </a:p>
          <a:p>
            <a:pPr defTabSz="933450"/>
            <a:r>
              <a:rPr lang="en-US" dirty="0" smtClean="0">
                <a:latin typeface="Times New Roman" pitchFamily="18" charset="0"/>
              </a:rPr>
              <a:t>2015 January  - Atlanta</a:t>
            </a:r>
            <a:r>
              <a:rPr lang="en-US" baseline="0" dirty="0" smtClean="0">
                <a:latin typeface="Times New Roman" pitchFamily="18" charset="0"/>
              </a:rPr>
              <a:t> – 802 Hosted Interim – Most 802 Groups attended (except .16 and .22)</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11-15-0006r0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January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2015-01-14</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03"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15-15/0031</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January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November 2014 for the 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11-15/006r0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82923639"/>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December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45563177"/>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$388,536.57 </a:t>
                      </a:r>
                    </a:p>
                  </a:txBody>
                  <a:tcPr marL="9525" marR="9525" marT="9525" marB="0" anchor="ctr">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$336,228.06 </a:t>
                      </a:r>
                    </a:p>
                  </a:txBody>
                  <a:tcPr marL="9525" marR="9525" marT="9525" marB="0" anchor="ctr">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$293,604.64 </a:t>
                      </a:r>
                    </a:p>
                  </a:txBody>
                  <a:tcPr marL="9525" marR="9525" marT="9525" marB="0" anchor="ctr">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591112455"/>
              </p:ext>
            </p:extLst>
          </p:nvPr>
        </p:nvGraphicFramePr>
        <p:xfrm>
          <a:off x="381000" y="750985"/>
          <a:ext cx="8458199" cy="5700839"/>
        </p:xfrm>
        <a:graphic>
          <a:graphicData uri="http://schemas.openxmlformats.org/drawingml/2006/table">
            <a:tbl>
              <a:tblPr/>
              <a:tblGrid>
                <a:gridCol w="1819646"/>
                <a:gridCol w="999754"/>
                <a:gridCol w="1232943"/>
                <a:gridCol w="1101464"/>
                <a:gridCol w="1101464"/>
                <a:gridCol w="1101464"/>
                <a:gridCol w="1101464"/>
              </a:tblGrid>
              <a:tr h="242311">
                <a:tc gridSpan="7">
                  <a:txBody>
                    <a:bodyPr/>
                    <a:lstStyle/>
                    <a:p>
                      <a:pPr algn="ctr" fontAlgn="b"/>
                      <a:r>
                        <a:rPr lang="en-US" sz="1800" b="1" i="0" u="none" strike="noStrike" dirty="0">
                          <a:effectLst/>
                          <a:latin typeface="Arial"/>
                        </a:rPr>
                        <a:t>Income Statement 2014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5285">
                <a:tc>
                  <a:txBody>
                    <a:bodyPr/>
                    <a:lstStyle/>
                    <a:p>
                      <a:pPr algn="l" fontAlgn="b"/>
                      <a:r>
                        <a:rPr lang="en-US" sz="1050" b="1" i="0" u="none" strike="noStrike" dirty="0">
                          <a:effectLst/>
                          <a:latin typeface="Arial"/>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 </a:t>
                      </a:r>
                      <a:r>
                        <a:rPr lang="en-US" sz="1050" b="1" i="0" u="none" strike="noStrike" dirty="0" smtClean="0">
                          <a:effectLst/>
                          <a:latin typeface="Arial"/>
                        </a:rPr>
                        <a:t>CB Interest-</a:t>
                      </a:r>
                      <a:endParaRPr lang="en-US" sz="105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2014-05 Waikoloa, HI</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2014-09 </a:t>
                      </a:r>
                      <a:endParaRPr lang="en-US" sz="1050" b="1" i="0" u="none" strike="noStrike" dirty="0" smtClean="0">
                        <a:effectLst/>
                        <a:latin typeface="Arial"/>
                      </a:endParaRPr>
                    </a:p>
                    <a:p>
                      <a:pPr algn="ctr" fontAlgn="b"/>
                      <a:r>
                        <a:rPr lang="en-US" sz="1050" b="1" i="0" u="none" strike="noStrike" dirty="0" smtClean="0">
                          <a:effectLst/>
                          <a:latin typeface="Arial"/>
                        </a:rPr>
                        <a:t>Athens</a:t>
                      </a:r>
                      <a:r>
                        <a:rPr lang="en-US" sz="1050" b="1" i="0" u="none" strike="noStrike" dirty="0">
                          <a:effectLst/>
                          <a:latin typeface="Arial"/>
                        </a:rPr>
                        <a:t>, Greece</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2015-01 </a:t>
                      </a:r>
                      <a:endParaRPr lang="en-US" sz="1050" b="1" i="0" u="none" strike="noStrike" dirty="0" smtClean="0">
                        <a:effectLst/>
                        <a:latin typeface="Arial"/>
                      </a:endParaRPr>
                    </a:p>
                    <a:p>
                      <a:pPr algn="ctr" fontAlgn="b"/>
                      <a:r>
                        <a:rPr lang="en-US" sz="1050" b="1" i="0" u="none" strike="noStrike" dirty="0" smtClean="0">
                          <a:effectLst/>
                          <a:latin typeface="Arial"/>
                        </a:rPr>
                        <a:t>Atlanta</a:t>
                      </a:r>
                      <a:r>
                        <a:rPr lang="en-US" sz="1050" b="1" i="0" u="none" strike="noStrike" dirty="0">
                          <a:effectLst/>
                          <a:latin typeface="Arial"/>
                        </a:rPr>
                        <a:t>, GA</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Total</a:t>
                      </a:r>
                    </a:p>
                  </a:txBody>
                  <a:tcPr marL="9525" marR="9525" marT="9525" marB="0" anchor="b">
                    <a:lnL>
                      <a:noFill/>
                    </a:lnL>
                    <a:lnR>
                      <a:noFill/>
                    </a:lnR>
                    <a:lnT>
                      <a:noFill/>
                    </a:lnT>
                    <a:lnB>
                      <a:noFill/>
                    </a:lnB>
                    <a:solidFill>
                      <a:srgbClr val="D0D0D0"/>
                    </a:solidFill>
                  </a:tcPr>
                </a:tc>
              </a:tr>
              <a:tr h="196868">
                <a:tc>
                  <a:txBody>
                    <a:bodyPr/>
                    <a:lstStyle/>
                    <a:p>
                      <a:pPr algn="l" fontAlgn="b"/>
                      <a:r>
                        <a:rPr lang="en-US" sz="105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Amount</a:t>
                      </a:r>
                    </a:p>
                  </a:txBody>
                  <a:tcPr marL="9525" marR="9525" marT="9525" marB="0" anchor="b">
                    <a:lnL>
                      <a:noFill/>
                    </a:lnL>
                    <a:lnR>
                      <a:noFill/>
                    </a:lnR>
                    <a:lnT>
                      <a:noFill/>
                    </a:lnT>
                    <a:lnB>
                      <a:noFill/>
                    </a:lnB>
                    <a:solidFill>
                      <a:srgbClr val="D0D0D0"/>
                    </a:solidFill>
                  </a:tcPr>
                </a:tc>
              </a:tr>
              <a:tr h="213695">
                <a:tc>
                  <a:txBody>
                    <a:bodyPr/>
                    <a:lstStyle/>
                    <a:p>
                      <a:pPr algn="l" fontAlgn="ctr"/>
                      <a:r>
                        <a:rPr lang="en-US" sz="1100" b="1" i="0" u="none" strike="noStrike" dirty="0">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74123">
                <a:tc>
                  <a:txBody>
                    <a:bodyPr/>
                    <a:lstStyle/>
                    <a:p>
                      <a:pPr algn="l" fontAlgn="b"/>
                      <a:r>
                        <a:rPr lang="en-US" sz="1100" b="1" i="0" u="none" strike="noStrike" dirty="0">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209993">
                <a:tc>
                  <a:txBody>
                    <a:bodyPr/>
                    <a:lstStyle/>
                    <a:p>
                      <a:pPr algn="l" fontAlgn="b"/>
                      <a:r>
                        <a:rPr lang="en-US" sz="1200" b="0" i="0" u="none" strike="noStrike" dirty="0">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9525" marR="9525" marT="9525" marB="0" anchor="ctr">
                    <a:lnL>
                      <a:noFill/>
                    </a:lnL>
                    <a:lnR>
                      <a:noFill/>
                    </a:lnR>
                    <a:lnT>
                      <a:noFill/>
                    </a:lnT>
                    <a:lnB>
                      <a:noFill/>
                    </a:lnB>
                  </a:tcPr>
                </a:tc>
              </a:tr>
              <a:tr h="391110">
                <a:tc>
                  <a:txBody>
                    <a:bodyPr/>
                    <a:lstStyle/>
                    <a:p>
                      <a:pPr algn="l" fontAlgn="b"/>
                      <a:r>
                        <a:rPr lang="en-US" sz="12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$898.58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$265,466.92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09993">
                <a:tc>
                  <a:txBody>
                    <a:bodyPr/>
                    <a:lstStyle/>
                    <a:p>
                      <a:pPr algn="l" fontAlgn="b"/>
                      <a:r>
                        <a:rPr lang="en-US" sz="12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$74,085.00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$25,216.60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$69,648.47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$50,379.00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$55,084.32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$23,802.15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$7,455.72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$919,799.46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ctr"/>
                      <a:r>
                        <a:rPr lang="en-US" sz="12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$1,098.25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$293,604.64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ctr"/>
                      <a:r>
                        <a:rPr lang="en-US" sz="12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$1,098.25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$293,604.64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Total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$363,300	$387,035</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Contingency 	$5,000 	$0	$0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Management </a:t>
            </a:r>
            <a:r>
              <a:rPr lang="en-US" sz="1400" dirty="0">
                <a:solidFill>
                  <a:schemeClr val="tx1"/>
                </a:solidFill>
                <a:ea typeface="MS PGothic" pitchFamily="34" charset="-128"/>
              </a:rPr>
              <a: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($63,050) 	($24,111)</a:t>
            </a:r>
            <a:r>
              <a:rPr lang="en-US" sz="1600" b="1" dirty="0" smtClean="0">
                <a:solidFill>
                  <a:schemeClr val="tx1"/>
                </a:solidFill>
                <a:ea typeface="MS PGothic" pitchFamily="34" charset="-128"/>
              </a:rPr>
              <a:t>             $1,119</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685800"/>
          </a:xfrm>
        </p:spPr>
        <p:txBody>
          <a:bodyPr/>
          <a:lstStyle/>
          <a:p>
            <a:r>
              <a:rPr lang="en-US" dirty="0" smtClean="0"/>
              <a:t> </a:t>
            </a:r>
            <a:r>
              <a:rPr lang="en-US" dirty="0" smtClean="0"/>
              <a:t>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218730"/>
            <a:ext cx="8229600" cy="418207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a:t>
            </a:r>
            <a:r>
              <a:rPr lang="en-US" sz="1600" b="1" dirty="0" smtClean="0">
                <a:solidFill>
                  <a:schemeClr val="tx1"/>
                </a:solidFill>
                <a:ea typeface="MS PGothic" pitchFamily="34" charset="-128"/>
              </a:rPr>
              <a:t>$379,150</a:t>
            </a:r>
            <a:r>
              <a:rPr lang="en-US" sz="1600" b="1"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a:t>
            </a:r>
            <a:r>
              <a:rPr lang="en-US" sz="1400" dirty="0" smtClean="0">
                <a:solidFill>
                  <a:schemeClr val="tx1"/>
                </a:solidFill>
                <a:ea typeface="MS PGothic" pitchFamily="34" charset="-128"/>
              </a:rPr>
              <a:t>50000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a:t>
            </a:r>
            <a:r>
              <a:rPr lang="en-US" sz="1400" dirty="0" smtClean="0">
                <a:solidFill>
                  <a:schemeClr val="tx1"/>
                </a:solidFill>
                <a:ea typeface="MS PGothic" pitchFamily="34" charset="-128"/>
              </a:rPr>
              <a:t>700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664</a:t>
            </a:r>
            <a:r>
              <a:rPr lang="en-US" sz="1400" dirty="0" smtClean="0">
                <a:solidFill>
                  <a:schemeClr val="tx1"/>
                </a:solidFill>
                <a:ea typeface="MS PGothic" pitchFamily="34" charset="-128"/>
              </a:rPr>
              <a:t>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251,875</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$304,057</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a:t>
            </a:r>
            <a:r>
              <a:rPr lang="en-US" sz="1400" dirty="0" smtClean="0">
                <a:solidFill>
                  <a:schemeClr val="tx1"/>
                </a:solidFill>
                <a:ea typeface="MS PGothic" pitchFamily="34" charset="-128"/>
              </a:rPr>
              <a:t>Fees	</a:t>
            </a:r>
            <a:r>
              <a:rPr lang="en-US" sz="1400" dirty="0" smtClean="0">
                <a:solidFill>
                  <a:schemeClr val="tx1"/>
                </a:solidFill>
                <a:ea typeface="MS PGothic" pitchFamily="34" charset="-128"/>
              </a:rPr>
              <a:t>$20,625</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$19,968</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smtClean="0">
                <a:solidFill>
                  <a:schemeClr val="tx1"/>
                </a:solidFill>
                <a:ea typeface="MS PGothic" pitchFamily="34" charset="-128"/>
              </a:rPr>
              <a:t>$75,000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a:t>
            </a:r>
            <a:r>
              <a:rPr lang="en-US" sz="1400" dirty="0" smtClean="0">
                <a:solidFill>
                  <a:schemeClr val="tx1"/>
                </a:solidFill>
                <a:ea typeface="MS PGothic" pitchFamily="34" charset="-128"/>
              </a:rPr>
              <a:t>$78,000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$73,000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$12,000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12,200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a:t>
            </a:r>
            <a:r>
              <a:rPr lang="en-US" sz="1400" dirty="0" smtClean="0">
                <a:solidFill>
                  <a:schemeClr val="tx1"/>
                </a:solidFill>
                <a:ea typeface="MS PGothic" pitchFamily="34" charset="-128"/>
              </a:rPr>
              <a:t>$        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ea typeface="MS PGothic" pitchFamily="34" charset="-128"/>
              </a:rPr>
              <a:t>$</a:t>
            </a:r>
            <a:r>
              <a:rPr lang="en-US" sz="1400" dirty="0" smtClean="0">
                <a:solidFill>
                  <a:schemeClr val="tx1"/>
                </a:solidFill>
              </a:rPr>
              <a:t>     750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1,000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a:t>
            </a:r>
            <a:r>
              <a:rPr lang="en-US" sz="1400" dirty="0" smtClean="0">
                <a:solidFill>
                  <a:schemeClr val="tx1"/>
                </a:solidFill>
                <a:ea typeface="MS PGothic" pitchFamily="34" charset="-128"/>
              </a:rPr>
              <a:t>4,500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5,000</a:t>
            </a:r>
            <a:r>
              <a:rPr lang="en-US" sz="1400" dirty="0" smtClean="0">
                <a:solidFill>
                  <a:schemeClr val="tx1"/>
                </a:solidFill>
                <a:ea typeface="MS PGothic" pitchFamily="34" charset="-128"/>
              </a:rPr>
              <a:t>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 </a:t>
            </a:r>
            <a:r>
              <a:rPr lang="en-US" sz="1400" dirty="0">
                <a:solidFill>
                  <a:schemeClr val="tx1"/>
                </a:solidFill>
                <a:ea typeface="MS PGothic" pitchFamily="34" charset="-128"/>
              </a:rPr>
              <a:t>67,900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0</a:t>
            </a: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chemeClr val="tx1"/>
                </a:solidFill>
                <a:ea typeface="MS PGothic" pitchFamily="34" charset="-128"/>
              </a:rPr>
              <a:t>$190,625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2954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a:t>
            </a:r>
            <a:r>
              <a:rPr lang="en-US" sz="1800" b="1" dirty="0" smtClean="0">
                <a:solidFill>
                  <a:schemeClr val="tx1"/>
                </a:solidFill>
                <a:ea typeface="MS PGothic" pitchFamily="34" charset="-128"/>
              </a:rPr>
              <a:t>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266092"/>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a:t>
            </a:r>
            <a:r>
              <a:rPr lang="en-US" sz="1800" b="1" dirty="0" smtClean="0">
                <a:solidFill>
                  <a:schemeClr val="tx1"/>
                </a:solidFill>
                <a:ea typeface="MS PGothic" pitchFamily="34" charset="-128"/>
              </a:rPr>
              <a:t>January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2303837"/>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$1,134)</a:t>
            </a:r>
          </a:p>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sz="1800" dirty="0" smtClean="0"/>
              <a:t>670 – Atlanta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15320</TotalTime>
  <Words>1116</Words>
  <Application>Microsoft Office PowerPoint</Application>
  <PresentationFormat>On-screen Show (4:3)</PresentationFormat>
  <Paragraphs>357</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Treasurer Report January 2015</vt:lpstr>
      <vt:lpstr>Abstract</vt:lpstr>
      <vt:lpstr>PowerPoint Presentation</vt:lpstr>
      <vt:lpstr>PowerPoint Presentation</vt:lpstr>
      <vt:lpstr>PowerPoint Presentation</vt:lpstr>
      <vt:lpstr> Athens, Greece – September 2014 Unaudited</vt:lpstr>
      <vt:lpstr> Atlanta, GA- January 2015</vt:lpstr>
      <vt:lpstr>Historical Attendance</vt:lpstr>
      <vt:lpstr>Historical Attendance</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Jon Rosdahl</cp:lastModifiedBy>
  <cp:revision>166</cp:revision>
  <cp:lastPrinted>1601-01-01T00:00:00Z</cp:lastPrinted>
  <dcterms:created xsi:type="dcterms:W3CDTF">2012-05-13T15:07:35Z</dcterms:created>
  <dcterms:modified xsi:type="dcterms:W3CDTF">2015-01-15T15:03:53Z</dcterms:modified>
</cp:coreProperties>
</file>