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5" r:id="rId4"/>
    <p:sldId id="272" r:id="rId5"/>
    <p:sldId id="273" r:id="rId6"/>
    <p:sldId id="274" r:id="rId7"/>
    <p:sldId id="279" r:id="rId8"/>
    <p:sldId id="268" r:id="rId9"/>
    <p:sldId id="275" r:id="rId10"/>
    <p:sldId id="276" r:id="rId11"/>
    <p:sldId id="271" r:id="rId12"/>
    <p:sldId id="286" r:id="rId13"/>
    <p:sldId id="281" r:id="rId14"/>
    <p:sldId id="282" r:id="rId15"/>
    <p:sldId id="280" r:id="rId16"/>
    <p:sldId id="283" r:id="rId17"/>
    <p:sldId id="284" r:id="rId18"/>
    <p:sldId id="285" r:id="rId19"/>
    <p:sldId id="288" r:id="rId20"/>
    <p:sldId id="287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9" autoAdjust="0"/>
    <p:restoredTop sz="86422" autoAdjust="0"/>
  </p:normalViewPr>
  <p:slideViewPr>
    <p:cSldViewPr>
      <p:cViewPr varScale="1">
        <p:scale>
          <a:sx n="62" d="100"/>
          <a:sy n="62" d="100"/>
        </p:scale>
        <p:origin x="-474" y="-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802-11-15/0005r1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802-11-15/0005r1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802-11-15/0005r1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802-11-15/0005r1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802-11-15/0005r1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4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802-11-15/0005r1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1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802-11-15/0005r1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802-11-15/0005r1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93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802-11-15/0005r1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11-15/0005r1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grouper.ieee.org/groups/802/PrivRecsg/index.html" TargetMode="External"/><Relationship Id="rId18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6/" TargetMode="External"/><Relationship Id="rId12" Type="http://schemas.openxmlformats.org/officeDocument/2006/relationships/hyperlink" Target="http://grouper.ieee.org/groups/802/24/index.html" TargetMode="External"/><Relationship Id="rId17" Type="http://schemas.openxmlformats.org/officeDocument/2006/relationships/hyperlink" Target="http://standards.ieee.org/board/pat/pat-slideset.ppt" TargetMode="External"/><Relationship Id="rId2" Type="http://schemas.openxmlformats.org/officeDocument/2006/relationships/hyperlink" Target="http://grouper.ieee.org/groups/802/minutes/2014_11/index.shtml" TargetMode="External"/><Relationship Id="rId16" Type="http://schemas.openxmlformats.org/officeDocument/2006/relationships/hyperlink" Target="http://standards.ieee.org/guides/bylaws/sect6-7.html#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5/pub/Meeting_Plan.html" TargetMode="External"/><Relationship Id="rId11" Type="http://schemas.openxmlformats.org/officeDocument/2006/relationships/hyperlink" Target="http://grouper.ieee.org/groups/802/22/index.html" TargetMode="External"/><Relationship Id="rId5" Type="http://schemas.openxmlformats.org/officeDocument/2006/relationships/hyperlink" Target="https://mentor.ieee.org/802.11/dcn/14/11-14-1565-00-0000-january-2015-agenda.xlsx" TargetMode="External"/><Relationship Id="rId15" Type="http://schemas.openxmlformats.org/officeDocument/2006/relationships/hyperlink" Target="http://grouper.ieee.org/groups/802/minutes/2014_11/opening/2014-11-03%20Treasurer%20Report.pdf" TargetMode="External"/><Relationship Id="rId10" Type="http://schemas.openxmlformats.org/officeDocument/2006/relationships/hyperlink" Target="https://mentor.ieee.org/802.21/dcn/14/21-14-0183-00-0000-session-66-agenda.docx" TargetMode="External"/><Relationship Id="rId4" Type="http://schemas.openxmlformats.org/officeDocument/2006/relationships/hyperlink" Target="http://ieee802.org/3/interims/atlanta_0115.html" TargetMode="External"/><Relationship Id="rId9" Type="http://schemas.openxmlformats.org/officeDocument/2006/relationships/hyperlink" Target="https://mentor.ieee.org/802.19/dcn/15/19-15-0004-00-0000-jan-2015-wg-agenda.xls" TargetMode="External"/><Relationship Id="rId14" Type="http://schemas.openxmlformats.org/officeDocument/2006/relationships/hyperlink" Target="https://mentor.ieee.org/802-ec/dcn/12/ec-12-0040-08-00EC-802-plenary-future-venue-contract-status.xls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mpinski.com/en/xiamen/hotel-xiamen/overview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eservation@estrel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January 2015 - 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799993"/>
              </p:ext>
            </p:extLst>
          </p:nvPr>
        </p:nvGraphicFramePr>
        <p:xfrm>
          <a:off x="538501" y="270892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" r:id="rId5" imgW="8245941" imgH="2538755" progId="Word.Document.8">
                  <p:embed/>
                </p:oleObj>
              </mc:Choice>
              <mc:Fallback>
                <p:oleObj name="Document" r:id="rId5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01" y="270892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M3.8 II Local File server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7770813" cy="4609629"/>
          </a:xfrm>
        </p:spPr>
        <p:txBody>
          <a:bodyPr/>
          <a:lstStyle/>
          <a:p>
            <a:r>
              <a:rPr lang="en-US" sz="2800" dirty="0" smtClean="0"/>
              <a:t>No Local Server this week</a:t>
            </a:r>
          </a:p>
          <a:p>
            <a:endParaRPr lang="en-US" sz="2800" dirty="0" smtClean="0"/>
          </a:p>
          <a:p>
            <a:r>
              <a:rPr lang="en-US" sz="2800" dirty="0" smtClean="0"/>
              <a:t>Access to </a:t>
            </a:r>
            <a:r>
              <a:rPr lang="en-US" sz="2800" dirty="0"/>
              <a:t>Mentor is here: https://</a:t>
            </a:r>
            <a:r>
              <a:rPr lang="en-US" sz="2800" dirty="0" smtClean="0"/>
              <a:t>mentor.ieee.org/802.11/documents</a:t>
            </a:r>
          </a:p>
          <a:p>
            <a:endParaRPr lang="en-US" sz="2800" dirty="0" smtClean="0"/>
          </a:p>
          <a:p>
            <a:r>
              <a:rPr lang="en-US" sz="2800" dirty="0" smtClean="0"/>
              <a:t>Local Network Access: </a:t>
            </a:r>
          </a:p>
          <a:p>
            <a:r>
              <a:rPr lang="en-US" sz="2800" dirty="0" smtClean="0"/>
              <a:t>Wireless </a:t>
            </a:r>
            <a:r>
              <a:rPr lang="en-US" sz="2800" dirty="0"/>
              <a:t>Encryption Protocol: </a:t>
            </a:r>
            <a:r>
              <a:rPr lang="en-US" sz="2800" dirty="0" smtClean="0"/>
              <a:t> </a:t>
            </a:r>
            <a:r>
              <a:rPr lang="en-US" sz="2000" dirty="0" smtClean="0"/>
              <a:t>WPA2 </a:t>
            </a:r>
            <a:r>
              <a:rPr lang="en-US" sz="2000" dirty="0"/>
              <a:t>Pre-Shared-Key</a:t>
            </a:r>
          </a:p>
          <a:p>
            <a:r>
              <a:rPr lang="en-US" sz="2800" dirty="0"/>
              <a:t>SSID: IEEEP802</a:t>
            </a:r>
          </a:p>
          <a:p>
            <a:r>
              <a:rPr lang="en-US" sz="2800" dirty="0"/>
              <a:t>Password: </a:t>
            </a:r>
            <a:r>
              <a:rPr lang="en-US" sz="2800" dirty="0" smtClean="0"/>
              <a:t>Hyatt2015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203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328592"/>
          </a:xfrm>
        </p:spPr>
        <p:txBody>
          <a:bodyPr/>
          <a:lstStyle/>
          <a:p>
            <a:r>
              <a:rPr lang="en-US" dirty="0"/>
              <a:t>FOOD &amp; BEVERAGE SERVICE</a:t>
            </a:r>
          </a:p>
          <a:p>
            <a:r>
              <a:rPr lang="en-US" dirty="0" smtClean="0"/>
              <a:t>Centennial </a:t>
            </a:r>
            <a:r>
              <a:rPr lang="en-US" dirty="0"/>
              <a:t>&amp; ACC Foyers</a:t>
            </a:r>
          </a:p>
          <a:p>
            <a:pPr lvl="1"/>
            <a:r>
              <a:rPr lang="en-US" sz="2400" dirty="0" smtClean="0"/>
              <a:t>Continental </a:t>
            </a:r>
            <a:r>
              <a:rPr lang="en-US" sz="2400" dirty="0"/>
              <a:t>Breakfast                       </a:t>
            </a:r>
          </a:p>
          <a:p>
            <a:pPr lvl="1"/>
            <a:r>
              <a:rPr lang="en-US" sz="2400" dirty="0"/>
              <a:t>7:30 AM to 9:00 </a:t>
            </a:r>
            <a:r>
              <a:rPr lang="en-US" sz="2400" dirty="0" smtClean="0"/>
              <a:t>AM</a:t>
            </a:r>
          </a:p>
          <a:p>
            <a:endParaRPr lang="en-US" sz="1600" dirty="0"/>
          </a:p>
          <a:p>
            <a:pPr lvl="1"/>
            <a:r>
              <a:rPr lang="en-US" sz="2400" dirty="0" smtClean="0"/>
              <a:t>Morning </a:t>
            </a:r>
            <a:r>
              <a:rPr lang="en-US" sz="2400" dirty="0"/>
              <a:t>Coffee/Tea                       </a:t>
            </a:r>
          </a:p>
          <a:p>
            <a:pPr lvl="1"/>
            <a:r>
              <a:rPr lang="en-US" sz="2400" dirty="0"/>
              <a:t> 9:00 AM to 11:00 </a:t>
            </a:r>
            <a:r>
              <a:rPr lang="en-US" sz="2400" dirty="0" smtClean="0"/>
              <a:t>AM</a:t>
            </a:r>
          </a:p>
          <a:p>
            <a:endParaRPr lang="en-US" sz="1600" dirty="0"/>
          </a:p>
          <a:p>
            <a:pPr lvl="1"/>
            <a:r>
              <a:rPr lang="en-US" sz="2400" dirty="0" smtClean="0"/>
              <a:t>Afternoon </a:t>
            </a:r>
            <a:r>
              <a:rPr lang="en-US" sz="2400" dirty="0"/>
              <a:t>Coffee/Tea               </a:t>
            </a:r>
          </a:p>
          <a:p>
            <a:pPr lvl="1"/>
            <a:r>
              <a:rPr lang="en-US" sz="2400" dirty="0"/>
              <a:t>2:00 PM to 4:00 </a:t>
            </a:r>
            <a:r>
              <a:rPr lang="en-US" sz="2400" dirty="0" smtClean="0"/>
              <a:t>PM</a:t>
            </a:r>
          </a:p>
          <a:p>
            <a:pPr lvl="1"/>
            <a:r>
              <a:rPr lang="en-US" sz="2400" dirty="0"/>
              <a:t>                  </a:t>
            </a:r>
          </a:p>
          <a:p>
            <a:pPr lvl="1"/>
            <a:r>
              <a:rPr lang="en-US" sz="2400" dirty="0" smtClean="0"/>
              <a:t>Snacks </a:t>
            </a:r>
            <a:r>
              <a:rPr lang="en-US" sz="2400" dirty="0"/>
              <a:t>from 3:00 PM to 4:00 PM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</a:t>
            </a:r>
            <a:r>
              <a:rPr lang="en-GB" dirty="0" smtClean="0"/>
              <a:t>II</a:t>
            </a:r>
            <a:r>
              <a:rPr lang="en-GB" dirty="0"/>
              <a:t>	</a:t>
            </a:r>
            <a:r>
              <a:rPr lang="en-GB" dirty="0" smtClean="0"/>
              <a:t>Social </a:t>
            </a:r>
            <a:r>
              <a:rPr lang="en-GB" dirty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846640" cy="4896544"/>
          </a:xfrm>
        </p:spPr>
        <p:txBody>
          <a:bodyPr/>
          <a:lstStyle/>
          <a:p>
            <a:r>
              <a:rPr lang="en-US" cap="all" dirty="0" smtClean="0"/>
              <a:t>Face-to-Face Events Sponsored SOCIAL </a:t>
            </a:r>
          </a:p>
          <a:p>
            <a:r>
              <a:rPr lang="en-US" dirty="0" smtClean="0"/>
              <a:t>Face to Face Events will be hosting an IEEE 802 gathering in the Centennial Foyer on Wednesday January 14th at 6:30 PM.</a:t>
            </a:r>
          </a:p>
          <a:p>
            <a:r>
              <a:rPr lang="en-US" dirty="0" smtClean="0"/>
              <a:t>All attendees are welcome to celebrate in the New Year with Facet to Face Events staff while mingling with IEEE 802 friends old and new. </a:t>
            </a:r>
          </a:p>
          <a:p>
            <a:r>
              <a:rPr lang="en-US" dirty="0" smtClean="0"/>
              <a:t>Light refreshments and beverage services will be provided.</a:t>
            </a:r>
          </a:p>
          <a:p>
            <a:endParaRPr lang="en-US" dirty="0" smtClean="0"/>
          </a:p>
          <a:p>
            <a:r>
              <a:rPr lang="en-US" dirty="0" smtClean="0"/>
              <a:t>A Complimentary Beverage Coupon is attached to each Name Badge Handout.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/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r>
              <a:rPr lang="en-US" cap="all" dirty="0"/>
              <a:t>Face-to-Face Events Sponsored SOCIAL </a:t>
            </a:r>
          </a:p>
          <a:p>
            <a:r>
              <a:rPr lang="en-US" dirty="0"/>
              <a:t>Face to Face Events will be hosting an IEEE 802 gathering in the Centennial Foyer on Wednesday January 14th at 6:30 PM.</a:t>
            </a:r>
          </a:p>
          <a:p>
            <a:r>
              <a:rPr lang="en-US" dirty="0"/>
              <a:t>All attendees are welcome to celebrate in the New Year with Facet to Face Events staff while mingling with IEEE 802 friends old and new. </a:t>
            </a:r>
          </a:p>
          <a:p>
            <a:r>
              <a:rPr lang="en-US" dirty="0"/>
              <a:t>Light refreshments and beverage services will be provided.</a:t>
            </a:r>
          </a:p>
          <a:p>
            <a:r>
              <a:rPr lang="en-US" dirty="0" smtClean="0"/>
              <a:t>A </a:t>
            </a:r>
            <a:r>
              <a:rPr lang="en-US" dirty="0"/>
              <a:t>Complimentary Beverage Coupon is attached to each Name Badge Handout.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Add:</a:t>
            </a:r>
          </a:p>
          <a:p>
            <a:r>
              <a:rPr lang="en-US" dirty="0"/>
              <a:t>	</a:t>
            </a:r>
            <a:r>
              <a:rPr lang="en-US" dirty="0" err="1"/>
              <a:t>TGah</a:t>
            </a:r>
            <a:r>
              <a:rPr lang="en-US" dirty="0"/>
              <a:t> – Wednesday PM1 – Regency 5</a:t>
            </a:r>
          </a:p>
          <a:p>
            <a:endParaRPr lang="en-US" dirty="0"/>
          </a:p>
          <a:p>
            <a:r>
              <a:rPr lang="en-US" dirty="0"/>
              <a:t>Cancel:</a:t>
            </a:r>
          </a:p>
          <a:p>
            <a:r>
              <a:rPr lang="en-US" dirty="0"/>
              <a:t>	JTC1 – Thursday PM1 – </a:t>
            </a:r>
            <a:r>
              <a:rPr lang="en-US" dirty="0" err="1"/>
              <a:t>Greenbriar</a:t>
            </a:r>
            <a:endParaRPr lang="en-US" dirty="0"/>
          </a:p>
          <a:p>
            <a:endParaRPr lang="en-US" dirty="0"/>
          </a:p>
          <a:p>
            <a:r>
              <a:rPr lang="en-US" dirty="0"/>
              <a:t>Potential – (if a </a:t>
            </a:r>
            <a:r>
              <a:rPr lang="en-US" dirty="0" smtClean="0"/>
              <a:t>group cancels room or one can </a:t>
            </a:r>
            <a:r>
              <a:rPr lang="en-US" smtClean="0"/>
              <a:t>be found)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err="1"/>
              <a:t>TGai</a:t>
            </a:r>
            <a:r>
              <a:rPr lang="en-US" dirty="0"/>
              <a:t> – Thursday AM2 (potentially)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3.1.2 – Straw Poll</a:t>
            </a:r>
          </a:p>
          <a:p>
            <a:r>
              <a:rPr lang="en-US" dirty="0" smtClean="0"/>
              <a:t>3.13 --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F3.1.2 -Straw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</a:t>
            </a:r>
          </a:p>
          <a:p>
            <a:r>
              <a:rPr lang="en-US" dirty="0" smtClean="0"/>
              <a:t>No –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992888" cy="1065213"/>
          </a:xfrm>
        </p:spPr>
        <p:txBody>
          <a:bodyPr/>
          <a:lstStyle/>
          <a:p>
            <a:r>
              <a:rPr lang="en-US" dirty="0" smtClean="0"/>
              <a:t>F3.1.3 Future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r>
              <a:rPr lang="en-US" sz="2800" dirty="0" smtClean="0"/>
              <a:t>2015: </a:t>
            </a:r>
          </a:p>
          <a:p>
            <a:r>
              <a:rPr lang="en-US" sz="2000" dirty="0"/>
              <a:t>	</a:t>
            </a:r>
            <a:r>
              <a:rPr lang="en-US" dirty="0" smtClean="0"/>
              <a:t>March 8-13, </a:t>
            </a:r>
            <a:r>
              <a:rPr lang="en-US" dirty="0" err="1" smtClean="0"/>
              <a:t>Estrel</a:t>
            </a:r>
            <a:r>
              <a:rPr lang="en-US" dirty="0" smtClean="0"/>
              <a:t> Hotel, Berlin, Germany</a:t>
            </a:r>
          </a:p>
          <a:p>
            <a:r>
              <a:rPr lang="en-US" dirty="0"/>
              <a:t>	</a:t>
            </a:r>
            <a:r>
              <a:rPr lang="en-US" dirty="0" smtClean="0"/>
              <a:t>May 10-15,  Hyatt Regency Vancouver, Canada</a:t>
            </a:r>
          </a:p>
          <a:p>
            <a:r>
              <a:rPr lang="en-US" dirty="0"/>
              <a:t>	</a:t>
            </a:r>
            <a:r>
              <a:rPr lang="en-US" dirty="0" smtClean="0"/>
              <a:t>May 20-21,  </a:t>
            </a:r>
            <a:r>
              <a:rPr lang="en-US" dirty="0" err="1" smtClean="0"/>
              <a:t>Shenzen</a:t>
            </a:r>
            <a:r>
              <a:rPr lang="en-US" dirty="0" smtClean="0"/>
              <a:t>, China</a:t>
            </a:r>
          </a:p>
          <a:p>
            <a:r>
              <a:rPr lang="en-US" dirty="0"/>
              <a:t>	</a:t>
            </a:r>
            <a:r>
              <a:rPr lang="en-US" dirty="0" smtClean="0"/>
              <a:t>July 12-17,  Hilton Waikoloa Village, HI</a:t>
            </a:r>
          </a:p>
          <a:p>
            <a:r>
              <a:rPr lang="en-US" dirty="0"/>
              <a:t>	</a:t>
            </a:r>
            <a:r>
              <a:rPr lang="en-US" dirty="0" smtClean="0"/>
              <a:t>September 13-18, </a:t>
            </a:r>
            <a:r>
              <a:rPr lang="en-US" dirty="0" err="1" smtClean="0"/>
              <a:t>Centara</a:t>
            </a:r>
            <a:r>
              <a:rPr lang="en-US" dirty="0" smtClean="0"/>
              <a:t> Grand Hotel, Bangkok, Thailand</a:t>
            </a:r>
          </a:p>
          <a:p>
            <a:r>
              <a:rPr lang="en-US" dirty="0"/>
              <a:t>	</a:t>
            </a:r>
            <a:r>
              <a:rPr lang="en-US" dirty="0" smtClean="0"/>
              <a:t>November 8-13, Hyatt Regency, Dallas, 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156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2016:</a:t>
            </a:r>
          </a:p>
          <a:p>
            <a:pPr lvl="1"/>
            <a:r>
              <a:rPr lang="en-US" sz="2400" dirty="0" smtClean="0"/>
              <a:t>January 13-14, Xi’an, China</a:t>
            </a:r>
          </a:p>
          <a:p>
            <a:pPr lvl="1"/>
            <a:r>
              <a:rPr lang="en-US" sz="2400" dirty="0" smtClean="0"/>
              <a:t>January 17-22, Hyatt Regency, Atlanta,  GA</a:t>
            </a:r>
          </a:p>
          <a:p>
            <a:pPr lvl="1"/>
            <a:r>
              <a:rPr lang="en-US" sz="2400" dirty="0" smtClean="0"/>
              <a:t>March 13-18, Sands Venetian Hotel, Macau, PRC</a:t>
            </a:r>
          </a:p>
          <a:p>
            <a:pPr lvl="1"/>
            <a:r>
              <a:rPr lang="en-US" sz="2400" dirty="0" smtClean="0"/>
              <a:t>May 15-20, Hilton Waikoloa Village, HI</a:t>
            </a:r>
          </a:p>
          <a:p>
            <a:pPr lvl="1"/>
            <a:r>
              <a:rPr lang="en-US" sz="2400" dirty="0" smtClean="0"/>
              <a:t>July 24-29, Manchester Grand Hyatt, San Diego, CA</a:t>
            </a:r>
          </a:p>
          <a:p>
            <a:pPr lvl="1"/>
            <a:r>
              <a:rPr lang="en-US" sz="2400" dirty="0" smtClean="0"/>
              <a:t>September 18-23,  TBD (Europe)</a:t>
            </a:r>
          </a:p>
          <a:p>
            <a:pPr lvl="1"/>
            <a:r>
              <a:rPr lang="en-US" sz="2400" dirty="0" smtClean="0"/>
              <a:t>September, Chongqing, China</a:t>
            </a:r>
          </a:p>
          <a:p>
            <a:pPr lvl="1"/>
            <a:r>
              <a:rPr lang="en-US" sz="2400" dirty="0" smtClean="0"/>
              <a:t>November 6-11 Grand Hyatt San Antonio, TX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94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en-US" dirty="0" smtClean="0"/>
              <a:t>2017: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January  15-20,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Hyatt Regency, Atlanta, GA – TBC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March 12-17, 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Hyatt Regency/Fairmont, Vancouver Canada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May 14-19, Daejeon Convention Center, Daejeon Korea (TBC)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July 9-14, </a:t>
            </a:r>
            <a:r>
              <a:rPr lang="en-US" sz="2400" kern="1200" dirty="0" err="1" smtClean="0">
                <a:latin typeface="Calibri" panose="020F0502020204030204" pitchFamily="34" charset="0"/>
              </a:rPr>
              <a:t>Estrel</a:t>
            </a:r>
            <a:r>
              <a:rPr lang="en-US" sz="2400" kern="1200" dirty="0" smtClean="0">
                <a:latin typeface="Calibri" panose="020F0502020204030204" pitchFamily="34" charset="0"/>
              </a:rPr>
              <a:t> Hotel and Convention Center, Berlin, Germany,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September 10-15, Hilton Waikoloa Village, Kona, HI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November 5-10 –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Caribe, Orlando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FL - TBC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621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  <a:hlinkClick r:id="rId2"/>
              </a:rPr>
              <a:t>802 Working Group, TAG, and EC officer opening reports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3"/>
              </a:rPr>
              <a:t>802.1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	</a:t>
            </a:r>
            <a:r>
              <a:rPr lang="en-US" dirty="0" smtClean="0">
                <a:solidFill>
                  <a:schemeClr val="accent3"/>
                </a:solidFill>
                <a:hlinkClick r:id="rId4"/>
              </a:rPr>
              <a:t>802.3</a:t>
            </a:r>
            <a:r>
              <a:rPr lang="en-US" dirty="0" smtClean="0">
                <a:solidFill>
                  <a:schemeClr val="accent3"/>
                </a:solidFill>
              </a:rPr>
              <a:t> 		</a:t>
            </a:r>
            <a:r>
              <a:rPr lang="en-US" dirty="0" smtClean="0">
                <a:solidFill>
                  <a:schemeClr val="accent3"/>
                </a:solidFill>
                <a:hlinkClick r:id="rId5"/>
              </a:rPr>
              <a:t>802.11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6"/>
              </a:rPr>
              <a:t>802.15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7"/>
              </a:rPr>
              <a:t>802.16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8"/>
              </a:rPr>
              <a:t>802.18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</a:t>
            </a:r>
            <a:r>
              <a:rPr lang="en-US" dirty="0" smtClean="0">
                <a:solidFill>
                  <a:schemeClr val="accent3"/>
                </a:solidFill>
                <a:hlinkClick r:id="rId9"/>
              </a:rPr>
              <a:t>802.19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0"/>
              </a:rPr>
              <a:t>802.21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1"/>
              </a:rPr>
              <a:t>802.22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2"/>
              </a:rPr>
              <a:t>802.24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3"/>
              </a:rPr>
              <a:t>Privacy Recommendation EC Study Group 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4"/>
              </a:rPr>
              <a:t>Executive Secretary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5" action="ppaction://hlinkfile"/>
              </a:rPr>
              <a:t>Treasurer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  <a:p>
            <a:r>
              <a:rPr lang="en-US" dirty="0">
                <a:solidFill>
                  <a:schemeClr val="accent3"/>
                </a:solidFill>
                <a:hlinkClick r:id="rId16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(in IEEE-SA bylaws), </a:t>
            </a:r>
            <a:r>
              <a:rPr lang="en-US" dirty="0">
                <a:solidFill>
                  <a:schemeClr val="accent3"/>
                </a:solidFill>
                <a:hlinkClick r:id="rId17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(slide set), and </a:t>
            </a:r>
            <a:r>
              <a:rPr lang="en-US" dirty="0">
                <a:solidFill>
                  <a:schemeClr val="accent3"/>
                </a:solidFill>
                <a:hlinkClick r:id="rId18"/>
              </a:rPr>
              <a:t>antitrust guidelines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r>
              <a:rPr lang="en-US" dirty="0" smtClean="0"/>
              <a:t>China Interim: January 21-22, 2015</a:t>
            </a:r>
          </a:p>
          <a:p>
            <a:r>
              <a:rPr lang="en-US" dirty="0"/>
              <a:t>	</a:t>
            </a:r>
            <a:r>
              <a:rPr lang="en-US" dirty="0" smtClean="0"/>
              <a:t>Location: </a:t>
            </a:r>
            <a:r>
              <a:rPr lang="en-GB" dirty="0"/>
              <a:t>Xiamen, </a:t>
            </a:r>
            <a:r>
              <a:rPr lang="en-GB" dirty="0" smtClean="0"/>
              <a:t>China</a:t>
            </a:r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Meeting Hotel: </a:t>
            </a:r>
            <a:r>
              <a:rPr lang="en-GB" dirty="0" err="1"/>
              <a:t>Kempinski</a:t>
            </a:r>
            <a:r>
              <a:rPr lang="en-GB" dirty="0"/>
              <a:t> Hotel Xiamen (TBC mid November)</a:t>
            </a:r>
            <a:br>
              <a:rPr lang="en-GB" dirty="0"/>
            </a:br>
            <a:r>
              <a:rPr lang="en-GB" dirty="0">
                <a:hlinkClick r:id="rId2"/>
              </a:rPr>
              <a:t>http://www.kempinski.com/en/xiamen/hotel-xiamen/overview/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Address: No. 98 </a:t>
            </a:r>
            <a:r>
              <a:rPr lang="en-GB" dirty="0" err="1"/>
              <a:t>Hubin</a:t>
            </a:r>
            <a:r>
              <a:rPr lang="en-GB" dirty="0"/>
              <a:t> Middle Road Xiamen, China</a:t>
            </a:r>
            <a:br>
              <a:rPr lang="en-GB" dirty="0"/>
            </a:br>
            <a:r>
              <a:rPr lang="en-GB" dirty="0"/>
              <a:t>Hotel Price: RMB 980 / day</a:t>
            </a:r>
            <a:br>
              <a:rPr lang="en-GB" dirty="0"/>
            </a:br>
            <a:r>
              <a:rPr lang="en-GB" dirty="0"/>
              <a:t>Registration Fee: US$300 (RMB 1800)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 smtClean="0"/>
              <a:t>M3.5 II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dirty="0" smtClean="0"/>
              <a:t>2015 March Plenary - </a:t>
            </a:r>
            <a:r>
              <a:rPr lang="en-US" dirty="0"/>
              <a:t>March 8-13, 2015</a:t>
            </a:r>
            <a:endParaRPr lang="en-US" dirty="0" smtClean="0"/>
          </a:p>
          <a:p>
            <a:r>
              <a:rPr lang="en-US" b="0" dirty="0"/>
              <a:t>	</a:t>
            </a:r>
            <a:r>
              <a:rPr lang="en-US" b="0" dirty="0" err="1" smtClean="0"/>
              <a:t>Estrel</a:t>
            </a:r>
            <a:r>
              <a:rPr lang="en-US" b="0" dirty="0" smtClean="0"/>
              <a:t> Berlin Germany --Time to make Hotel Reservations</a:t>
            </a:r>
          </a:p>
          <a:p>
            <a:r>
              <a:rPr lang="en-US" b="0" dirty="0"/>
              <a:t>	</a:t>
            </a:r>
            <a:r>
              <a:rPr lang="en-US" b="0" dirty="0" smtClean="0"/>
              <a:t>  Meeting Registrations Deadline Feb</a:t>
            </a:r>
          </a:p>
          <a:p>
            <a:r>
              <a:rPr lang="en-US" dirty="0" smtClean="0"/>
              <a:t>Hotel Reservation Deadline</a:t>
            </a:r>
            <a:r>
              <a:rPr lang="en-US" b="0" dirty="0" smtClean="0"/>
              <a:t>: </a:t>
            </a:r>
          </a:p>
          <a:p>
            <a:r>
              <a:rPr lang="en-US" sz="1800" dirty="0">
                <a:solidFill>
                  <a:srgbClr val="FF0000"/>
                </a:solidFill>
              </a:rPr>
              <a:t>IEEE 802 GROUP RATE DEADLINE*:  MONDAY, JANUARY 12, 2015 (Germany</a:t>
            </a:r>
            <a:r>
              <a:rPr lang="en-US" sz="1800" dirty="0" smtClean="0">
                <a:solidFill>
                  <a:srgbClr val="FF0000"/>
                </a:solidFill>
              </a:rPr>
              <a:t>*)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b="0" dirty="0"/>
          </a:p>
          <a:p>
            <a:r>
              <a:rPr lang="en-US" sz="1800" dirty="0" smtClean="0"/>
              <a:t>ESTREL HOTEL </a:t>
            </a:r>
            <a:r>
              <a:rPr lang="en-US" sz="1800" dirty="0"/>
              <a:t>CANCELLATION POLICY </a:t>
            </a:r>
          </a:p>
          <a:p>
            <a:r>
              <a:rPr lang="en-US" sz="1800" b="0" dirty="0"/>
              <a:t>* </a:t>
            </a:r>
            <a:r>
              <a:rPr lang="en-US" sz="1800" dirty="0"/>
              <a:t>Individual guest room reservations can be </a:t>
            </a:r>
            <a:r>
              <a:rPr lang="en-US" sz="1800" u="sng" dirty="0"/>
              <a:t>cancelled free of charge until 4 weeks prior to arrival date</a:t>
            </a:r>
            <a:r>
              <a:rPr lang="en-US" sz="1800" dirty="0"/>
              <a:t>. </a:t>
            </a:r>
          </a:p>
          <a:p>
            <a:r>
              <a:rPr lang="en-US" sz="1800" b="0" dirty="0"/>
              <a:t>* After this date, all cancellations or no shows, </a:t>
            </a:r>
            <a:r>
              <a:rPr lang="en-US" sz="1800" b="0" dirty="0">
                <a:solidFill>
                  <a:srgbClr val="FF0000"/>
                </a:solidFill>
              </a:rPr>
              <a:t>the </a:t>
            </a:r>
            <a:r>
              <a:rPr lang="en-US" sz="1800" b="0" dirty="0" err="1">
                <a:solidFill>
                  <a:srgbClr val="FF0000"/>
                </a:solidFill>
              </a:rPr>
              <a:t>Estrel</a:t>
            </a:r>
            <a:r>
              <a:rPr lang="en-US" sz="1800" b="0" dirty="0">
                <a:solidFill>
                  <a:srgbClr val="FF0000"/>
                </a:solidFill>
              </a:rPr>
              <a:t> will charge 80% of the room rate as cancellation charges.</a:t>
            </a:r>
          </a:p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* Cancel Reservation by email: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reservation@estrel.com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834355"/>
              </p:ext>
            </p:extLst>
          </p:nvPr>
        </p:nvGraphicFramePr>
        <p:xfrm>
          <a:off x="2699792" y="1268764"/>
          <a:ext cx="5040560" cy="4980298"/>
        </p:xfrm>
        <a:graphic>
          <a:graphicData uri="http://schemas.openxmlformats.org/drawingml/2006/table">
            <a:tbl>
              <a:tblPr/>
              <a:tblGrid>
                <a:gridCol w="1111888"/>
                <a:gridCol w="3928672"/>
              </a:tblGrid>
              <a:tr h="91901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IEEE 802 Interim Session - January 11-16, 2015</a:t>
                      </a:r>
                      <a:r>
                        <a:rPr lang="en-US" dirty="0">
                          <a:effectLst/>
                        </a:rPr>
                        <a:t/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2318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272 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802.3 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276 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59 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10 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41 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802.21 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2015-01-11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7584</TotalTime>
  <Words>976</Words>
  <Application>Microsoft Office PowerPoint</Application>
  <PresentationFormat>On-screen Show (4:3)</PresentationFormat>
  <Paragraphs>254</Paragraphs>
  <Slides>21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Document</vt:lpstr>
      <vt:lpstr>1st Vice Chair Report –  January 2015 - Atlanta</vt:lpstr>
      <vt:lpstr>Abstract</vt:lpstr>
      <vt:lpstr>M3.3 II Other WG meeting plans </vt:lpstr>
      <vt:lpstr>M3.4 II Meeting room locations     </vt:lpstr>
      <vt:lpstr>Online Calendar</vt:lpstr>
      <vt:lpstr>M3.5 II Next meeting reminder</vt:lpstr>
      <vt:lpstr>M3.5 II Next Meeting Reminder (Cont)</vt:lpstr>
      <vt:lpstr>M3.6 II Meeting registration</vt:lpstr>
      <vt:lpstr>M3.7 II Recording attendance</vt:lpstr>
      <vt:lpstr>M3.8 II Local File server</vt:lpstr>
      <vt:lpstr> M3.9 II Breakfast, breaks, Social logistics</vt:lpstr>
      <vt:lpstr>M3.9  II Social logistics</vt:lpstr>
      <vt:lpstr>802.11 Mid-Week Plenary</vt:lpstr>
      <vt:lpstr>2.5 II Announcements</vt:lpstr>
      <vt:lpstr>W5.1 Room Change Requests</vt:lpstr>
      <vt:lpstr>802.11 WG Closing Plenary</vt:lpstr>
      <vt:lpstr>F3.1.2 -Straw Poll of membership regarding this meeting location</vt:lpstr>
      <vt:lpstr>F3.1.3 Future Venues</vt:lpstr>
      <vt:lpstr>F3.1.3 Future Venues</vt:lpstr>
      <vt:lpstr>F3.1.3 Future Venues</vt:lpstr>
      <vt:lpstr>References</vt:lpstr>
    </vt:vector>
  </TitlesOfParts>
  <Company>CSR Technologies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Jan 2015 Atlanta</dc:title>
  <dc:subject>January 2015</dc:subject>
  <dc:creator>Jon Rosdahl</dc:creator>
  <dc:description>Jon Rosdahl (CSR Technologies Inc.)</dc:description>
  <cp:lastModifiedBy>Jon Rosdahl</cp:lastModifiedBy>
  <cp:revision>51</cp:revision>
  <cp:lastPrinted>1601-01-01T00:00:00Z</cp:lastPrinted>
  <dcterms:created xsi:type="dcterms:W3CDTF">2014-04-14T10:59:07Z</dcterms:created>
  <dcterms:modified xsi:type="dcterms:W3CDTF">2015-01-15T12:39:14Z</dcterms:modified>
  <cp:category>Report</cp:category>
</cp:coreProperties>
</file>