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7" r:id="rId8"/>
    <p:sldId id="264" r:id="rId9"/>
    <p:sldId id="267" r:id="rId10"/>
    <p:sldId id="266" r:id="rId11"/>
    <p:sldId id="268" r:id="rId12"/>
    <p:sldId id="275" r:id="rId13"/>
    <p:sldId id="271" r:id="rId14"/>
    <p:sldId id="269" r:id="rId15"/>
    <p:sldId id="272" r:id="rId16"/>
    <p:sldId id="274" r:id="rId17"/>
    <p:sldId id="263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083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smtClean="0"/>
              <a:t>doc.: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3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smtClean="0"/>
              <a:t>doc.: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9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页眉占位符 5"/>
          <p:cNvSpPr>
            <a:spLocks noGrp="1"/>
          </p:cNvSpPr>
          <p:nvPr>
            <p:ph type="hdr" sz="quarter" idx="12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doc.: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3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0346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smtClean="0"/>
              <a:t>doc.: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12-14/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1597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PHY abstraction and performance for outdoor channel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12881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2014-12-12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018737"/>
              </p:ext>
            </p:extLst>
          </p:nvPr>
        </p:nvGraphicFramePr>
        <p:xfrm>
          <a:off x="493713" y="3068960"/>
          <a:ext cx="8048625" cy="2840291"/>
        </p:xfrm>
        <a:graphic>
          <a:graphicData uri="http://schemas.openxmlformats.org/drawingml/2006/table">
            <a:tbl>
              <a:tblPr/>
              <a:tblGrid>
                <a:gridCol w="1571625"/>
                <a:gridCol w="1708195"/>
                <a:gridCol w="1215980"/>
                <a:gridCol w="1295400"/>
                <a:gridCol w="22574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Name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Affiliations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Address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Phone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email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+mn-cs"/>
                        </a:rPr>
                        <a:t>Kejun Zhao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National Engineering Research Center for Broadband Networks &amp; Applications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kjzhao@bnc.org.cn 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Yunxiang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 Xu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National Engineering Research Center for Broadband Networks &amp; Applications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Arial" pitchFamily="34" charset="0"/>
                        </a:rPr>
                        <a:t>yxxu@bnc.org.cn</a:t>
                      </a:r>
                    </a:p>
                  </a:txBody>
                  <a:tcPr marL="91436" marR="9143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Xiaoyuan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 Lu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1436" marR="91436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National Engineering Research Center for Broadband Networks &amp; Applications</a:t>
                      </a:r>
                    </a:p>
                  </a:txBody>
                  <a:tcPr marL="91436" marR="91436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36" marR="91436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1436" marR="91436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xylu@bnc.org.cn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1436" marR="91436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080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 smtClean="0"/>
              <a:t>SNR </a:t>
            </a:r>
            <a:r>
              <a:rPr lang="en-US" altLang="zh-CN" dirty="0"/>
              <a:t>vs. </a:t>
            </a:r>
            <a:r>
              <a:rPr lang="en-US" altLang="zh-CN" dirty="0" smtClean="0"/>
              <a:t>PER </a:t>
            </a:r>
            <a:r>
              <a:rPr lang="en-US" altLang="zh-CN" dirty="0"/>
              <a:t>performance cures in UMa </a:t>
            </a:r>
            <a:r>
              <a:rPr lang="en-US" altLang="zh-CN" dirty="0" smtClean="0"/>
              <a:t>NLOS channel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15" name="文本框 14"/>
          <p:cNvSpPr txBox="1"/>
          <p:nvPr/>
        </p:nvSpPr>
        <p:spPr>
          <a:xfrm>
            <a:off x="388542" y="1831976"/>
            <a:ext cx="22986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From the figure, the performance for UMa NLOS is also much worse than UMa LOS.</a:t>
            </a:r>
          </a:p>
        </p:txBody>
      </p:sp>
      <p:sp>
        <p:nvSpPr>
          <p:cNvPr id="16" name="矩形 15"/>
          <p:cNvSpPr/>
          <p:nvPr/>
        </p:nvSpPr>
        <p:spPr>
          <a:xfrm>
            <a:off x="388542" y="4763737"/>
            <a:ext cx="79128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For MCS = 0, </a:t>
            </a:r>
            <a:r>
              <a:rPr lang="en-US" altLang="zh-CN" sz="1800" b="1" dirty="0">
                <a:solidFill>
                  <a:schemeClr val="tx1"/>
                </a:solidFill>
              </a:rPr>
              <a:t>81.97</a:t>
            </a:r>
            <a:r>
              <a:rPr lang="en-US" altLang="zh-CN" sz="1800" dirty="0">
                <a:solidFill>
                  <a:schemeClr val="tx1"/>
                </a:solidFill>
              </a:rPr>
              <a:t>% users need SNR higher than </a:t>
            </a:r>
            <a:r>
              <a:rPr lang="en-US" altLang="zh-CN" sz="1800" b="1" dirty="0">
                <a:solidFill>
                  <a:schemeClr val="tx1"/>
                </a:solidFill>
              </a:rPr>
              <a:t>10dB</a:t>
            </a:r>
            <a:r>
              <a:rPr lang="en-US" altLang="zh-CN" sz="1800" dirty="0">
                <a:solidFill>
                  <a:schemeClr val="tx1"/>
                </a:solidFill>
              </a:rPr>
              <a:t> and </a:t>
            </a:r>
            <a:r>
              <a:rPr lang="en-US" altLang="zh-CN" sz="1800" b="1" dirty="0">
                <a:solidFill>
                  <a:schemeClr val="tx1"/>
                </a:solidFill>
              </a:rPr>
              <a:t>14.75</a:t>
            </a:r>
            <a:r>
              <a:rPr lang="en-US" altLang="zh-CN" sz="1800" dirty="0">
                <a:solidFill>
                  <a:schemeClr val="tx1"/>
                </a:solidFill>
              </a:rPr>
              <a:t>% users cannot reach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10</a:t>
            </a:r>
            <a:r>
              <a:rPr lang="en-US" altLang="zh-CN" sz="1800" dirty="0" smtClean="0">
                <a:solidFill>
                  <a:schemeClr val="tx1"/>
                </a:solidFill>
              </a:rPr>
              <a:t>% </a:t>
            </a:r>
            <a:r>
              <a:rPr lang="en-US" altLang="zh-CN" sz="1800" dirty="0">
                <a:solidFill>
                  <a:schemeClr val="tx1"/>
                </a:solidFill>
              </a:rPr>
              <a:t>PER, where </a:t>
            </a:r>
            <a:r>
              <a:rPr lang="en-US" altLang="zh-CN" sz="1800" b="1" dirty="0">
                <a:solidFill>
                  <a:schemeClr val="tx1"/>
                </a:solidFill>
              </a:rPr>
              <a:t>98.00</a:t>
            </a:r>
            <a:r>
              <a:rPr lang="en-US" altLang="zh-CN" sz="1800" dirty="0">
                <a:solidFill>
                  <a:schemeClr val="tx1"/>
                </a:solidFill>
              </a:rPr>
              <a:t>% of them have excess delay spread larger than 800ns</a:t>
            </a:r>
            <a:r>
              <a:rPr lang="en-US" altLang="zh-CN" sz="18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tx1"/>
                </a:solidFill>
              </a:rPr>
              <a:t>For MCS = 8, </a:t>
            </a:r>
            <a:r>
              <a:rPr lang="zh-CN" altLang="en-US" sz="1800" b="1" dirty="0">
                <a:solidFill>
                  <a:schemeClr val="tx1"/>
                </a:solidFill>
              </a:rPr>
              <a:t>91.80</a:t>
            </a:r>
            <a:r>
              <a:rPr lang="zh-CN" altLang="en-US" sz="1800" dirty="0">
                <a:solidFill>
                  <a:schemeClr val="tx1"/>
                </a:solidFill>
              </a:rPr>
              <a:t>% users cannot reach </a:t>
            </a:r>
            <a:r>
              <a:rPr lang="zh-CN" altLang="en-US" sz="1800" b="1" dirty="0">
                <a:solidFill>
                  <a:schemeClr val="tx1"/>
                </a:solidFill>
              </a:rPr>
              <a:t>1</a:t>
            </a:r>
            <a:r>
              <a:rPr lang="en-US" altLang="zh-CN" sz="1800" b="1" dirty="0">
                <a:solidFill>
                  <a:schemeClr val="tx1"/>
                </a:solidFill>
              </a:rPr>
              <a:t>0</a:t>
            </a:r>
            <a:r>
              <a:rPr lang="zh-CN" altLang="en-US" sz="1800" dirty="0">
                <a:solidFill>
                  <a:schemeClr val="tx1"/>
                </a:solidFill>
              </a:rPr>
              <a:t>% PER, where </a:t>
            </a:r>
            <a:r>
              <a:rPr lang="zh-CN" altLang="en-US" sz="1800" b="1" dirty="0">
                <a:solidFill>
                  <a:schemeClr val="tx1"/>
                </a:solidFill>
              </a:rPr>
              <a:t>98.28</a:t>
            </a:r>
            <a:r>
              <a:rPr lang="zh-CN" altLang="en-US" sz="1800" dirty="0">
                <a:solidFill>
                  <a:schemeClr val="tx1"/>
                </a:solidFill>
              </a:rPr>
              <a:t>% of them have excess delay spread larger than 800ns.</a:t>
            </a:r>
          </a:p>
        </p:txBody>
      </p:sp>
      <p:pic>
        <p:nvPicPr>
          <p:cNvPr id="18" name="内容占位符 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5" y="1981201"/>
            <a:ext cx="5729698" cy="270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49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suggest to add PHY abstraction for outdoor channel models in Box0, where UMi and UMa channel models can be considered.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SNR to PER performance curves are given. The results show</a:t>
            </a:r>
            <a:r>
              <a:rPr lang="en-US" altLang="zh-CN" dirty="0"/>
              <a:t> </a:t>
            </a:r>
            <a:r>
              <a:rPr lang="en-US" altLang="zh-CN" dirty="0" smtClean="0"/>
              <a:t>that </a:t>
            </a:r>
            <a:r>
              <a:rPr lang="en-US" altLang="zh-CN" dirty="0"/>
              <a:t>the performance in UMi </a:t>
            </a:r>
            <a:r>
              <a:rPr lang="en-US" altLang="zh-CN" dirty="0" smtClean="0"/>
              <a:t>and UMa channels </a:t>
            </a:r>
            <a:r>
              <a:rPr lang="en-US" altLang="zh-CN" dirty="0"/>
              <a:t>is far from </a:t>
            </a:r>
            <a:r>
              <a:rPr lang="en-US" altLang="zh-CN" dirty="0" err="1"/>
              <a:t>TGax</a:t>
            </a:r>
            <a:r>
              <a:rPr lang="en-US" altLang="zh-CN" dirty="0"/>
              <a:t> </a:t>
            </a:r>
            <a:r>
              <a:rPr lang="en-US" altLang="zh-CN" dirty="0" smtClean="0"/>
              <a:t>requirements, especially in NLOS environments due to excess delay spread larger than 800ns.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Large channel </a:t>
            </a:r>
            <a:r>
              <a:rPr lang="en-US" altLang="zh-CN" dirty="0"/>
              <a:t>delay in outdoor </a:t>
            </a:r>
            <a:r>
              <a:rPr lang="en-US" altLang="zh-CN" dirty="0" smtClean="0"/>
              <a:t>scenarios will be one of challenges for the </a:t>
            </a:r>
            <a:r>
              <a:rPr lang="en-US" altLang="zh-CN" dirty="0" err="1" smtClean="0"/>
              <a:t>TGax</a:t>
            </a:r>
            <a:r>
              <a:rPr lang="en-US" altLang="zh-CN" dirty="0" smtClean="0"/>
              <a:t> group.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99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11-14-0571-06-00ax-evaluation-methodology</a:t>
            </a:r>
          </a:p>
          <a:p>
            <a:r>
              <a:rPr lang="en-US" altLang="zh-CN" dirty="0" smtClean="0"/>
              <a:t>[</a:t>
            </a:r>
            <a:r>
              <a:rPr lang="en-US" altLang="zh-CN" dirty="0"/>
              <a:t>2] </a:t>
            </a:r>
            <a:r>
              <a:rPr lang="en-US" altLang="zh-CN" dirty="0" smtClean="0"/>
              <a:t>11-14-0165-01-0hew-802-11-hew-sg-proposed-par</a:t>
            </a:r>
          </a:p>
          <a:p>
            <a:r>
              <a:rPr lang="en-US" altLang="zh-CN" dirty="0" smtClean="0"/>
              <a:t>[3] </a:t>
            </a:r>
            <a:r>
              <a:rPr lang="en-US" altLang="zh-CN" dirty="0"/>
              <a:t>11-14-0980-05-00ax-simulation-scenarios</a:t>
            </a:r>
          </a:p>
          <a:p>
            <a:r>
              <a:rPr lang="en-US" altLang="zh-CN" dirty="0" smtClean="0"/>
              <a:t>[4] 11-14-0800-28-00ax-box-1-and-box-2-calibration-results</a:t>
            </a:r>
          </a:p>
          <a:p>
            <a:r>
              <a:rPr lang="en-US" altLang="zh-CN" dirty="0" smtClean="0"/>
              <a:t>[5</a:t>
            </a:r>
            <a:r>
              <a:rPr lang="en-US" altLang="zh-CN" dirty="0"/>
              <a:t>] 11-14-0873-03-00ax-discussion-on-phy-abstraction-for-11ax-system-level-simulation</a:t>
            </a:r>
            <a:endParaRPr lang="zh-CN" altLang="en-US" dirty="0"/>
          </a:p>
          <a:p>
            <a:r>
              <a:rPr lang="en-US" altLang="zh-CN" dirty="0" smtClean="0"/>
              <a:t>[6] 11-14-1439-00-00ax-preamble-considerations-in-large-channel-delay-spread-scenarios</a:t>
            </a:r>
            <a:endParaRPr lang="en-US" altLang="zh-CN" dirty="0"/>
          </a:p>
        </p:txBody>
      </p:sp>
      <p:sp>
        <p:nvSpPr>
          <p:cNvPr id="2" name="页脚占位符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15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abstraction for outdoor channel models is necessary to be considered in Box0.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presentation, we provide our suggestions for outdoor channels and the SNR to PER performance curves as well.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5440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/>
              <a:t>Box0 in TGax </a:t>
            </a:r>
            <a:r>
              <a:rPr lang="en-US" altLang="zh-CN" sz="2200" b="1" dirty="0"/>
              <a:t>evaluation methodology</a:t>
            </a:r>
            <a:r>
              <a:rPr lang="en-US" altLang="zh-CN" sz="2200" b="1" dirty="0" smtClean="0"/>
              <a:t> [1] mainly focuses on PHY abstraction for indoor channels, including 11n_B and 11n_D.</a:t>
            </a:r>
          </a:p>
          <a:p>
            <a:pPr marL="4572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/>
              <a:t>O</a:t>
            </a:r>
            <a:r>
              <a:rPr lang="en-US" altLang="zh-CN" sz="2200" b="1" dirty="0" smtClean="0"/>
              <a:t>utdoor </a:t>
            </a:r>
            <a:r>
              <a:rPr lang="en-US" altLang="zh-CN" sz="2200" b="1" dirty="0"/>
              <a:t>propagation </a:t>
            </a:r>
            <a:r>
              <a:rPr lang="en-US" altLang="zh-CN" sz="2200" b="1" dirty="0" smtClean="0"/>
              <a:t>environments, </a:t>
            </a:r>
            <a:r>
              <a:rPr lang="en-US" altLang="zh-CN" sz="2200" b="1" dirty="0"/>
              <a:t>in which TGax PAR [2] requires to increase </a:t>
            </a:r>
            <a:r>
              <a:rPr lang="en-US" altLang="zh-CN" sz="2200" b="1" dirty="0" smtClean="0"/>
              <a:t>robustness, are also very important and necessary to be studied for the TGax group.</a:t>
            </a:r>
          </a:p>
          <a:p>
            <a:pPr marL="4572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/>
              <a:t>PHY abstraction for outdoor channels is considerable to be an additional evaluation in Box0.</a:t>
            </a:r>
          </a:p>
          <a:p>
            <a:pPr marL="4572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/>
              <a:t>In this presentation, we will give some suggestions on PHY abstraction for outdoor channels and provide our SNR to PER performance curves.</a:t>
            </a:r>
          </a:p>
          <a:p>
            <a:pPr marL="4572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2800" b="1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28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Suggestions on PHY abstraction for outdoor channels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Basically, we can </a:t>
            </a:r>
            <a:r>
              <a:rPr lang="en-US" altLang="zh-CN" sz="2000" dirty="0"/>
              <a:t>obtain PHY abstraction for outdoor fading </a:t>
            </a:r>
            <a:r>
              <a:rPr lang="en-US" altLang="zh-CN" sz="2000" dirty="0" smtClean="0"/>
              <a:t>channels with the same evaluation methods as indoor fading channels, except that outdoor channel models should be used in PHY simulation.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ITU-R UMi and UMa are the two agreed </a:t>
            </a:r>
            <a:r>
              <a:rPr lang="en-US" altLang="zh-CN" sz="2000" dirty="0"/>
              <a:t>TGax outdoor scenario channel models [3</a:t>
            </a:r>
            <a:r>
              <a:rPr lang="en-US" altLang="zh-CN" sz="2000" dirty="0" smtClean="0"/>
              <a:t>]. Thus, four channel types, namely UMi_LOS</a:t>
            </a:r>
            <a:r>
              <a:rPr lang="en-US" altLang="zh-CN" sz="2000" dirty="0"/>
              <a:t>, UMi_NLOS, UMa_LOS, UMa_NLOS</a:t>
            </a:r>
            <a:r>
              <a:rPr lang="en-US" altLang="zh-CN" sz="2000" dirty="0" smtClean="0"/>
              <a:t>, can be considered.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Moreover, for each channel type, we suggest to simulator </a:t>
            </a:r>
            <a:r>
              <a:rPr lang="en-US" altLang="zh-CN" sz="2000" dirty="0"/>
              <a:t>over a range of SNR in 1dB steps down to 1% PER or 40dB whichever comes first for each </a:t>
            </a:r>
            <a:r>
              <a:rPr lang="en-US" altLang="zh-CN" sz="2000" dirty="0" smtClean="0"/>
              <a:t>MCS </a:t>
            </a:r>
            <a:r>
              <a:rPr lang="en-GB" altLang="zh-CN" sz="2000" dirty="0" smtClean="0"/>
              <a:t>because SINR </a:t>
            </a:r>
            <a:r>
              <a:rPr lang="en-GB" altLang="zh-CN" sz="2000" dirty="0"/>
              <a:t>is usually smaller than 40dB in outdoor scenario SS4 measured by [4].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01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setting in PHY simulation of outdoor channel models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150042"/>
              </p:ext>
            </p:extLst>
          </p:nvPr>
        </p:nvGraphicFramePr>
        <p:xfrm>
          <a:off x="593359" y="1813004"/>
          <a:ext cx="7979544" cy="328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7056"/>
                <a:gridCol w="4392488"/>
              </a:tblGrid>
              <a:tr h="281856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Basic settings</a:t>
                      </a: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BW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20MHz</a:t>
                      </a:r>
                    </a:p>
                  </a:txBody>
                  <a:tcPr marL="68580" marR="68580" marT="0" marB="0" anchor="ctr" horzOverflow="overflow"/>
                </a:tc>
              </a:tr>
              <a:tr h="39985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400" dirty="0" smtClean="0"/>
                        <a:t>UMi_LOS, UMi_NLOS, UMa_LOS, UMa_NLOS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spatial stream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GI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Long (800ns)</a:t>
                      </a: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Packet size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32 Bytes</a:t>
                      </a: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code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BCC</a:t>
                      </a: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MCS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0, 1, 2, 3, 4, 5, 6, 7, 8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Timing and frequency synchronization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Perfect</a:t>
                      </a:r>
                    </a:p>
                  </a:txBody>
                  <a:tcPr marL="68580" marR="68580" marT="0" marB="0" anchor="ctr" horzOverflow="overflow"/>
                </a:tc>
              </a:tr>
              <a:tr h="281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L-MMSE</a:t>
                      </a: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sp>
        <p:nvSpPr>
          <p:cNvPr id="8" name="文本框 7"/>
          <p:cNvSpPr txBox="1"/>
          <p:nvPr/>
        </p:nvSpPr>
        <p:spPr>
          <a:xfrm>
            <a:off x="179512" y="5157192"/>
            <a:ext cx="7845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defTabSz="914400" ea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b="1" dirty="0">
                <a:solidFill>
                  <a:schemeClr val="tx1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For each channel type,  simulator over </a:t>
            </a:r>
            <a:r>
              <a:rPr lang="en-US" altLang="ko-KR" sz="1800" b="1" dirty="0" smtClean="0">
                <a:solidFill>
                  <a:schemeClr val="tx1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100 channel </a:t>
            </a:r>
            <a:r>
              <a:rPr lang="en-US" altLang="ko-KR" sz="1800" b="1" dirty="0">
                <a:solidFill>
                  <a:schemeClr val="tx1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realizations</a:t>
            </a:r>
          </a:p>
          <a:p>
            <a:pPr lvl="1" defTabSz="914400" eaLnBrk="1" hangingPunct="1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ko-KR" sz="1800" b="1" dirty="0">
                <a:solidFill>
                  <a:schemeClr val="tx1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For each channel realizations, simulator over 1000 packets </a:t>
            </a:r>
            <a:r>
              <a:rPr lang="en-US" altLang="zh-CN" sz="1800" b="1" dirty="0">
                <a:solidFill>
                  <a:schemeClr val="tx1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and for each packet decide if it has been successfully received by </a:t>
            </a:r>
            <a:r>
              <a:rPr lang="en-US" altLang="zh-CN" sz="1800" b="1" dirty="0" smtClean="0">
                <a:solidFill>
                  <a:schemeClr val="tx1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directly comparing the transmitted PPDU and received PPDU. </a:t>
            </a:r>
            <a:endParaRPr lang="zh-CN" altLang="zh-CN" sz="1800" b="1" dirty="0">
              <a:solidFill>
                <a:schemeClr val="tx1"/>
              </a:solidFill>
              <a:latin typeface="Times New Roman" pitchFamily="18" charset="0"/>
              <a:ea typeface="굴림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6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SNR vs. PER performance cures in UMi LOS channel(1/2)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020448"/>
            <a:ext cx="7856537" cy="404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81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SNR vs. PER performance cures in UMi LOS </a:t>
            </a:r>
            <a:r>
              <a:rPr lang="en-US" altLang="zh-CN" dirty="0" smtClean="0"/>
              <a:t>channel(2/2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2" y="205660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From the simulation </a:t>
            </a:r>
            <a:r>
              <a:rPr lang="en-US" altLang="zh-CN" sz="2000" dirty="0" smtClean="0"/>
              <a:t>result above, </a:t>
            </a:r>
            <a:r>
              <a:rPr lang="en-US" altLang="zh-CN" sz="2000" dirty="0"/>
              <a:t>the performance in UMi </a:t>
            </a:r>
            <a:r>
              <a:rPr lang="en-US" altLang="zh-CN" sz="2000" dirty="0" smtClean="0"/>
              <a:t>LOS channel is much worse than indoor channels [5].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</a:t>
            </a:r>
            <a:r>
              <a:rPr lang="en-US" altLang="zh-CN" sz="1600" dirty="0"/>
              <a:t>MCS = 0, </a:t>
            </a:r>
            <a:r>
              <a:rPr lang="en-US" altLang="zh-CN" sz="1600" b="1" dirty="0" smtClean="0"/>
              <a:t>48.00</a:t>
            </a:r>
            <a:r>
              <a:rPr lang="en-US" altLang="zh-CN" sz="1600" dirty="0" smtClean="0"/>
              <a:t>% </a:t>
            </a:r>
            <a:r>
              <a:rPr lang="en-US" altLang="zh-CN" sz="1600" dirty="0"/>
              <a:t>users can keep the PER lower than </a:t>
            </a:r>
            <a:r>
              <a:rPr lang="en-US" altLang="zh-CN" sz="1600" dirty="0" smtClean="0"/>
              <a:t>1% only </a:t>
            </a:r>
            <a:r>
              <a:rPr lang="en-US" altLang="zh-CN" sz="1600" dirty="0"/>
              <a:t>when SNR is </a:t>
            </a:r>
            <a:r>
              <a:rPr lang="en-US" altLang="zh-CN" sz="1600" dirty="0" smtClean="0"/>
              <a:t>higher than </a:t>
            </a:r>
            <a:r>
              <a:rPr lang="en-US" altLang="zh-CN" sz="1600" dirty="0"/>
              <a:t>5dB</a:t>
            </a:r>
            <a:r>
              <a:rPr lang="en-US" altLang="zh-CN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MCS = 8</a:t>
            </a:r>
            <a:r>
              <a:rPr lang="en-US" altLang="zh-CN" sz="1600" dirty="0"/>
              <a:t>, </a:t>
            </a:r>
            <a:r>
              <a:rPr lang="en-US" altLang="zh-CN" sz="1600" b="1" dirty="0"/>
              <a:t>46.00</a:t>
            </a:r>
            <a:r>
              <a:rPr lang="en-US" altLang="zh-CN" sz="1600" dirty="0"/>
              <a:t>% users can keep the PER lower than 1% only when SNR is higher than 30dB. </a:t>
            </a:r>
            <a:r>
              <a:rPr lang="en-US" altLang="zh-CN" sz="1600" b="1" dirty="0"/>
              <a:t>10.00</a:t>
            </a:r>
            <a:r>
              <a:rPr lang="en-US" altLang="zh-CN" sz="1600" dirty="0"/>
              <a:t>% </a:t>
            </a:r>
            <a:r>
              <a:rPr lang="en-US" altLang="zh-CN" sz="1600" dirty="0" smtClean="0"/>
              <a:t>users even </a:t>
            </a:r>
            <a:r>
              <a:rPr lang="en-US" altLang="zh-CN" sz="1600" dirty="0"/>
              <a:t>can not keep the PER lower than 1%.</a:t>
            </a:r>
            <a:endParaRPr lang="en-US" altLang="zh-CN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We think one of the main reasons is the existence of excess delay spread larger than 800ns in outdoor channel models which was proposed by </a:t>
            </a:r>
            <a:r>
              <a:rPr lang="en-US" altLang="zh-CN" sz="2000" dirty="0" smtClean="0"/>
              <a:t>[6]. 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Among those 48.00% users for </a:t>
            </a:r>
            <a:r>
              <a:rPr lang="en-US" altLang="zh-CN" sz="1600" dirty="0"/>
              <a:t>MCS = </a:t>
            </a:r>
            <a:r>
              <a:rPr lang="en-US" altLang="zh-CN" sz="1600" dirty="0" smtClean="0"/>
              <a:t>0, </a:t>
            </a:r>
            <a:r>
              <a:rPr lang="en-US" altLang="zh-CN" sz="1600" b="1" dirty="0" smtClean="0"/>
              <a:t>77.08</a:t>
            </a:r>
            <a:r>
              <a:rPr lang="en-US" altLang="zh-CN" sz="1600" dirty="0" smtClean="0"/>
              <a:t>% of them have </a:t>
            </a:r>
            <a:r>
              <a:rPr lang="en-US" altLang="zh-CN" sz="1600" dirty="0"/>
              <a:t>excess delay spread larger than 800ns</a:t>
            </a:r>
            <a:r>
              <a:rPr lang="en-US" altLang="zh-CN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Among those </a:t>
            </a:r>
            <a:r>
              <a:rPr lang="en-US" altLang="zh-CN" sz="1600" dirty="0"/>
              <a:t>46.00% users </a:t>
            </a:r>
            <a:r>
              <a:rPr lang="en-US" altLang="zh-CN" sz="1600" dirty="0" smtClean="0"/>
              <a:t>for MCS = 8</a:t>
            </a:r>
            <a:r>
              <a:rPr lang="en-US" altLang="zh-CN" sz="1600" dirty="0"/>
              <a:t>, </a:t>
            </a:r>
            <a:r>
              <a:rPr lang="en-US" altLang="zh-CN" sz="1600" b="1" dirty="0"/>
              <a:t>82.61</a:t>
            </a:r>
            <a:r>
              <a:rPr lang="en-US" altLang="zh-CN" sz="1600" dirty="0"/>
              <a:t>% of them have excess delay spread larger than 800ns</a:t>
            </a:r>
            <a:r>
              <a:rPr lang="en-US" altLang="zh-CN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Inter symbol interference </a:t>
            </a:r>
            <a:r>
              <a:rPr lang="en-US" altLang="zh-CN" sz="1600" dirty="0"/>
              <a:t>results in increase in PER and cannot be resolved using a single tap </a:t>
            </a:r>
            <a:r>
              <a:rPr lang="en-US" altLang="zh-CN" sz="1600" dirty="0" smtClean="0"/>
              <a:t>equalization [6].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 marL="0" indent="0"/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1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 smtClean="0"/>
              <a:t>SNR </a:t>
            </a:r>
            <a:r>
              <a:rPr lang="en-US" altLang="zh-CN" dirty="0"/>
              <a:t>vs. </a:t>
            </a:r>
            <a:r>
              <a:rPr lang="en-US" altLang="zh-CN" dirty="0" smtClean="0"/>
              <a:t>PER </a:t>
            </a:r>
            <a:r>
              <a:rPr lang="en-US" altLang="zh-CN" dirty="0"/>
              <a:t>performance cures in UMi </a:t>
            </a:r>
            <a:r>
              <a:rPr lang="en-US" altLang="zh-CN" dirty="0" smtClean="0"/>
              <a:t>NLOS channel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1924" y="1966121"/>
            <a:ext cx="6050414" cy="312828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99356" y="1803153"/>
            <a:ext cx="21723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From the figure, the performance for UMi NLOS is worse than UMi LOS.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84975" y="5179192"/>
            <a:ext cx="8117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For MCS </a:t>
            </a:r>
            <a:r>
              <a:rPr lang="en-US" altLang="zh-CN" sz="1800" dirty="0">
                <a:solidFill>
                  <a:schemeClr val="tx1"/>
                </a:solidFill>
              </a:rPr>
              <a:t>= 0, </a:t>
            </a:r>
            <a:r>
              <a:rPr lang="en-US" altLang="zh-CN" sz="1800" b="1" dirty="0">
                <a:solidFill>
                  <a:schemeClr val="tx1"/>
                </a:solidFill>
              </a:rPr>
              <a:t>51.65</a:t>
            </a:r>
            <a:r>
              <a:rPr lang="en-US" altLang="zh-CN" sz="1800" dirty="0">
                <a:solidFill>
                  <a:schemeClr val="tx1"/>
                </a:solidFill>
              </a:rPr>
              <a:t>% users </a:t>
            </a:r>
            <a:r>
              <a:rPr lang="en-US" altLang="zh-CN" sz="1800" dirty="0" smtClean="0">
                <a:solidFill>
                  <a:schemeClr val="tx1"/>
                </a:solidFill>
              </a:rPr>
              <a:t>need </a:t>
            </a:r>
            <a:r>
              <a:rPr lang="en-US" altLang="zh-CN" sz="1800" dirty="0">
                <a:solidFill>
                  <a:schemeClr val="tx1"/>
                </a:solidFill>
              </a:rPr>
              <a:t>SNR higher than </a:t>
            </a:r>
            <a:r>
              <a:rPr lang="en-US" altLang="zh-CN" sz="1800" b="1" dirty="0">
                <a:solidFill>
                  <a:schemeClr val="tx1"/>
                </a:solidFill>
              </a:rPr>
              <a:t>10dB</a:t>
            </a:r>
            <a:r>
              <a:rPr lang="en-US" altLang="zh-CN" sz="1800" dirty="0">
                <a:solidFill>
                  <a:schemeClr val="tx1"/>
                </a:solidFill>
              </a:rPr>
              <a:t> and </a:t>
            </a:r>
            <a:r>
              <a:rPr lang="en-US" altLang="zh-CN" sz="1800" b="1" dirty="0">
                <a:solidFill>
                  <a:schemeClr val="tx1"/>
                </a:solidFill>
              </a:rPr>
              <a:t>1.10</a:t>
            </a:r>
            <a:r>
              <a:rPr lang="en-US" altLang="zh-CN" sz="1800" dirty="0">
                <a:solidFill>
                  <a:schemeClr val="tx1"/>
                </a:solidFill>
              </a:rPr>
              <a:t>% users cannot reach 1% PER, where </a:t>
            </a:r>
            <a:r>
              <a:rPr lang="en-US" altLang="zh-CN" sz="1800" b="1" dirty="0">
                <a:solidFill>
                  <a:schemeClr val="tx1"/>
                </a:solidFill>
              </a:rPr>
              <a:t>70.21</a:t>
            </a:r>
            <a:r>
              <a:rPr lang="en-US" altLang="zh-CN" sz="1800" dirty="0">
                <a:solidFill>
                  <a:schemeClr val="tx1"/>
                </a:solidFill>
              </a:rPr>
              <a:t>% of them have excess delay spread larger than 800ns. 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For MCS = 8,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64.84</a:t>
            </a:r>
            <a:r>
              <a:rPr lang="en-US" altLang="zh-CN" sz="1800" dirty="0">
                <a:solidFill>
                  <a:schemeClr val="tx1"/>
                </a:solidFill>
              </a:rPr>
              <a:t>% </a:t>
            </a:r>
            <a:r>
              <a:rPr lang="en-US" altLang="zh-CN" sz="1800" dirty="0" smtClean="0">
                <a:solidFill>
                  <a:schemeClr val="tx1"/>
                </a:solidFill>
              </a:rPr>
              <a:t>need SNR higher </a:t>
            </a:r>
            <a:r>
              <a:rPr lang="en-US" altLang="zh-CN" sz="1800" dirty="0">
                <a:solidFill>
                  <a:schemeClr val="tx1"/>
                </a:solidFill>
              </a:rPr>
              <a:t>than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35dB</a:t>
            </a:r>
            <a:r>
              <a:rPr lang="en-US" altLang="zh-CN" sz="1800" dirty="0" smtClean="0">
                <a:solidFill>
                  <a:schemeClr val="tx1"/>
                </a:solidFill>
              </a:rPr>
              <a:t> and </a:t>
            </a:r>
            <a:r>
              <a:rPr lang="en-US" altLang="zh-CN" sz="1800" b="1" dirty="0">
                <a:solidFill>
                  <a:schemeClr val="tx1"/>
                </a:solidFill>
              </a:rPr>
              <a:t>39.56</a:t>
            </a:r>
            <a:r>
              <a:rPr lang="en-US" altLang="zh-CN" sz="1800" dirty="0">
                <a:solidFill>
                  <a:schemeClr val="tx1"/>
                </a:solidFill>
              </a:rPr>
              <a:t>% users </a:t>
            </a:r>
            <a:r>
              <a:rPr lang="en-US" altLang="zh-CN" sz="1800" dirty="0" smtClean="0">
                <a:solidFill>
                  <a:schemeClr val="tx1"/>
                </a:solidFill>
              </a:rPr>
              <a:t>cannot reach 1% PER, </a:t>
            </a:r>
            <a:r>
              <a:rPr lang="en-US" altLang="zh-CN" sz="1800" dirty="0">
                <a:solidFill>
                  <a:schemeClr val="tx1"/>
                </a:solidFill>
              </a:rPr>
              <a:t>where </a:t>
            </a:r>
            <a:r>
              <a:rPr lang="en-US" altLang="zh-CN" sz="1800" b="1" dirty="0">
                <a:solidFill>
                  <a:schemeClr val="tx1"/>
                </a:solidFill>
              </a:rPr>
              <a:t>74.58</a:t>
            </a:r>
            <a:r>
              <a:rPr lang="en-US" altLang="zh-CN" sz="1800" dirty="0">
                <a:solidFill>
                  <a:schemeClr val="tx1"/>
                </a:solidFill>
              </a:rPr>
              <a:t>% of them have excess delay spread larger than 800ns.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06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 smtClean="0"/>
              <a:t>SNR </a:t>
            </a:r>
            <a:r>
              <a:rPr lang="en-US" altLang="zh-CN" dirty="0"/>
              <a:t>vs. </a:t>
            </a:r>
            <a:r>
              <a:rPr lang="en-US" altLang="zh-CN" dirty="0" smtClean="0"/>
              <a:t>PER </a:t>
            </a:r>
            <a:r>
              <a:rPr lang="en-US" altLang="zh-CN" dirty="0"/>
              <a:t>performance cures in </a:t>
            </a:r>
            <a:r>
              <a:rPr lang="en-US" altLang="zh-CN" dirty="0" smtClean="0"/>
              <a:t>UMa LOS channel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kejun Zhao et al., National Engineering Research Center for Broadband Networks &amp; Applications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2014</a:t>
            </a:r>
            <a:endParaRPr lang="en-GB" dirty="0"/>
          </a:p>
        </p:txBody>
      </p:sp>
      <p:pic>
        <p:nvPicPr>
          <p:cNvPr id="11" name="内容占位符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8799" y="2068735"/>
            <a:ext cx="5684813" cy="294444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11560" y="5013176"/>
            <a:ext cx="74168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Statistically</a:t>
            </a:r>
            <a:r>
              <a:rPr lang="en-US" altLang="zh-CN" sz="1800" dirty="0">
                <a:solidFill>
                  <a:schemeClr val="tx1"/>
                </a:solidFill>
              </a:rPr>
              <a:t>, </a:t>
            </a:r>
            <a:r>
              <a:rPr lang="en-US" altLang="zh-CN" sz="1800" dirty="0" smtClean="0">
                <a:solidFill>
                  <a:schemeClr val="tx1"/>
                </a:solidFill>
              </a:rPr>
              <a:t>for </a:t>
            </a:r>
            <a:r>
              <a:rPr lang="en-US" altLang="zh-CN" sz="1800" dirty="0">
                <a:solidFill>
                  <a:schemeClr val="tx1"/>
                </a:solidFill>
              </a:rPr>
              <a:t>MCS = 0, </a:t>
            </a:r>
            <a:r>
              <a:rPr lang="en-US" altLang="zh-CN" sz="1800" b="1" dirty="0">
                <a:solidFill>
                  <a:schemeClr val="tx1"/>
                </a:solidFill>
              </a:rPr>
              <a:t>56.00</a:t>
            </a:r>
            <a:r>
              <a:rPr lang="en-US" altLang="zh-CN" sz="1800" dirty="0">
                <a:solidFill>
                  <a:schemeClr val="tx1"/>
                </a:solidFill>
              </a:rPr>
              <a:t>% users need SNR higher </a:t>
            </a:r>
            <a:r>
              <a:rPr lang="en-US" altLang="zh-CN" sz="1800" dirty="0" smtClean="0">
                <a:solidFill>
                  <a:schemeClr val="tx1"/>
                </a:solidFill>
              </a:rPr>
              <a:t>than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5dB</a:t>
            </a:r>
            <a:r>
              <a:rPr lang="en-US" altLang="zh-CN" sz="1800" dirty="0" smtClean="0">
                <a:solidFill>
                  <a:schemeClr val="tx1"/>
                </a:solidFill>
              </a:rPr>
              <a:t>, </a:t>
            </a:r>
            <a:r>
              <a:rPr lang="en-US" altLang="zh-CN" sz="1800" dirty="0">
                <a:solidFill>
                  <a:schemeClr val="tx1"/>
                </a:solidFill>
              </a:rPr>
              <a:t>where </a:t>
            </a:r>
            <a:r>
              <a:rPr lang="en-US" altLang="zh-CN" sz="1800" b="1" dirty="0">
                <a:solidFill>
                  <a:schemeClr val="tx1"/>
                </a:solidFill>
              </a:rPr>
              <a:t>83.93</a:t>
            </a:r>
            <a:r>
              <a:rPr lang="en-US" altLang="zh-CN" sz="1800" dirty="0">
                <a:solidFill>
                  <a:schemeClr val="tx1"/>
                </a:solidFill>
              </a:rPr>
              <a:t>% of them have excess delay spread larger than 800ns.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For MCS = 8, </a:t>
            </a:r>
            <a:r>
              <a:rPr lang="en-US" altLang="zh-CN" sz="1800" b="1" dirty="0">
                <a:solidFill>
                  <a:schemeClr val="tx1"/>
                </a:solidFill>
              </a:rPr>
              <a:t>55.00</a:t>
            </a:r>
            <a:r>
              <a:rPr lang="en-US" altLang="zh-CN" sz="1800" dirty="0">
                <a:solidFill>
                  <a:schemeClr val="tx1"/>
                </a:solidFill>
              </a:rPr>
              <a:t>% users need SNR higher than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30dB</a:t>
            </a:r>
            <a:r>
              <a:rPr lang="en-US" altLang="zh-CN" sz="1800" dirty="0" smtClean="0">
                <a:solidFill>
                  <a:schemeClr val="tx1"/>
                </a:solidFill>
              </a:rPr>
              <a:t> and </a:t>
            </a:r>
            <a:r>
              <a:rPr lang="en-US" altLang="zh-CN" sz="1800" b="1" dirty="0">
                <a:solidFill>
                  <a:schemeClr val="tx1"/>
                </a:solidFill>
              </a:rPr>
              <a:t>33.00</a:t>
            </a:r>
            <a:r>
              <a:rPr lang="en-US" altLang="zh-CN" sz="1800" dirty="0">
                <a:solidFill>
                  <a:schemeClr val="tx1"/>
                </a:solidFill>
              </a:rPr>
              <a:t>% users cannot reach 1% PER, where </a:t>
            </a:r>
            <a:r>
              <a:rPr lang="en-US" altLang="zh-CN" sz="1800" b="1" dirty="0">
                <a:solidFill>
                  <a:schemeClr val="tx1"/>
                </a:solidFill>
              </a:rPr>
              <a:t>92.73</a:t>
            </a:r>
            <a:r>
              <a:rPr lang="en-US" altLang="zh-CN" sz="1800" dirty="0">
                <a:solidFill>
                  <a:schemeClr val="tx1"/>
                </a:solidFill>
              </a:rPr>
              <a:t>% of them have excess delay spread larger than 800ns.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.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441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4" ma:contentTypeDescription="EriCOLL Document Content Type" ma:contentTypeScope="" ma:versionID="736f931c6d4ff0a59e019e2f37aecba4">
  <xsd:schema xmlns:xsd="http://www.w3.org/2001/XMLSchema" xmlns:xs="http://www.w3.org/2001/XMLSchema" xmlns:p="http://schemas.microsoft.com/office/2006/metadata/properties" xmlns:ns2="8ebea429-6d6d-4c7c-abb9-61a944d4e928" xmlns:ns3="08b2df90-05d3-4030-90d4-c9feeb4a1cd9" xmlns:ns4="http://schemas.microsoft.com/sharepoint/v4" targetNamespace="http://schemas.microsoft.com/office/2006/metadata/properties" ma:root="true" ma:fieldsID="b7c8c290b7dd89bcaf46d72fc3165bbe" ns2:_="" ns3:_="" ns4:_="">
    <xsd:import namespace="8ebea429-6d6d-4c7c-abb9-61a944d4e928"/>
    <xsd:import namespace="08b2df90-05d3-4030-90d4-c9feeb4a1cd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2:EriCOLLCategoryTaxHTField0" minOccurs="0"/>
                <xsd:element ref="ns2:EriCOLLOrganizationUnitTaxHTField0" minOccurs="0"/>
                <xsd:element ref="ns2:EriCOLLCompetenceTaxHTField0" minOccurs="0"/>
                <xsd:element ref="ns2:EriCOLLCountryTaxHTField0" minOccurs="0"/>
                <xsd:element ref="ns2:EriCOLLProcessTaxHTField0" minOccurs="0"/>
                <xsd:element ref="ns3:TaxKeywordTaxHTField" minOccurs="0"/>
                <xsd:element ref="ns2:EriCOLLProductsTaxHTField0" minOccurs="0"/>
                <xsd:element ref="ns3:TaxCatchAll" minOccurs="0"/>
                <xsd:element ref="ns2:EriCOLLProjectsTaxHTField0" minOccurs="0"/>
                <xsd:element ref="ns3:TaxCatchAllLabel" minOccurs="0"/>
                <xsd:element ref="ns3:EriCOLLCustomerTaxHTField0" minOccurs="0"/>
                <xsd:element ref="ns2:_dlc_DocId" minOccurs="0"/>
                <xsd:element ref="ns2:_dlc_DocIdUrl" minOccurs="0"/>
                <xsd:element ref="ns2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4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16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18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0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2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24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26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3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8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BURA DURA WMR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8ebea429-6d6d-4c7c-abb9-61a944d4e928">YEDTRNYQWVVS-1-557</_dlc_DocId>
    <_dlc_DocIdUrl xmlns="8ebea429-6d6d-4c7c-abb9-61a944d4e928">
      <Url>https://ericoll.internal.ericsson.com/sites/Wi-Fi_Standardization/_layouts/DocIdRedir.aspx?ID=YEDTRNYQWVVS-1-557</Url>
      <Description>YEDTRNYQWVVS-1-557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9D65F7F-4201-40CC-A22D-03F9ADBE7C4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28120F3-5B5A-4AE2-B020-A442A1FCA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bea429-6d6d-4c7c-abb9-61a944d4e928"/>
    <ds:schemaRef ds:uri="08b2df90-05d3-4030-90d4-c9feeb4a1cd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9D277D-05D0-4B13-B53A-1BC9E92CE3C7}">
  <ds:schemaRefs>
    <ds:schemaRef ds:uri="http://schemas.microsoft.com/office/2006/metadata/properties"/>
    <ds:schemaRef ds:uri="http://schemas.microsoft.com/office/infopath/2007/PartnerControls"/>
    <ds:schemaRef ds:uri="8ebea429-6d6d-4c7c-abb9-61a944d4e928"/>
    <ds:schemaRef ds:uri="http://schemas.microsoft.com/sharepoint/v4"/>
    <ds:schemaRef ds:uri="08b2df90-05d3-4030-90d4-c9feeb4a1cd9"/>
  </ds:schemaRefs>
</ds:datastoreItem>
</file>

<file path=customXml/itemProps4.xml><?xml version="1.0" encoding="utf-8"?>
<ds:datastoreItem xmlns:ds="http://schemas.openxmlformats.org/officeDocument/2006/customXml" ds:itemID="{22525BD2-7C1C-4DCD-A7B9-58AF9AF4B70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E8B26F9-B3D3-4A1F-AE29-930FA50F3E1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7406</TotalTime>
  <Words>1236</Words>
  <Application>Microsoft Office PowerPoint</Application>
  <PresentationFormat>全屏显示(4:3)</PresentationFormat>
  <Paragraphs>134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 Unicode MS</vt:lpstr>
      <vt:lpstr>굴림</vt:lpstr>
      <vt:lpstr>MS Gothic</vt:lpstr>
      <vt:lpstr>ＭＳ Ｐゴシック</vt:lpstr>
      <vt:lpstr>宋体</vt:lpstr>
      <vt:lpstr>Arial</vt:lpstr>
      <vt:lpstr>Times New Roman</vt:lpstr>
      <vt:lpstr>Office Theme</vt:lpstr>
      <vt:lpstr>PHY abstraction and performance for outdoor channel models</vt:lpstr>
      <vt:lpstr>Abstract</vt:lpstr>
      <vt:lpstr>Introduction</vt:lpstr>
      <vt:lpstr>Suggestions on PHY abstraction for outdoor channels</vt:lpstr>
      <vt:lpstr>Basic setting in PHY simulation of outdoor channel models</vt:lpstr>
      <vt:lpstr>The SNR vs. PER performance cures in UMi LOS channel(1/2)</vt:lpstr>
      <vt:lpstr>The SNR vs. PER performance cures in UMi LOS channel(2/2)</vt:lpstr>
      <vt:lpstr>The SNR vs. PER performance cures in UMi NLOS channel</vt:lpstr>
      <vt:lpstr>The SNR vs. PER performance cures in UMa LOS channel</vt:lpstr>
      <vt:lpstr>The SNR vs. PER performance cures in UMa NLOS channel </vt:lpstr>
      <vt:lpstr>Summary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keywords/>
  <cp:lastModifiedBy>Kejun Zhao</cp:lastModifiedBy>
  <cp:revision>340</cp:revision>
  <cp:lastPrinted>1601-01-01T00:00:00Z</cp:lastPrinted>
  <dcterms:created xsi:type="dcterms:W3CDTF">2010-02-15T12:38:41Z</dcterms:created>
  <dcterms:modified xsi:type="dcterms:W3CDTF">2014-12-12T06:11:11Z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0x010100BB337192E63E44A7A744CE7393F41F4E00F757F2A418C8C64986192B3F5011F983</vt:lpwstr>
  </property>
  <property fmtid="{D5CDD505-2E9C-101B-9397-08002B2CF9AE}" pid="3" name="_dlc_DocIdItemGuid">
    <vt:lpwstr>e5f8cafe-d0e5-43f9-bcc5-7520df45ce46</vt:lpwstr>
  </property>
  <property fmtid="{D5CDD505-2E9C-101B-9397-08002B2CF9AE}" pid="4" name="EriCOLLCategory">
    <vt:lpwstr>1;#Development|053fcc88-ab49-4f69-87df-fc64cb0bf305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2;#BURA DURA WMR PDU WCDMA ＆ MS RAN|4005b2b9-24ae-465f-85ea-efb8c08bab8a</vt:lpwstr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UpdateProcess">
    <vt:lpwstr>End</vt:lpwstr>
  </property>
</Properties>
</file>