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8"/>
  </p:notesMasterIdLst>
  <p:handoutMasterIdLst>
    <p:handoutMasterId r:id="rId19"/>
  </p:handoutMasterIdLst>
  <p:sldIdLst>
    <p:sldId id="256" r:id="rId7"/>
    <p:sldId id="257" r:id="rId8"/>
    <p:sldId id="258" r:id="rId9"/>
    <p:sldId id="259" r:id="rId10"/>
    <p:sldId id="260" r:id="rId11"/>
    <p:sldId id="261" r:id="rId12"/>
    <p:sldId id="264" r:id="rId13"/>
    <p:sldId id="267" r:id="rId14"/>
    <p:sldId id="265" r:id="rId15"/>
    <p:sldId id="268" r:id="rId16"/>
    <p:sldId id="263"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6544" autoAdjust="0"/>
    <p:restoredTop sz="94660"/>
  </p:normalViewPr>
  <p:slideViewPr>
    <p:cSldViewPr>
      <p:cViewPr varScale="1">
        <p:scale>
          <a:sx n="75" d="100"/>
          <a:sy n="75" d="100"/>
        </p:scale>
        <p:origin x="1194"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4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20918216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426640834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8" name="页脚占位符 7"/>
          <p:cNvSpPr>
            <a:spLocks noGrp="1"/>
          </p:cNvSpPr>
          <p:nvPr>
            <p:ph type="ftr" idx="10"/>
          </p:nvPr>
        </p:nvSpPr>
        <p:spPr/>
        <p:txBody>
          <a:bodyPr/>
          <a:lstStyle/>
          <a:p>
            <a:r>
              <a:rPr lang="en-US" smtClean="0"/>
              <a:t>John Doe, Some Company</a:t>
            </a:r>
            <a:endParaRPr lang="en-US"/>
          </a:p>
        </p:txBody>
      </p:sp>
      <p:sp>
        <p:nvSpPr>
          <p:cNvPr id="9" name="页眉占位符 8"/>
          <p:cNvSpPr>
            <a:spLocks noGrp="1"/>
          </p:cNvSpPr>
          <p:nvPr>
            <p:ph type="hdr" idx="11"/>
          </p:nvPr>
        </p:nvSpPr>
        <p:spPr/>
        <p:txBody>
          <a:bodyPr/>
          <a:lstStyle/>
          <a:p>
            <a:r>
              <a:rPr lang="en-US" smtClean="0"/>
              <a:t>doc.: IEEE 802.11-yy/xxxxr0</a:t>
            </a:r>
            <a:endParaRPr lang="en-US"/>
          </a:p>
        </p:txBody>
      </p:sp>
    </p:spTree>
    <p:extLst>
      <p:ext uri="{BB962C8B-B14F-4D97-AF65-F5344CB8AC3E}">
        <p14:creationId xmlns:p14="http://schemas.microsoft.com/office/powerpoint/2010/main" val="37981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8" name="页脚占位符 7"/>
          <p:cNvSpPr>
            <a:spLocks noGrp="1"/>
          </p:cNvSpPr>
          <p:nvPr>
            <p:ph type="ftr" idx="10"/>
          </p:nvPr>
        </p:nvSpPr>
        <p:spPr/>
        <p:txBody>
          <a:bodyPr/>
          <a:lstStyle/>
          <a:p>
            <a:r>
              <a:rPr lang="en-US" smtClean="0"/>
              <a:t>John Doe, Some Company</a:t>
            </a:r>
            <a:endParaRPr lang="en-US"/>
          </a:p>
        </p:txBody>
      </p:sp>
      <p:sp>
        <p:nvSpPr>
          <p:cNvPr id="9" name="页眉占位符 8"/>
          <p:cNvSpPr>
            <a:spLocks noGrp="1"/>
          </p:cNvSpPr>
          <p:nvPr>
            <p:ph type="hdr" idx="11"/>
          </p:nvPr>
        </p:nvSpPr>
        <p:spPr/>
        <p:txBody>
          <a:bodyPr/>
          <a:lstStyle/>
          <a:p>
            <a:r>
              <a:rPr lang="en-US" smtClean="0"/>
              <a:t>doc.: IEEE 802.11-yy/xxxxr0</a:t>
            </a:r>
            <a:endParaRPr lang="en-US"/>
          </a:p>
        </p:txBody>
      </p:sp>
    </p:spTree>
    <p:extLst>
      <p:ext uri="{BB962C8B-B14F-4D97-AF65-F5344CB8AC3E}">
        <p14:creationId xmlns:p14="http://schemas.microsoft.com/office/powerpoint/2010/main" val="1930097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smtClean="0"/>
              <a:t>Month Year</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
        <p:nvSpPr>
          <p:cNvPr id="10" name="页脚占位符 9"/>
          <p:cNvSpPr>
            <a:spLocks noGrp="1"/>
          </p:cNvSpPr>
          <p:nvPr>
            <p:ph type="ftr" idx="14"/>
          </p:nvPr>
        </p:nvSpPr>
        <p:spPr/>
        <p:txBody>
          <a:bodyPr/>
          <a:lstStyle/>
          <a:p>
            <a:r>
              <a:rPr lang="en-US" smtClean="0"/>
              <a:t>John Doe, Some Company</a:t>
            </a:r>
            <a:endParaRPr lang="en-US"/>
          </a:p>
        </p:txBody>
      </p:sp>
      <p:sp>
        <p:nvSpPr>
          <p:cNvPr id="11" name="页眉占位符 10"/>
          <p:cNvSpPr>
            <a:spLocks noGrp="1"/>
          </p:cNvSpPr>
          <p:nvPr>
            <p:ph type="hdr" idx="15"/>
          </p:nvPr>
        </p:nvSpPr>
        <p:spPr/>
        <p:txBody>
          <a:bodyPr/>
          <a:lstStyle/>
          <a:p>
            <a:r>
              <a:rPr lang="en-US" smtClean="0"/>
              <a:t>doc.: IEEE 802.11-yy/xxxxr0</a:t>
            </a:r>
            <a:endParaRPr lang="en-US"/>
          </a:p>
        </p:txBody>
      </p:sp>
    </p:spTree>
    <p:extLst>
      <p:ext uri="{BB962C8B-B14F-4D97-AF65-F5344CB8AC3E}">
        <p14:creationId xmlns:p14="http://schemas.microsoft.com/office/powerpoint/2010/main" val="360790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smtClean="0"/>
              <a:t>Month Year</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
        <p:nvSpPr>
          <p:cNvPr id="10" name="页脚占位符 9"/>
          <p:cNvSpPr>
            <a:spLocks noGrp="1"/>
          </p:cNvSpPr>
          <p:nvPr>
            <p:ph type="ftr" idx="14"/>
          </p:nvPr>
        </p:nvSpPr>
        <p:spPr/>
        <p:txBody>
          <a:bodyPr/>
          <a:lstStyle/>
          <a:p>
            <a:r>
              <a:rPr lang="en-US" smtClean="0"/>
              <a:t>John Doe, Some Company</a:t>
            </a:r>
            <a:endParaRPr lang="en-US"/>
          </a:p>
        </p:txBody>
      </p:sp>
      <p:sp>
        <p:nvSpPr>
          <p:cNvPr id="11" name="页眉占位符 10"/>
          <p:cNvSpPr>
            <a:spLocks noGrp="1"/>
          </p:cNvSpPr>
          <p:nvPr>
            <p:ph type="hdr" idx="15"/>
          </p:nvPr>
        </p:nvSpPr>
        <p:spPr/>
        <p:txBody>
          <a:bodyPr/>
          <a:lstStyle/>
          <a:p>
            <a:r>
              <a:rPr lang="en-US" smtClean="0"/>
              <a:t>doc.: IEEE 802.11-yy/xxxxr0</a:t>
            </a:r>
            <a:endParaRPr lang="en-US"/>
          </a:p>
        </p:txBody>
      </p:sp>
    </p:spTree>
    <p:extLst>
      <p:ext uri="{BB962C8B-B14F-4D97-AF65-F5344CB8AC3E}">
        <p14:creationId xmlns:p14="http://schemas.microsoft.com/office/powerpoint/2010/main" val="4205284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smtClean="0"/>
              <a:t>Month Year</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
        <p:nvSpPr>
          <p:cNvPr id="10" name="页脚占位符 9"/>
          <p:cNvSpPr>
            <a:spLocks noGrp="1"/>
          </p:cNvSpPr>
          <p:nvPr>
            <p:ph type="ftr" idx="14"/>
          </p:nvPr>
        </p:nvSpPr>
        <p:spPr/>
        <p:txBody>
          <a:bodyPr/>
          <a:lstStyle/>
          <a:p>
            <a:r>
              <a:rPr lang="en-US" smtClean="0"/>
              <a:t>John Doe, Some Company</a:t>
            </a:r>
            <a:endParaRPr lang="en-US"/>
          </a:p>
        </p:txBody>
      </p:sp>
      <p:sp>
        <p:nvSpPr>
          <p:cNvPr id="11" name="页眉占位符 10"/>
          <p:cNvSpPr>
            <a:spLocks noGrp="1"/>
          </p:cNvSpPr>
          <p:nvPr>
            <p:ph type="hdr" idx="15"/>
          </p:nvPr>
        </p:nvSpPr>
        <p:spPr/>
        <p:txBody>
          <a:bodyPr/>
          <a:lstStyle/>
          <a:p>
            <a:r>
              <a:rPr lang="en-US" smtClean="0"/>
              <a:t>doc.: IEEE 802.11-yy/xxxxr0</a:t>
            </a:r>
            <a:endParaRPr lang="en-US"/>
          </a:p>
        </p:txBody>
      </p:sp>
    </p:spTree>
    <p:extLst>
      <p:ext uri="{BB962C8B-B14F-4D97-AF65-F5344CB8AC3E}">
        <p14:creationId xmlns:p14="http://schemas.microsoft.com/office/powerpoint/2010/main" val="1001380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8" name="页脚占位符 7"/>
          <p:cNvSpPr>
            <a:spLocks noGrp="1"/>
          </p:cNvSpPr>
          <p:nvPr>
            <p:ph type="ftr" idx="10"/>
          </p:nvPr>
        </p:nvSpPr>
        <p:spPr/>
        <p:txBody>
          <a:bodyPr/>
          <a:lstStyle/>
          <a:p>
            <a:r>
              <a:rPr lang="en-US" smtClean="0"/>
              <a:t>John Doe, Some Company</a:t>
            </a:r>
            <a:endParaRPr lang="en-US"/>
          </a:p>
        </p:txBody>
      </p:sp>
      <p:sp>
        <p:nvSpPr>
          <p:cNvPr id="9" name="页眉占位符 8"/>
          <p:cNvSpPr>
            <a:spLocks noGrp="1"/>
          </p:cNvSpPr>
          <p:nvPr>
            <p:ph type="hdr" idx="11"/>
          </p:nvPr>
        </p:nvSpPr>
        <p:spPr/>
        <p:txBody>
          <a:bodyPr/>
          <a:lstStyle/>
          <a:p>
            <a:r>
              <a:rPr lang="en-US" smtClean="0"/>
              <a:t>doc.: IEEE 802.11-yy/xxxxr0</a:t>
            </a:r>
            <a:endParaRPr lang="en-US"/>
          </a:p>
        </p:txBody>
      </p:sp>
    </p:spTree>
    <p:extLst>
      <p:ext uri="{BB962C8B-B14F-4D97-AF65-F5344CB8AC3E}">
        <p14:creationId xmlns:p14="http://schemas.microsoft.com/office/powerpoint/2010/main" val="154270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smtClean="0"/>
              <a:t>December 2014</a:t>
            </a:r>
            <a:endParaRPr lang="en-GB" dirty="0"/>
          </a:p>
        </p:txBody>
      </p:sp>
      <p:sp>
        <p:nvSpPr>
          <p:cNvPr id="5" name="Footer Placeholder 4"/>
          <p:cNvSpPr>
            <a:spLocks noGrp="1"/>
          </p:cNvSpPr>
          <p:nvPr>
            <p:ph type="ftr" idx="11"/>
          </p:nvPr>
        </p:nvSpPr>
        <p:spPr/>
        <p:txBody>
          <a:bodyPr/>
          <a:lstStyle>
            <a:lvl1pPr>
              <a:defRPr/>
            </a:lvl1pPr>
          </a:lstStyle>
          <a:p>
            <a:r>
              <a:rPr lang="en-US" smtClean="0"/>
              <a:t>Kejun Zhao et al., National Engineering Research Center for Broadband Networks &amp; Applications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1 column">
    <p:spTree>
      <p:nvGrpSpPr>
        <p:cNvPr id="1" name=""/>
        <p:cNvGrpSpPr/>
        <p:nvPr/>
      </p:nvGrpSpPr>
      <p:grpSpPr>
        <a:xfrm>
          <a:off x="0" y="0"/>
          <a:ext cx="0" cy="0"/>
          <a:chOff x="0" y="0"/>
          <a:chExt cx="0" cy="0"/>
        </a:xfrm>
      </p:grpSpPr>
      <p:sp>
        <p:nvSpPr>
          <p:cNvPr id="3" name="Content Placeholder 1"/>
          <p:cNvSpPr>
            <a:spLocks noGrp="1"/>
          </p:cNvSpPr>
          <p:nvPr>
            <p:ph idx="1"/>
          </p:nvPr>
        </p:nvSpPr>
        <p:spPr>
          <a:xfrm>
            <a:off x="396875" y="1800000"/>
            <a:ext cx="8351839" cy="385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a:xfrm>
            <a:off x="393701" y="239713"/>
            <a:ext cx="7494588" cy="1085371"/>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1114326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Kejun Zhao et al., National Engineering Research Center for Broadband Networks &amp; Applications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December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smtClean="0"/>
              <a:t>December 2014</a:t>
            </a:r>
            <a:endParaRPr lang="en-GB" dirty="0"/>
          </a:p>
        </p:txBody>
      </p:sp>
      <p:sp>
        <p:nvSpPr>
          <p:cNvPr id="5" name="Footer Placeholder 4"/>
          <p:cNvSpPr>
            <a:spLocks noGrp="1"/>
          </p:cNvSpPr>
          <p:nvPr>
            <p:ph type="ftr" idx="11"/>
          </p:nvPr>
        </p:nvSpPr>
        <p:spPr/>
        <p:txBody>
          <a:bodyPr/>
          <a:lstStyle>
            <a:lvl1pPr>
              <a:defRPr/>
            </a:lvl1pPr>
          </a:lstStyle>
          <a:p>
            <a:r>
              <a:rPr lang="en-US" smtClean="0"/>
              <a:t>Kejun Zhao et al., National Engineering Research Center for Broadband Networks &amp; Applications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smtClean="0"/>
              <a:t>December 2014</a:t>
            </a:r>
            <a:endParaRPr lang="en-GB" dirty="0"/>
          </a:p>
        </p:txBody>
      </p:sp>
      <p:sp>
        <p:nvSpPr>
          <p:cNvPr id="6" name="Footer Placeholder 5"/>
          <p:cNvSpPr>
            <a:spLocks noGrp="1"/>
          </p:cNvSpPr>
          <p:nvPr>
            <p:ph type="ftr" idx="11"/>
          </p:nvPr>
        </p:nvSpPr>
        <p:spPr/>
        <p:txBody>
          <a:bodyPr/>
          <a:lstStyle>
            <a:lvl1pPr>
              <a:defRPr/>
            </a:lvl1pPr>
          </a:lstStyle>
          <a:p>
            <a:r>
              <a:rPr lang="en-US" smtClean="0"/>
              <a:t>Kejun Zhao et al., National Engineering Research Center for Broadband Networks &amp; Applications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zh-CN" smtClean="0"/>
              <a:t>December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smtClean="0"/>
              <a:t>Kejun Zhao et al., National Engineering Research Center for Broadband Networks &amp; Applications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smtClean="0"/>
              <a:t>December 2014</a:t>
            </a:r>
            <a:endParaRPr lang="en-GB" dirty="0"/>
          </a:p>
        </p:txBody>
      </p:sp>
      <p:sp>
        <p:nvSpPr>
          <p:cNvPr id="4" name="Footer Placeholder 3"/>
          <p:cNvSpPr>
            <a:spLocks noGrp="1"/>
          </p:cNvSpPr>
          <p:nvPr>
            <p:ph type="ftr" idx="11"/>
          </p:nvPr>
        </p:nvSpPr>
        <p:spPr/>
        <p:txBody>
          <a:bodyPr/>
          <a:lstStyle>
            <a:lvl1pPr>
              <a:defRPr/>
            </a:lvl1pPr>
          </a:lstStyle>
          <a:p>
            <a:r>
              <a:rPr lang="en-US" smtClean="0"/>
              <a:t>Kejun Zhao et al., National Engineering Research Center for Broadband Networks &amp; Applications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December 2014</a:t>
            </a:r>
            <a:endParaRPr lang="en-GB"/>
          </a:p>
        </p:txBody>
      </p:sp>
      <p:sp>
        <p:nvSpPr>
          <p:cNvPr id="3" name="Footer Placeholder 2"/>
          <p:cNvSpPr>
            <a:spLocks noGrp="1"/>
          </p:cNvSpPr>
          <p:nvPr>
            <p:ph type="ftr" idx="11"/>
          </p:nvPr>
        </p:nvSpPr>
        <p:spPr/>
        <p:txBody>
          <a:bodyPr/>
          <a:lstStyle>
            <a:lvl1pPr>
              <a:defRPr/>
            </a:lvl1pPr>
          </a:lstStyle>
          <a:p>
            <a:r>
              <a:rPr lang="en-US" smtClean="0"/>
              <a:t>Kejun Zhao et al., National Engineering Research Center for Broadband Networks &amp; Applications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December 2014</a:t>
            </a:r>
            <a:endParaRPr lang="en-GB"/>
          </a:p>
        </p:txBody>
      </p:sp>
      <p:sp>
        <p:nvSpPr>
          <p:cNvPr id="5" name="Footer Placeholder 4"/>
          <p:cNvSpPr>
            <a:spLocks noGrp="1"/>
          </p:cNvSpPr>
          <p:nvPr>
            <p:ph type="ftr" idx="11"/>
          </p:nvPr>
        </p:nvSpPr>
        <p:spPr/>
        <p:txBody>
          <a:bodyPr/>
          <a:lstStyle>
            <a:lvl1pPr>
              <a:defRPr/>
            </a:lvl1pPr>
          </a:lstStyle>
          <a:p>
            <a:r>
              <a:rPr lang="en-US" smtClean="0"/>
              <a:t>Kejun Zhao et al., National Engineering Research Center for Broadband Networks &amp; Applications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December 2014</a:t>
            </a:r>
            <a:endParaRPr lang="en-GB"/>
          </a:p>
        </p:txBody>
      </p:sp>
      <p:sp>
        <p:nvSpPr>
          <p:cNvPr id="5" name="Footer Placeholder 4"/>
          <p:cNvSpPr>
            <a:spLocks noGrp="1"/>
          </p:cNvSpPr>
          <p:nvPr>
            <p:ph type="ftr" idx="11"/>
          </p:nvPr>
        </p:nvSpPr>
        <p:spPr/>
        <p:txBody>
          <a:bodyPr/>
          <a:lstStyle>
            <a:lvl1pPr>
              <a:defRPr/>
            </a:lvl1pPr>
          </a:lstStyle>
          <a:p>
            <a:r>
              <a:rPr lang="en-US" smtClean="0"/>
              <a:t>Kejun Zhao et al., National Engineering Research Center for Broadband Networks &amp; Applications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December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Kejun Zhao et al., National Engineering Research Center for Broadband Networks &amp; Applications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12-14/</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1590</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smtClean="0"/>
              <a:t>December 2014</a:t>
            </a:r>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Multi-wall penetration loss model for HEW system level simulation</a:t>
            </a:r>
            <a:endParaRPr lang="en-GB" dirty="0"/>
          </a:p>
        </p:txBody>
      </p:sp>
      <p:sp>
        <p:nvSpPr>
          <p:cNvPr id="3074" name="Rectangle 2"/>
          <p:cNvSpPr>
            <a:spLocks noGrp="1" noChangeArrowheads="1"/>
          </p:cNvSpPr>
          <p:nvPr>
            <p:ph type="body" idx="1"/>
          </p:nvPr>
        </p:nvSpPr>
        <p:spPr>
          <a:xfrm>
            <a:off x="683568" y="212881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2014-12-08</a:t>
            </a:r>
            <a:endParaRPr lang="en-GB" sz="2000" b="0" dirty="0"/>
          </a:p>
        </p:txBody>
      </p:sp>
      <p:sp>
        <p:nvSpPr>
          <p:cNvPr id="3076" name="Rectangle 4"/>
          <p:cNvSpPr>
            <a:spLocks noChangeArrowheads="1"/>
          </p:cNvSpPr>
          <p:nvPr/>
        </p:nvSpPr>
        <p:spPr bwMode="auto">
          <a:xfrm>
            <a:off x="533400" y="2492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p:cNvGraphicFramePr>
            <a:graphicFrameLocks noGrp="1"/>
          </p:cNvGraphicFramePr>
          <p:nvPr>
            <p:extLst>
              <p:ext uri="{D42A27DB-BD31-4B8C-83A1-F6EECF244321}">
                <p14:modId xmlns:p14="http://schemas.microsoft.com/office/powerpoint/2010/main" val="1373110018"/>
              </p:ext>
            </p:extLst>
          </p:nvPr>
        </p:nvGraphicFramePr>
        <p:xfrm>
          <a:off x="493713" y="3068960"/>
          <a:ext cx="8048625" cy="2840291"/>
        </p:xfrm>
        <a:graphic>
          <a:graphicData uri="http://schemas.openxmlformats.org/drawingml/2006/table">
            <a:tbl>
              <a:tblPr/>
              <a:tblGrid>
                <a:gridCol w="1571625"/>
                <a:gridCol w="1708195"/>
                <a:gridCol w="1215980"/>
                <a:gridCol w="1295400"/>
                <a:gridCol w="2257425"/>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rPr>
                        <a:t>Name</a:t>
                      </a: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rPr>
                        <a:t>Affiliations</a:t>
                      </a: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itchFamily="18" charset="0"/>
                          <a:ea typeface="ＭＳ Ｐゴシック" pitchFamily="34" charset="-128"/>
                          <a:cs typeface="Arial" pitchFamily="34" charset="0"/>
                        </a:rPr>
                        <a:t>Address</a:t>
                      </a: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rPr>
                        <a:t>Phone</a:t>
                      </a: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itchFamily="18" charset="0"/>
                          <a:ea typeface="ＭＳ Ｐゴシック" pitchFamily="34" charset="-128"/>
                          <a:cs typeface="Arial" pitchFamily="34" charset="0"/>
                        </a:rPr>
                        <a:t>email</a:t>
                      </a: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cs typeface="+mn-cs"/>
                        </a:rPr>
                        <a:t>Kejun Zhao</a:t>
                      </a:r>
                      <a:endPar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endParaRP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ＭＳ Ｐゴシック" pitchFamily="34" charset="-128"/>
                          <a:cs typeface="Times New Roman" pitchFamily="18" charset="0"/>
                        </a:rPr>
                        <a:t>National Engineering Research Center for Broadband Networks &amp; Applications</a:t>
                      </a:r>
                      <a:endPar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endParaRP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cap="none" normalizeH="0" baseline="0" dirty="0" smtClean="0">
                        <a:ln>
                          <a:noFill/>
                        </a:ln>
                        <a:solidFill>
                          <a:srgbClr val="000000"/>
                        </a:solidFill>
                        <a:effectLst/>
                        <a:latin typeface="Times New Roman" pitchFamily="18" charset="0"/>
                        <a:ea typeface="ＭＳ Ｐゴシック" pitchFamily="34" charset="-128"/>
                        <a:cs typeface="Times New Roman" pitchFamily="18" charset="0"/>
                      </a:endParaRP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cap="none" normalizeH="0" baseline="0" dirty="0" smtClean="0">
                        <a:ln>
                          <a:noFill/>
                        </a:ln>
                        <a:solidFill>
                          <a:srgbClr val="000000"/>
                        </a:solidFill>
                        <a:effectLst/>
                        <a:latin typeface="Times New Roman" pitchFamily="18" charset="0"/>
                        <a:ea typeface="ＭＳ Ｐゴシック" pitchFamily="34" charset="-128"/>
                        <a:cs typeface="Times New Roman" pitchFamily="18" charset="0"/>
                      </a:endParaRP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rPr>
                        <a:t>kjzhao@bnc.org.cn  </a:t>
                      </a:r>
                      <a:endPar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endParaRP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69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ＭＳ Ｐゴシック" pitchFamily="34" charset="-128"/>
                          <a:cs typeface="Arial" pitchFamily="34" charset="0"/>
                        </a:rPr>
                        <a:t>Yunxiang</a:t>
                      </a:r>
                      <a:r>
                        <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rPr>
                        <a:t> Xu</a:t>
                      </a: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ＭＳ Ｐゴシック" pitchFamily="34" charset="-128"/>
                          <a:cs typeface="Times New Roman" pitchFamily="18" charset="0"/>
                        </a:rPr>
                        <a:t>National Engineering Research Center for Broadband Networks &amp; Applications</a:t>
                      </a: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dirty="0"/>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dirty="0"/>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rPr>
                        <a:t>yxxu@bnc.org.cn</a:t>
                      </a:r>
                    </a:p>
                  </a:txBody>
                  <a:tcPr marL="91436" marR="9143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78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ＭＳ Ｐゴシック" pitchFamily="34" charset="-128"/>
                        </a:rPr>
                        <a:t>Xiaoyuan</a:t>
                      </a:r>
                      <a:r>
                        <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rPr>
                        <a:t> Lu</a:t>
                      </a:r>
                      <a:endPar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endParaRPr>
                    </a:p>
                  </a:txBody>
                  <a:tcPr marL="91436" marR="91436"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ＭＳ Ｐゴシック" pitchFamily="34" charset="-128"/>
                          <a:cs typeface="Times New Roman" pitchFamily="18" charset="0"/>
                        </a:rPr>
                        <a:t>National Engineering Research Center for Broadband Networks &amp; Applications</a:t>
                      </a:r>
                    </a:p>
                  </a:txBody>
                  <a:tcPr marL="91436" marR="91436"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ＭＳ Ｐゴシック" pitchFamily="34" charset="-128"/>
                        <a:cs typeface="Times New Roman" pitchFamily="18" charset="0"/>
                      </a:endParaRPr>
                    </a:p>
                  </a:txBody>
                  <a:tcPr marL="91436" marR="91436"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endParaRPr>
                    </a:p>
                  </a:txBody>
                  <a:tcPr marL="91436" marR="91436"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rPr>
                        <a:t>xylu@bnc.org.cn</a:t>
                      </a:r>
                      <a:endParaRPr kumimoji="0" lang="en-US" altLang="ko-KR"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pitchFamily="34" charset="0"/>
                      </a:endParaRPr>
                    </a:p>
                  </a:txBody>
                  <a:tcPr marL="91436" marR="91436"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页脚占位符 1"/>
          <p:cNvSpPr>
            <a:spLocks noGrp="1"/>
          </p:cNvSpPr>
          <p:nvPr>
            <p:ph type="ftr" idx="14"/>
          </p:nvPr>
        </p:nvSpPr>
        <p:spPr/>
        <p:txBody>
          <a:bodyPr/>
          <a:lstStyle/>
          <a:p>
            <a:r>
              <a:rPr lang="en-US" smtClean="0"/>
              <a:t>Kejun Zhao et al., National Engineering Research Center for Broadband Networks &amp; Applications</a:t>
            </a:r>
            <a:endParaRPr lang="en-GB" dirty="0"/>
          </a:p>
        </p:txBody>
      </p:sp>
      <p:sp>
        <p:nvSpPr>
          <p:cNvPr id="3" name="灯片编号占位符 2"/>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2450805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It is necessary to consider the types of wall when calculating wall penetration loss.</a:t>
                </a:r>
              </a:p>
              <a:p>
                <a:pPr>
                  <a:buFont typeface="Arial" panose="020B0604020202020204" pitchFamily="34" charset="0"/>
                  <a:buChar char="•"/>
                </a:pPr>
                <a:r>
                  <a:rPr lang="en-US" altLang="zh-CN" dirty="0" smtClean="0"/>
                  <a:t>A more precious </a:t>
                </a:r>
                <a:r>
                  <a:rPr lang="en-US" altLang="zh-CN" dirty="0"/>
                  <a:t>multi-wall penetration loss model </a:t>
                </a:r>
                <a:r>
                  <a:rPr lang="en-US" altLang="zh-CN" dirty="0" smtClean="0"/>
                  <a:t>is proposed which </a:t>
                </a:r>
                <a:r>
                  <a:rPr lang="en-US" altLang="zh-CN" dirty="0"/>
                  <a:t>can be used in indoor environments, such as Scenarios #1 and #2</a:t>
                </a:r>
                <a:r>
                  <a:rPr lang="en-US" altLang="zh-CN" dirty="0" smtClean="0"/>
                  <a:t>.</a:t>
                </a:r>
              </a:p>
              <a:p>
                <a:pPr>
                  <a:buFont typeface="Arial" panose="020B0604020202020204" pitchFamily="34" charset="0"/>
                  <a:buChar char="•"/>
                </a:pPr>
                <a:r>
                  <a:rPr lang="en-US" altLang="zh-CN" dirty="0" smtClean="0"/>
                  <a:t>The measurement of loss factor </a:t>
                </a:r>
                <a14:m>
                  <m:oMath xmlns:m="http://schemas.openxmlformats.org/officeDocument/2006/math">
                    <m:sSub>
                      <m:sSubPr>
                        <m:ctrlPr>
                          <a:rPr lang="en-US" altLang="zh-CN" b="0" i="1">
                            <a:latin typeface="Cambria Math" panose="02040503050406030204" pitchFamily="18" charset="0"/>
                          </a:rPr>
                        </m:ctrlPr>
                      </m:sSubPr>
                      <m:e>
                        <m:r>
                          <a:rPr lang="zh-CN" altLang="en-US" b="0" i="1">
                            <a:latin typeface="Cambria Math" panose="02040503050406030204" pitchFamily="18" charset="0"/>
                          </a:rPr>
                          <m:t>𝜆</m:t>
                        </m:r>
                      </m:e>
                      <m:sub>
                        <m:r>
                          <a:rPr lang="en-US" altLang="zh-CN" b="0" i="1">
                            <a:latin typeface="Cambria Math" panose="02040503050406030204" pitchFamily="18" charset="0"/>
                          </a:rPr>
                          <m:t>𝑤</m:t>
                        </m:r>
                      </m:sub>
                    </m:sSub>
                  </m:oMath>
                </a14:m>
                <a:r>
                  <a:rPr lang="en-US" altLang="zh-CN" dirty="0" smtClean="0"/>
                  <a:t> in slide 9 will be one of our future works.</a:t>
                </a:r>
              </a:p>
              <a:p>
                <a:pPr>
                  <a:buFont typeface="Arial" panose="020B0604020202020204" pitchFamily="34" charset="0"/>
                  <a:buChar char="•"/>
                </a:pPr>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1099" t="-1185" r="-1727"/>
                </a:stretch>
              </a:blipFill>
            </p:spPr>
            <p:txBody>
              <a:bodyPr/>
              <a:lstStyle/>
              <a:p>
                <a:r>
                  <a:rPr lang="zh-CN" altLang="en-US">
                    <a:noFill/>
                  </a:rPr>
                  <a:t> </a:t>
                </a:r>
              </a:p>
            </p:txBody>
          </p:sp>
        </mc:Fallback>
      </mc:AlternateContent>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US" smtClean="0"/>
              <a:t>Kejun Zhao et al., National Engineering Research Center for Broadband Networks &amp; Applications</a:t>
            </a:r>
            <a:endParaRPr lang="en-GB" dirty="0"/>
          </a:p>
        </p:txBody>
      </p:sp>
      <p:sp>
        <p:nvSpPr>
          <p:cNvPr id="6" name="日期占位符 5"/>
          <p:cNvSpPr>
            <a:spLocks noGrp="1"/>
          </p:cNvSpPr>
          <p:nvPr>
            <p:ph type="dt" idx="15"/>
          </p:nvPr>
        </p:nvSpPr>
        <p:spPr/>
        <p:txBody>
          <a:bodyPr/>
          <a:lstStyle/>
          <a:p>
            <a:r>
              <a:rPr lang="en-US" altLang="zh-CN" smtClean="0"/>
              <a:t>December 2014</a:t>
            </a:r>
            <a:endParaRPr lang="en-GB" dirty="0"/>
          </a:p>
        </p:txBody>
      </p:sp>
    </p:spTree>
    <p:extLst>
      <p:ext uri="{BB962C8B-B14F-4D97-AF65-F5344CB8AC3E}">
        <p14:creationId xmlns:p14="http://schemas.microsoft.com/office/powerpoint/2010/main" val="1333427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December 2014</a:t>
            </a:r>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altLang="zh-CN" dirty="0"/>
              <a:t>[1] 11-14-0980-05-00ax-simulation-scenarios.</a:t>
            </a:r>
          </a:p>
          <a:p>
            <a:r>
              <a:rPr lang="en-US" altLang="zh-CN" dirty="0"/>
              <a:t>[2] 11-14-0882-04-00ax-tgax-channel-model-document.</a:t>
            </a:r>
          </a:p>
        </p:txBody>
      </p:sp>
      <p:sp>
        <p:nvSpPr>
          <p:cNvPr id="2" name="页脚占位符 1"/>
          <p:cNvSpPr>
            <a:spLocks noGrp="1"/>
          </p:cNvSpPr>
          <p:nvPr>
            <p:ph type="ftr" idx="14"/>
          </p:nvPr>
        </p:nvSpPr>
        <p:spPr/>
        <p:txBody>
          <a:bodyPr/>
          <a:lstStyle/>
          <a:p>
            <a:r>
              <a:rPr lang="en-US" smtClean="0"/>
              <a:t>Kejun Zhao et al., National Engineering Research Center for Broadband Networks &amp; Applications</a:t>
            </a:r>
            <a:endParaRPr lang="en-GB" dirty="0"/>
          </a:p>
        </p:txBody>
      </p:sp>
      <p:sp>
        <p:nvSpPr>
          <p:cNvPr id="3" name="灯片编号占位符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75157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zh-CN" smtClean="0"/>
              <a:t>December 2014</a:t>
            </a:r>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indoor environments, such as Scenarios #1 and #2, penetration loss of walls made of different types of materials are different.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smtClean="0"/>
              <a:t>We will provide our multi-wall </a:t>
            </a:r>
            <a:r>
              <a:rPr lang="en-US" altLang="zh-CN" dirty="0"/>
              <a:t>penetration loss </a:t>
            </a:r>
            <a:r>
              <a:rPr lang="en-US" altLang="zh-CN" dirty="0" smtClean="0"/>
              <a:t>model which can </a:t>
            </a:r>
            <a:r>
              <a:rPr lang="en-US" altLang="zh-CN" dirty="0"/>
              <a:t>give a more precious pass </a:t>
            </a:r>
            <a:r>
              <a:rPr lang="en-US" altLang="zh-CN" dirty="0" smtClean="0"/>
              <a:t>loss calculation </a:t>
            </a:r>
            <a:r>
              <a:rPr lang="en-US" altLang="zh-CN" dirty="0"/>
              <a:t>for HEW system level </a:t>
            </a:r>
            <a:r>
              <a:rPr lang="en-US" altLang="zh-CN" dirty="0" smtClean="0"/>
              <a:t>simulation.</a:t>
            </a:r>
            <a:endParaRPr lang="en-GB" dirty="0" smtClean="0"/>
          </a:p>
        </p:txBody>
      </p:sp>
      <p:sp>
        <p:nvSpPr>
          <p:cNvPr id="2" name="页脚占位符 1"/>
          <p:cNvSpPr>
            <a:spLocks noGrp="1"/>
          </p:cNvSpPr>
          <p:nvPr>
            <p:ph type="ftr" idx="14"/>
          </p:nvPr>
        </p:nvSpPr>
        <p:spPr/>
        <p:txBody>
          <a:bodyPr/>
          <a:lstStyle/>
          <a:p>
            <a:r>
              <a:rPr lang="en-US" smtClean="0"/>
              <a:t>Kejun Zhao et al., National Engineering Research Center for Broadband Networks &amp; Applications</a:t>
            </a:r>
            <a:endParaRPr lang="en-GB" dirty="0"/>
          </a:p>
        </p:txBody>
      </p:sp>
      <p:sp>
        <p:nvSpPr>
          <p:cNvPr id="3" name="灯片编号占位符 2"/>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8755440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Background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a:t>In [1], four different kinds of scenarios are considered, the first three for indoor environment and the last one for outdoor environment.</a:t>
            </a:r>
          </a:p>
          <a:p>
            <a:pPr>
              <a:buFont typeface="Arial" panose="020B0604020202020204" pitchFamily="34" charset="0"/>
              <a:buChar char="•"/>
            </a:pPr>
            <a:r>
              <a:rPr lang="en-US" altLang="zh-CN" dirty="0"/>
              <a:t>The pass loss defined in Scenarios #1 and #2 is</a:t>
            </a:r>
          </a:p>
        </p:txBody>
      </p:sp>
      <p:sp>
        <p:nvSpPr>
          <p:cNvPr id="6" name="Date Placeholder 5"/>
          <p:cNvSpPr>
            <a:spLocks noGrp="1"/>
          </p:cNvSpPr>
          <p:nvPr>
            <p:ph type="dt" idx="15"/>
          </p:nvPr>
        </p:nvSpPr>
        <p:spPr/>
        <p:txBody>
          <a:bodyPr/>
          <a:lstStyle/>
          <a:p>
            <a:r>
              <a:rPr lang="en-US" altLang="zh-CN" smtClean="0"/>
              <a:t>December 2014</a:t>
            </a:r>
            <a:endParaRPr lang="en-GB" dirty="0"/>
          </a:p>
        </p:txBody>
      </p:sp>
      <p:graphicFrame>
        <p:nvGraphicFramePr>
          <p:cNvPr id="7" name="对象 6"/>
          <p:cNvGraphicFramePr>
            <a:graphicFrameLocks noChangeAspect="1"/>
          </p:cNvGraphicFramePr>
          <p:nvPr>
            <p:extLst>
              <p:ext uri="{D42A27DB-BD31-4B8C-83A1-F6EECF244321}">
                <p14:modId xmlns:p14="http://schemas.microsoft.com/office/powerpoint/2010/main" val="1042180582"/>
              </p:ext>
            </p:extLst>
          </p:nvPr>
        </p:nvGraphicFramePr>
        <p:xfrm>
          <a:off x="2051720" y="3645024"/>
          <a:ext cx="4796440" cy="559094"/>
        </p:xfrm>
        <a:graphic>
          <a:graphicData uri="http://schemas.openxmlformats.org/presentationml/2006/ole">
            <mc:AlternateContent xmlns:mc="http://schemas.openxmlformats.org/markup-compatibility/2006">
              <mc:Choice xmlns:v="urn:schemas-microsoft-com:vml" Requires="v">
                <p:oleObj spid="_x0000_s5232" name="Equation" r:id="rId4" imgW="2070000" imgH="241200" progId="Equation.DSMT4">
                  <p:embed/>
                </p:oleObj>
              </mc:Choice>
              <mc:Fallback>
                <p:oleObj name="Equation" r:id="rId4" imgW="2070000" imgH="241200" progId="Equation.DSMT4">
                  <p:embed/>
                  <p:pic>
                    <p:nvPicPr>
                      <p:cNvPr id="0" name=""/>
                      <p:cNvPicPr/>
                      <p:nvPr/>
                    </p:nvPicPr>
                    <p:blipFill>
                      <a:blip r:embed="rId5"/>
                      <a:stretch>
                        <a:fillRect/>
                      </a:stretch>
                    </p:blipFill>
                    <p:spPr>
                      <a:xfrm>
                        <a:off x="2051720" y="3645024"/>
                        <a:ext cx="4796440" cy="559094"/>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graphicFrame>
            <p:nvGraphicFramePr>
              <p:cNvPr id="8" name="表格 7"/>
              <p:cNvGraphicFramePr>
                <a:graphicFrameLocks noGrp="1"/>
              </p:cNvGraphicFramePr>
              <p:nvPr>
                <p:extLst>
                  <p:ext uri="{D42A27DB-BD31-4B8C-83A1-F6EECF244321}">
                    <p14:modId xmlns:p14="http://schemas.microsoft.com/office/powerpoint/2010/main" val="2482420721"/>
                  </p:ext>
                </p:extLst>
              </p:nvPr>
            </p:nvGraphicFramePr>
            <p:xfrm>
              <a:off x="756878" y="4266568"/>
              <a:ext cx="7487530" cy="1876362"/>
            </p:xfrm>
            <a:graphic>
              <a:graphicData uri="http://schemas.openxmlformats.org/drawingml/2006/table">
                <a:tbl>
                  <a:tblPr firstRow="1" bandRow="1">
                    <a:tableStyleId>{5C22544A-7EE6-4342-B048-85BDC9FD1C3A}</a:tableStyleId>
                  </a:tblPr>
                  <a:tblGrid>
                    <a:gridCol w="899248"/>
                    <a:gridCol w="3775321"/>
                    <a:gridCol w="2122222"/>
                    <a:gridCol w="690739"/>
                  </a:tblGrid>
                  <a:tr h="263329">
                    <a:tc>
                      <a:txBody>
                        <a:bodyPr/>
                        <a:lstStyle/>
                        <a:p>
                          <a:r>
                            <a:rPr lang="en-US" altLang="zh-CN" sz="1400" dirty="0" smtClean="0"/>
                            <a:t>Scenario</a:t>
                          </a:r>
                          <a:endParaRPr lang="zh-CN" altLang="en-US" sz="1400" dirty="0"/>
                        </a:p>
                      </a:txBody>
                      <a:tcPr/>
                    </a:tc>
                    <a:tc>
                      <a:txBody>
                        <a:bodyPr/>
                        <a:lstStyle/>
                        <a:p>
                          <a:pPr/>
                          <a14:m>
                            <m:oMathPara xmlns:m="http://schemas.openxmlformats.org/officeDocument/2006/math">
                              <m:oMathParaPr>
                                <m:jc m:val="centerGroup"/>
                              </m:oMathParaPr>
                              <m:oMath xmlns:m="http://schemas.openxmlformats.org/officeDocument/2006/math">
                                <m:r>
                                  <a:rPr lang="zh-CN" altLang="en-US" sz="1400" b="1" i="1" kern="1200" smtClean="0">
                                    <a:solidFill>
                                      <a:schemeClr val="lt1"/>
                                    </a:solidFill>
                                    <a:latin typeface="Cambria Math" panose="02040503050406030204" pitchFamily="18" charset="0"/>
                                    <a:ea typeface="+mn-ea"/>
                                    <a:cs typeface="+mn-cs"/>
                                  </a:rPr>
                                  <m:t>𝑃</m:t>
                                </m:r>
                                <m:sSub>
                                  <m:sSubPr>
                                    <m:ctrlPr>
                                      <a:rPr lang="zh-CN" altLang="en-US" sz="1400" b="1" i="1" kern="1200">
                                        <a:solidFill>
                                          <a:schemeClr val="lt1"/>
                                        </a:solidFill>
                                        <a:latin typeface="Cambria Math" panose="02040503050406030204" pitchFamily="18" charset="0"/>
                                        <a:ea typeface="+mn-ea"/>
                                        <a:cs typeface="+mn-cs"/>
                                      </a:rPr>
                                    </m:ctrlPr>
                                  </m:sSubPr>
                                  <m:e>
                                    <m:r>
                                      <a:rPr lang="zh-CN" altLang="en-US" sz="1400" b="1" i="1" kern="1200">
                                        <a:solidFill>
                                          <a:schemeClr val="lt1"/>
                                        </a:solidFill>
                                        <a:latin typeface="Cambria Math" panose="02040503050406030204" pitchFamily="18" charset="0"/>
                                        <a:ea typeface="+mn-ea"/>
                                        <a:cs typeface="+mn-cs"/>
                                      </a:rPr>
                                      <m:t>𝐿</m:t>
                                    </m:r>
                                  </m:e>
                                  <m:sub>
                                    <m:r>
                                      <a:rPr lang="zh-CN" altLang="en-US" sz="1400" b="1" i="1" kern="1200">
                                        <a:solidFill>
                                          <a:schemeClr val="lt1"/>
                                        </a:solidFill>
                                        <a:latin typeface="Cambria Math" panose="02040503050406030204" pitchFamily="18" charset="0"/>
                                        <a:ea typeface="+mn-ea"/>
                                        <a:cs typeface="+mn-cs"/>
                                      </a:rPr>
                                      <m:t>𝑖𝑛𝑑𝑜𝑜𝑟</m:t>
                                    </m:r>
                                  </m:sub>
                                </m:sSub>
                              </m:oMath>
                            </m:oMathPara>
                          </a14:m>
                          <a:endParaRPr lang="zh-CN" altLang="en-US" sz="1400" dirty="0"/>
                        </a:p>
                      </a:txBody>
                      <a:tcPr/>
                    </a:tc>
                    <a:tc>
                      <a:txBody>
                        <a:bodyPr/>
                        <a:lstStyle/>
                        <a:p>
                          <a:pPr/>
                          <a14:m>
                            <m:oMathPara xmlns:m="http://schemas.openxmlformats.org/officeDocument/2006/math">
                              <m:oMathParaPr>
                                <m:jc m:val="centerGroup"/>
                              </m:oMathParaPr>
                              <m:oMath xmlns:m="http://schemas.openxmlformats.org/officeDocument/2006/math">
                                <m:r>
                                  <a:rPr lang="zh-CN" altLang="en-US" sz="1400" b="1" i="1" kern="1200" smtClean="0">
                                    <a:solidFill>
                                      <a:schemeClr val="lt1"/>
                                    </a:solidFill>
                                    <a:latin typeface="Cambria Math" panose="02040503050406030204" pitchFamily="18" charset="0"/>
                                    <a:ea typeface="+mn-ea"/>
                                    <a:cs typeface="+mn-cs"/>
                                  </a:rPr>
                                  <m:t>𝑃</m:t>
                                </m:r>
                                <m:sSub>
                                  <m:sSubPr>
                                    <m:ctrlPr>
                                      <a:rPr lang="zh-CN" altLang="en-US" sz="1400" b="1" i="1" kern="1200">
                                        <a:solidFill>
                                          <a:schemeClr val="lt1"/>
                                        </a:solidFill>
                                        <a:latin typeface="Cambria Math" panose="02040503050406030204" pitchFamily="18" charset="0"/>
                                        <a:ea typeface="+mn-ea"/>
                                        <a:cs typeface="+mn-cs"/>
                                      </a:rPr>
                                    </m:ctrlPr>
                                  </m:sSubPr>
                                  <m:e>
                                    <m:r>
                                      <a:rPr lang="zh-CN" altLang="en-US" sz="1400" b="1" i="1" kern="1200">
                                        <a:solidFill>
                                          <a:schemeClr val="lt1"/>
                                        </a:solidFill>
                                        <a:latin typeface="Cambria Math" panose="02040503050406030204" pitchFamily="18" charset="0"/>
                                        <a:ea typeface="+mn-ea"/>
                                        <a:cs typeface="+mn-cs"/>
                                      </a:rPr>
                                      <m:t>𝐿</m:t>
                                    </m:r>
                                  </m:e>
                                  <m:sub>
                                    <m:r>
                                      <a:rPr lang="zh-CN" altLang="en-US" sz="1400" b="1" i="1" kern="1200">
                                        <a:solidFill>
                                          <a:schemeClr val="lt1"/>
                                        </a:solidFill>
                                        <a:latin typeface="Cambria Math" panose="02040503050406030204" pitchFamily="18" charset="0"/>
                                        <a:ea typeface="+mn-ea"/>
                                        <a:cs typeface="+mn-cs"/>
                                      </a:rPr>
                                      <m:t>𝑓𝑙𝑜𝑜𝑟</m:t>
                                    </m:r>
                                  </m:sub>
                                </m:sSub>
                              </m:oMath>
                            </m:oMathPara>
                          </a14:m>
                          <a:endParaRPr lang="zh-CN" altLang="en-US" sz="1400" dirty="0"/>
                        </a:p>
                      </a:txBody>
                      <a:tcPr/>
                    </a:tc>
                    <a:tc>
                      <a:txBody>
                        <a:bodyPr/>
                        <a:lstStyle/>
                        <a:p>
                          <a:pPr/>
                          <a14:m>
                            <m:oMathPara xmlns:m="http://schemas.openxmlformats.org/officeDocument/2006/math">
                              <m:oMathParaPr>
                                <m:jc m:val="centerGroup"/>
                              </m:oMathParaPr>
                              <m:oMath xmlns:m="http://schemas.openxmlformats.org/officeDocument/2006/math">
                                <m:r>
                                  <a:rPr lang="zh-CN" altLang="en-US" sz="1400" b="1" i="1" kern="1200" smtClean="0">
                                    <a:solidFill>
                                      <a:schemeClr val="lt1"/>
                                    </a:solidFill>
                                    <a:latin typeface="Cambria Math" panose="02040503050406030204" pitchFamily="18" charset="0"/>
                                    <a:ea typeface="+mn-ea"/>
                                    <a:cs typeface="+mn-cs"/>
                                  </a:rPr>
                                  <m:t>𝑃</m:t>
                                </m:r>
                                <m:sSub>
                                  <m:sSubPr>
                                    <m:ctrlPr>
                                      <a:rPr lang="zh-CN" altLang="en-US" sz="1400" b="1" i="1" kern="1200">
                                        <a:solidFill>
                                          <a:schemeClr val="lt1"/>
                                        </a:solidFill>
                                        <a:latin typeface="Cambria Math" panose="02040503050406030204" pitchFamily="18" charset="0"/>
                                        <a:ea typeface="+mn-ea"/>
                                        <a:cs typeface="+mn-cs"/>
                                      </a:rPr>
                                    </m:ctrlPr>
                                  </m:sSubPr>
                                  <m:e>
                                    <m:r>
                                      <a:rPr lang="zh-CN" altLang="en-US" sz="1400" b="1" i="1" kern="1200">
                                        <a:solidFill>
                                          <a:schemeClr val="lt1"/>
                                        </a:solidFill>
                                        <a:latin typeface="Cambria Math" panose="02040503050406030204" pitchFamily="18" charset="0"/>
                                        <a:ea typeface="+mn-ea"/>
                                        <a:cs typeface="+mn-cs"/>
                                      </a:rPr>
                                      <m:t>𝐿</m:t>
                                    </m:r>
                                  </m:e>
                                  <m:sub>
                                    <m:r>
                                      <a:rPr lang="zh-CN" altLang="en-US" sz="1400" b="1" i="1" kern="1200">
                                        <a:solidFill>
                                          <a:schemeClr val="lt1"/>
                                        </a:solidFill>
                                        <a:latin typeface="Cambria Math" panose="02040503050406030204" pitchFamily="18" charset="0"/>
                                        <a:ea typeface="+mn-ea"/>
                                        <a:cs typeface="+mn-cs"/>
                                      </a:rPr>
                                      <m:t>𝑤𝑎𝑙𝑙</m:t>
                                    </m:r>
                                  </m:sub>
                                </m:sSub>
                              </m:oMath>
                            </m:oMathPara>
                          </a14:m>
                          <a:endParaRPr lang="zh-CN" altLang="en-US" sz="1400" dirty="0"/>
                        </a:p>
                      </a:txBody>
                      <a:tcPr/>
                    </a:tc>
                  </a:tr>
                  <a:tr h="434641">
                    <a:tc>
                      <a:txBody>
                        <a:bodyPr/>
                        <a:lstStyle/>
                        <a:p>
                          <a:r>
                            <a:rPr lang="en-US" altLang="zh-CN" sz="1400" dirty="0" smtClean="0"/>
                            <a:t>1</a:t>
                          </a:r>
                          <a:endParaRPr lang="zh-CN" altLang="en-US" sz="1400" dirty="0"/>
                        </a:p>
                      </a:txBody>
                      <a:tcPr/>
                    </a:tc>
                    <a:tc>
                      <a:txBody>
                        <a:bodyPr/>
                        <a:lstStyle/>
                        <a:p>
                          <a:r>
                            <a:rPr lang="en-US" altLang="zh-CN" sz="1400" kern="1200" dirty="0" smtClean="0">
                              <a:solidFill>
                                <a:schemeClr val="dk1"/>
                              </a:solidFill>
                              <a:effectLst/>
                              <a:latin typeface="+mn-lt"/>
                              <a:ea typeface="+mn-ea"/>
                              <a:cs typeface="+mn-cs"/>
                            </a:rPr>
                            <a:t>40.05 + 20*log10(fc/2.4) + 20*log10(min(d,5)) + (d&gt;5) * 35*log10(d/5)</a:t>
                          </a:r>
                          <a:endParaRPr lang="zh-CN" altLang="en-US" sz="1400" dirty="0"/>
                        </a:p>
                      </a:txBody>
                      <a:tcPr/>
                    </a:tc>
                    <a:tc>
                      <a:txBody>
                        <a:bodyPr/>
                        <a:lstStyle/>
                        <a:p>
                          <a:r>
                            <a:rPr lang="en-US" altLang="zh-CN" sz="1400" kern="1200" dirty="0" smtClean="0">
                              <a:solidFill>
                                <a:schemeClr val="dk1"/>
                              </a:solidFill>
                              <a:effectLst/>
                              <a:latin typeface="+mn-lt"/>
                              <a:ea typeface="+mn-ea"/>
                              <a:cs typeface="+mn-cs"/>
                            </a:rPr>
                            <a:t>18.3*F^((F+2)/(F+1)-0.46)</a:t>
                          </a:r>
                          <a:endParaRPr lang="zh-CN" altLang="en-US" sz="1400" dirty="0"/>
                        </a:p>
                      </a:txBody>
                      <a:tcPr/>
                    </a:tc>
                    <a:tc>
                      <a:txBody>
                        <a:bodyPr/>
                        <a:lstStyle/>
                        <a:p>
                          <a:r>
                            <a:rPr lang="en-US" altLang="zh-CN" sz="1400" kern="1200" dirty="0" smtClean="0">
                              <a:solidFill>
                                <a:srgbClr val="FF0000"/>
                              </a:solidFill>
                              <a:effectLst/>
                              <a:latin typeface="+mn-lt"/>
                              <a:ea typeface="+mn-ea"/>
                              <a:cs typeface="+mn-cs"/>
                            </a:rPr>
                            <a:t> 5*W</a:t>
                          </a:r>
                          <a:endParaRPr lang="zh-CN" altLang="en-US" sz="1400" dirty="0">
                            <a:solidFill>
                              <a:srgbClr val="FF0000"/>
                            </a:solidFill>
                          </a:endParaRPr>
                        </a:p>
                      </a:txBody>
                      <a:tcPr/>
                    </a:tc>
                  </a:tr>
                  <a:tr h="437550">
                    <a:tc>
                      <a:txBody>
                        <a:bodyPr/>
                        <a:lstStyle/>
                        <a:p>
                          <a:r>
                            <a:rPr lang="en-US" altLang="zh-CN" sz="1400" dirty="0" smtClean="0"/>
                            <a:t>2</a:t>
                          </a:r>
                          <a:endParaRPr lang="zh-CN" altLang="en-US" sz="1400" dirty="0"/>
                        </a:p>
                      </a:txBody>
                      <a:tcPr/>
                    </a:tc>
                    <a:tc>
                      <a:txBody>
                        <a:bodyPr/>
                        <a:lstStyle/>
                        <a:p>
                          <a:r>
                            <a:rPr lang="en-US" altLang="zh-CN" sz="1400" kern="1200" dirty="0" smtClean="0">
                              <a:solidFill>
                                <a:schemeClr val="dk1"/>
                              </a:solidFill>
                              <a:effectLst/>
                              <a:latin typeface="+mn-lt"/>
                              <a:ea typeface="+mn-ea"/>
                              <a:cs typeface="+mn-cs"/>
                            </a:rPr>
                            <a:t>40.05 + 20*log10(fc/2.4) + 20*log10(min(d,10)) + (d&gt;10) * 35*log10(d/10)</a:t>
                          </a:r>
                          <a:endParaRPr lang="zh-CN" altLang="en-US" sz="1400" dirty="0"/>
                        </a:p>
                      </a:txBody>
                      <a:tcPr/>
                    </a:tc>
                    <a:tc>
                      <a:txBody>
                        <a:bodyPr/>
                        <a:lstStyle/>
                        <a:p>
                          <a:r>
                            <a:rPr lang="en-US" altLang="zh-CN" sz="1400" dirty="0" smtClean="0"/>
                            <a:t>N/A</a:t>
                          </a:r>
                          <a:endParaRPr lang="zh-CN" altLang="en-US" sz="1400" dirty="0"/>
                        </a:p>
                      </a:txBody>
                      <a:tcPr/>
                    </a:tc>
                    <a:tc>
                      <a:txBody>
                        <a:bodyPr/>
                        <a:lstStyle/>
                        <a:p>
                          <a:r>
                            <a:rPr lang="en-US" altLang="zh-CN" sz="1400" dirty="0" smtClean="0">
                              <a:solidFill>
                                <a:srgbClr val="FF0000"/>
                              </a:solidFill>
                            </a:rPr>
                            <a:t>7</a:t>
                          </a:r>
                          <a:r>
                            <a:rPr lang="zh-CN" altLang="en-US" sz="1400" dirty="0" smtClean="0">
                              <a:solidFill>
                                <a:srgbClr val="FF0000"/>
                              </a:solidFill>
                            </a:rPr>
                            <a:t>*</a:t>
                          </a:r>
                          <a:r>
                            <a:rPr lang="en-US" altLang="zh-CN" sz="1400" dirty="0" smtClean="0">
                              <a:solidFill>
                                <a:srgbClr val="FF0000"/>
                              </a:solidFill>
                            </a:rPr>
                            <a:t>W</a:t>
                          </a:r>
                        </a:p>
                        <a:p>
                          <a:endParaRPr lang="en-US" altLang="zh-CN" sz="1400" dirty="0" smtClean="0">
                            <a:solidFill>
                              <a:srgbClr val="FF0000"/>
                            </a:solidFill>
                          </a:endParaRPr>
                        </a:p>
                      </a:txBody>
                      <a:tcPr/>
                    </a:tc>
                  </a:tr>
                  <a:tr h="434641">
                    <a:tc gridSpan="4">
                      <a:txBody>
                        <a:bodyPr/>
                        <a:lstStyle/>
                        <a:p>
                          <a:pPr lvl="0"/>
                          <a:r>
                            <a:rPr lang="en-US" altLang="zh-CN" sz="1400" kern="1200" dirty="0" smtClean="0">
                              <a:solidFill>
                                <a:schemeClr val="dk1"/>
                              </a:solidFill>
                              <a:effectLst/>
                              <a:latin typeface="+mn-lt"/>
                              <a:ea typeface="+mn-ea"/>
                              <a:cs typeface="+mn-cs"/>
                            </a:rPr>
                            <a:t>d = max(3D-distance [m], 1),</a:t>
                          </a:r>
                          <a:r>
                            <a:rPr lang="en-US" altLang="zh-CN" sz="1400" kern="1200" baseline="0" dirty="0" smtClean="0">
                              <a:solidFill>
                                <a:schemeClr val="dk1"/>
                              </a:solidFill>
                              <a:effectLst/>
                              <a:latin typeface="+mn-lt"/>
                              <a:ea typeface="+mn-ea"/>
                              <a:cs typeface="+mn-cs"/>
                            </a:rPr>
                            <a:t> </a:t>
                          </a:r>
                          <a:r>
                            <a:rPr lang="en-US" altLang="zh-CN" sz="1400" kern="1200" dirty="0" smtClean="0">
                              <a:solidFill>
                                <a:schemeClr val="dk1"/>
                              </a:solidFill>
                              <a:effectLst/>
                              <a:latin typeface="+mn-lt"/>
                              <a:ea typeface="+mn-ea"/>
                              <a:cs typeface="+mn-cs"/>
                            </a:rPr>
                            <a:t>fc = frequency [GHz],</a:t>
                          </a:r>
                        </a:p>
                        <a:p>
                          <a:pPr lvl="0"/>
                          <a:r>
                            <a:rPr lang="en-US" altLang="zh-CN" sz="1400" dirty="0" smtClean="0">
                              <a:solidFill>
                                <a:srgbClr val="FF0000"/>
                              </a:solidFill>
                            </a:rPr>
                            <a:t>W=</a:t>
                          </a:r>
                          <a:r>
                            <a:rPr lang="en-US" altLang="zh-CN" sz="1400" kern="1200" dirty="0" smtClean="0">
                              <a:solidFill>
                                <a:srgbClr val="FF0000"/>
                              </a:solidFill>
                              <a:effectLst/>
                              <a:latin typeface="+mn-lt"/>
                              <a:ea typeface="+mn-ea"/>
                              <a:cs typeface="+mn-cs"/>
                            </a:rPr>
                            <a:t>number of walls traversed  in x-direction plus number of walls traversed in y-direction</a:t>
                          </a:r>
                          <a:endParaRPr lang="zh-CN" altLang="en-US" sz="1400" dirty="0">
                            <a:solidFill>
                              <a:srgbClr val="FF0000"/>
                            </a:solidFill>
                          </a:endParaRPr>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en-US" altLang="zh-CN" dirty="0" smtClean="0">
                            <a:solidFill>
                              <a:srgbClr val="FF0000"/>
                            </a:solidFill>
                          </a:endParaRPr>
                        </a:p>
                      </a:txBody>
                      <a:tcPr/>
                    </a:tc>
                  </a:tr>
                </a:tbl>
              </a:graphicData>
            </a:graphic>
          </p:graphicFrame>
        </mc:Choice>
        <mc:Fallback xmlns="">
          <p:graphicFrame>
            <p:nvGraphicFramePr>
              <p:cNvPr id="8" name="表格 7"/>
              <p:cNvGraphicFramePr>
                <a:graphicFrameLocks noGrp="1"/>
              </p:cNvGraphicFramePr>
              <p:nvPr>
                <p:extLst>
                  <p:ext uri="{D42A27DB-BD31-4B8C-83A1-F6EECF244321}">
                    <p14:modId xmlns:p14="http://schemas.microsoft.com/office/powerpoint/2010/main" val="2482420721"/>
                  </p:ext>
                </p:extLst>
              </p:nvPr>
            </p:nvGraphicFramePr>
            <p:xfrm>
              <a:off x="756878" y="4266568"/>
              <a:ext cx="7487530" cy="1876362"/>
            </p:xfrm>
            <a:graphic>
              <a:graphicData uri="http://schemas.openxmlformats.org/drawingml/2006/table">
                <a:tbl>
                  <a:tblPr firstRow="1" bandRow="1">
                    <a:tableStyleId>{5C22544A-7EE6-4342-B048-85BDC9FD1C3A}</a:tableStyleId>
                  </a:tblPr>
                  <a:tblGrid>
                    <a:gridCol w="899248"/>
                    <a:gridCol w="3775321"/>
                    <a:gridCol w="2122222"/>
                    <a:gridCol w="690739"/>
                  </a:tblGrid>
                  <a:tr h="321882">
                    <a:tc>
                      <a:txBody>
                        <a:bodyPr/>
                        <a:lstStyle/>
                        <a:p>
                          <a:r>
                            <a:rPr lang="en-US" altLang="zh-CN" sz="1400" dirty="0" smtClean="0"/>
                            <a:t>Scenario</a:t>
                          </a:r>
                          <a:endParaRPr lang="zh-CN" altLang="en-US" sz="1400" dirty="0"/>
                        </a:p>
                      </a:txBody>
                      <a:tcPr/>
                    </a:tc>
                    <a:tc>
                      <a:txBody>
                        <a:bodyPr/>
                        <a:lstStyle/>
                        <a:p>
                          <a:endParaRPr lang="zh-CN"/>
                        </a:p>
                      </a:txBody>
                      <a:tcPr>
                        <a:blipFill rotWithShape="0">
                          <a:blip r:embed="rId6"/>
                          <a:stretch>
                            <a:fillRect l="-24071" t="-1887" r="-75283" b="-501887"/>
                          </a:stretch>
                        </a:blipFill>
                      </a:tcPr>
                    </a:tc>
                    <a:tc>
                      <a:txBody>
                        <a:bodyPr/>
                        <a:lstStyle/>
                        <a:p>
                          <a:endParaRPr lang="zh-CN"/>
                        </a:p>
                      </a:txBody>
                      <a:tcPr>
                        <a:blipFill rotWithShape="0">
                          <a:blip r:embed="rId6"/>
                          <a:stretch>
                            <a:fillRect l="-220057" t="-1887" r="-33524" b="-501887"/>
                          </a:stretch>
                        </a:blipFill>
                      </a:tcPr>
                    </a:tc>
                    <a:tc>
                      <a:txBody>
                        <a:bodyPr/>
                        <a:lstStyle/>
                        <a:p>
                          <a:endParaRPr lang="zh-CN"/>
                        </a:p>
                      </a:txBody>
                      <a:tcPr>
                        <a:blipFill rotWithShape="0">
                          <a:blip r:embed="rId6"/>
                          <a:stretch>
                            <a:fillRect l="-988496" t="-1887" r="-3540" b="-501887"/>
                          </a:stretch>
                        </a:blipFill>
                      </a:tcPr>
                    </a:tc>
                  </a:tr>
                  <a:tr h="518160">
                    <a:tc>
                      <a:txBody>
                        <a:bodyPr/>
                        <a:lstStyle/>
                        <a:p>
                          <a:r>
                            <a:rPr lang="en-US" altLang="zh-CN" sz="1400" dirty="0" smtClean="0"/>
                            <a:t>1</a:t>
                          </a:r>
                          <a:endParaRPr lang="zh-CN" altLang="en-US" sz="1400" dirty="0"/>
                        </a:p>
                      </a:txBody>
                      <a:tcPr/>
                    </a:tc>
                    <a:tc>
                      <a:txBody>
                        <a:bodyPr/>
                        <a:lstStyle/>
                        <a:p>
                          <a:r>
                            <a:rPr lang="en-US" altLang="zh-CN" sz="1400" kern="1200" dirty="0" smtClean="0">
                              <a:solidFill>
                                <a:schemeClr val="dk1"/>
                              </a:solidFill>
                              <a:effectLst/>
                              <a:latin typeface="+mn-lt"/>
                              <a:ea typeface="+mn-ea"/>
                              <a:cs typeface="+mn-cs"/>
                            </a:rPr>
                            <a:t>40.05 + 20*log10(fc/2.4) + 20*log10(min(d,5)) + (d&gt;5) * 35*log10(d/5)</a:t>
                          </a:r>
                          <a:endParaRPr lang="zh-CN" altLang="en-US" sz="1400" dirty="0"/>
                        </a:p>
                      </a:txBody>
                      <a:tcPr/>
                    </a:tc>
                    <a:tc>
                      <a:txBody>
                        <a:bodyPr/>
                        <a:lstStyle/>
                        <a:p>
                          <a:r>
                            <a:rPr lang="en-US" altLang="zh-CN" sz="1400" kern="1200" dirty="0" smtClean="0">
                              <a:solidFill>
                                <a:schemeClr val="dk1"/>
                              </a:solidFill>
                              <a:effectLst/>
                              <a:latin typeface="+mn-lt"/>
                              <a:ea typeface="+mn-ea"/>
                              <a:cs typeface="+mn-cs"/>
                            </a:rPr>
                            <a:t>18.3*F^((F+2)/(F+1)-0.46)</a:t>
                          </a:r>
                          <a:endParaRPr lang="zh-CN" altLang="en-US" sz="1400" dirty="0"/>
                        </a:p>
                      </a:txBody>
                      <a:tcPr/>
                    </a:tc>
                    <a:tc>
                      <a:txBody>
                        <a:bodyPr/>
                        <a:lstStyle/>
                        <a:p>
                          <a:r>
                            <a:rPr lang="en-US" altLang="zh-CN" sz="1400" kern="1200" dirty="0" smtClean="0">
                              <a:solidFill>
                                <a:srgbClr val="FF0000"/>
                              </a:solidFill>
                              <a:effectLst/>
                              <a:latin typeface="+mn-lt"/>
                              <a:ea typeface="+mn-ea"/>
                              <a:cs typeface="+mn-cs"/>
                            </a:rPr>
                            <a:t> 5*W</a:t>
                          </a:r>
                          <a:endParaRPr lang="zh-CN" altLang="en-US" sz="1400" dirty="0">
                            <a:solidFill>
                              <a:srgbClr val="FF0000"/>
                            </a:solidFill>
                          </a:endParaRPr>
                        </a:p>
                      </a:txBody>
                      <a:tcPr/>
                    </a:tc>
                  </a:tr>
                  <a:tr h="518160">
                    <a:tc>
                      <a:txBody>
                        <a:bodyPr/>
                        <a:lstStyle/>
                        <a:p>
                          <a:r>
                            <a:rPr lang="en-US" altLang="zh-CN" sz="1400" dirty="0" smtClean="0"/>
                            <a:t>2</a:t>
                          </a:r>
                          <a:endParaRPr lang="zh-CN" altLang="en-US" sz="1400" dirty="0"/>
                        </a:p>
                      </a:txBody>
                      <a:tcPr/>
                    </a:tc>
                    <a:tc>
                      <a:txBody>
                        <a:bodyPr/>
                        <a:lstStyle/>
                        <a:p>
                          <a:r>
                            <a:rPr lang="en-US" altLang="zh-CN" sz="1400" kern="1200" dirty="0" smtClean="0">
                              <a:solidFill>
                                <a:schemeClr val="dk1"/>
                              </a:solidFill>
                              <a:effectLst/>
                              <a:latin typeface="+mn-lt"/>
                              <a:ea typeface="+mn-ea"/>
                              <a:cs typeface="+mn-cs"/>
                            </a:rPr>
                            <a:t>40.05 + 20*log10(fc/2.4) + 20*log10(min(d,10)) + (d&gt;10) * 35*log10(d/10)</a:t>
                          </a:r>
                          <a:endParaRPr lang="zh-CN" altLang="en-US" sz="1400" dirty="0"/>
                        </a:p>
                      </a:txBody>
                      <a:tcPr/>
                    </a:tc>
                    <a:tc>
                      <a:txBody>
                        <a:bodyPr/>
                        <a:lstStyle/>
                        <a:p>
                          <a:r>
                            <a:rPr lang="en-US" altLang="zh-CN" sz="1400" dirty="0" smtClean="0"/>
                            <a:t>N/A</a:t>
                          </a:r>
                          <a:endParaRPr lang="zh-CN" altLang="en-US" sz="1400" dirty="0"/>
                        </a:p>
                      </a:txBody>
                      <a:tcPr/>
                    </a:tc>
                    <a:tc>
                      <a:txBody>
                        <a:bodyPr/>
                        <a:lstStyle/>
                        <a:p>
                          <a:r>
                            <a:rPr lang="en-US" altLang="zh-CN" sz="1400" dirty="0" smtClean="0">
                              <a:solidFill>
                                <a:srgbClr val="FF0000"/>
                              </a:solidFill>
                            </a:rPr>
                            <a:t>7</a:t>
                          </a:r>
                          <a:r>
                            <a:rPr lang="zh-CN" altLang="en-US" sz="1400" dirty="0" smtClean="0">
                              <a:solidFill>
                                <a:srgbClr val="FF0000"/>
                              </a:solidFill>
                            </a:rPr>
                            <a:t>*</a:t>
                          </a:r>
                          <a:r>
                            <a:rPr lang="en-US" altLang="zh-CN" sz="1400" dirty="0" smtClean="0">
                              <a:solidFill>
                                <a:srgbClr val="FF0000"/>
                              </a:solidFill>
                            </a:rPr>
                            <a:t>W</a:t>
                          </a:r>
                        </a:p>
                        <a:p>
                          <a:endParaRPr lang="en-US" altLang="zh-CN" sz="1400" dirty="0" smtClean="0">
                            <a:solidFill>
                              <a:srgbClr val="FF0000"/>
                            </a:solidFill>
                          </a:endParaRPr>
                        </a:p>
                      </a:txBody>
                      <a:tcPr/>
                    </a:tc>
                  </a:tr>
                  <a:tr h="518160">
                    <a:tc gridSpan="4">
                      <a:txBody>
                        <a:bodyPr/>
                        <a:lstStyle/>
                        <a:p>
                          <a:pPr lvl="0"/>
                          <a:r>
                            <a:rPr lang="en-US" altLang="zh-CN" sz="1400" kern="1200" dirty="0" smtClean="0">
                              <a:solidFill>
                                <a:schemeClr val="dk1"/>
                              </a:solidFill>
                              <a:effectLst/>
                              <a:latin typeface="+mn-lt"/>
                              <a:ea typeface="+mn-ea"/>
                              <a:cs typeface="+mn-cs"/>
                            </a:rPr>
                            <a:t>d = max(3D-distance [m], 1),</a:t>
                          </a:r>
                          <a:r>
                            <a:rPr lang="en-US" altLang="zh-CN" sz="1400" kern="1200" baseline="0" dirty="0" smtClean="0">
                              <a:solidFill>
                                <a:schemeClr val="dk1"/>
                              </a:solidFill>
                              <a:effectLst/>
                              <a:latin typeface="+mn-lt"/>
                              <a:ea typeface="+mn-ea"/>
                              <a:cs typeface="+mn-cs"/>
                            </a:rPr>
                            <a:t> </a:t>
                          </a:r>
                          <a:r>
                            <a:rPr lang="en-US" altLang="zh-CN" sz="1400" kern="1200" dirty="0" smtClean="0">
                              <a:solidFill>
                                <a:schemeClr val="dk1"/>
                              </a:solidFill>
                              <a:effectLst/>
                              <a:latin typeface="+mn-lt"/>
                              <a:ea typeface="+mn-ea"/>
                              <a:cs typeface="+mn-cs"/>
                            </a:rPr>
                            <a:t>fc = frequency [GHz],</a:t>
                          </a:r>
                        </a:p>
                        <a:p>
                          <a:pPr lvl="0"/>
                          <a:r>
                            <a:rPr lang="en-US" altLang="zh-CN" sz="1400" dirty="0" smtClean="0">
                              <a:solidFill>
                                <a:srgbClr val="FF0000"/>
                              </a:solidFill>
                            </a:rPr>
                            <a:t>W=</a:t>
                          </a:r>
                          <a:r>
                            <a:rPr lang="en-US" altLang="zh-CN" sz="1400" kern="1200" dirty="0" smtClean="0">
                              <a:solidFill>
                                <a:srgbClr val="FF0000"/>
                              </a:solidFill>
                              <a:effectLst/>
                              <a:latin typeface="+mn-lt"/>
                              <a:ea typeface="+mn-ea"/>
                              <a:cs typeface="+mn-cs"/>
                            </a:rPr>
                            <a:t>number of walls traversed  in x-direction plus number of walls traversed in y-direction</a:t>
                          </a:r>
                          <a:endParaRPr lang="zh-CN" altLang="en-US" sz="1400" dirty="0">
                            <a:solidFill>
                              <a:srgbClr val="FF0000"/>
                            </a:solidFill>
                          </a:endParaRPr>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en-US" altLang="zh-CN" dirty="0" smtClean="0">
                            <a:solidFill>
                              <a:srgbClr val="FF0000"/>
                            </a:solidFill>
                          </a:endParaRPr>
                        </a:p>
                      </a:txBody>
                      <a:tcPr/>
                    </a:tc>
                  </a:tr>
                </a:tbl>
              </a:graphicData>
            </a:graphic>
          </p:graphicFrame>
        </mc:Fallback>
      </mc:AlternateContent>
      <p:sp>
        <p:nvSpPr>
          <p:cNvPr id="4" name="页脚占位符 3"/>
          <p:cNvSpPr>
            <a:spLocks noGrp="1"/>
          </p:cNvSpPr>
          <p:nvPr>
            <p:ph type="ftr" idx="14"/>
          </p:nvPr>
        </p:nvSpPr>
        <p:spPr/>
        <p:txBody>
          <a:bodyPr/>
          <a:lstStyle/>
          <a:p>
            <a:r>
              <a:rPr lang="en-US" smtClean="0"/>
              <a:t>Kejun Zhao et al., National Engineering Research Center for Broadband Networks &amp; Applications</a:t>
            </a:r>
            <a:endParaRPr lang="en-GB" dirty="0"/>
          </a:p>
        </p:txBody>
      </p:sp>
      <p:sp>
        <p:nvSpPr>
          <p:cNvPr id="5" name="灯片编号占位符 4"/>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20970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a:xfrm>
            <a:off x="396875" y="1800225"/>
            <a:ext cx="8351838" cy="4581103"/>
          </a:xfrm>
        </p:spPr>
        <p:txBody>
          <a:bodyPr/>
          <a:lstStyle/>
          <a:p>
            <a:pPr>
              <a:buFont typeface="Arial" panose="020B0604020202020204" pitchFamily="34" charset="0"/>
              <a:buChar char="•"/>
            </a:pPr>
            <a:r>
              <a:rPr lang="en-US" altLang="zh-CN" sz="2000" dirty="0"/>
              <a:t>We agree </a:t>
            </a:r>
            <a:r>
              <a:rPr lang="en-US" altLang="zh-CN" sz="2000" dirty="0" smtClean="0"/>
              <a:t>to calculate </a:t>
            </a:r>
            <a:r>
              <a:rPr lang="en-US" altLang="zh-CN" sz="2000" dirty="0"/>
              <a:t>total wall penetration loss </a:t>
            </a:r>
            <a:r>
              <a:rPr lang="en-US" altLang="zh-CN" sz="2000" dirty="0" smtClean="0"/>
              <a:t>as </a:t>
            </a:r>
            <a:r>
              <a:rPr lang="en-US" altLang="zh-CN" sz="2000" dirty="0"/>
              <a:t>the sum of those of walls traversed in x-direction and y-direction.</a:t>
            </a:r>
          </a:p>
          <a:p>
            <a:pPr>
              <a:buFont typeface="Arial" panose="020B0604020202020204" pitchFamily="34" charset="0"/>
              <a:buChar char="•"/>
            </a:pPr>
            <a:r>
              <a:rPr lang="en-US" altLang="zh-CN" sz="2000" dirty="0"/>
              <a:t>However, </a:t>
            </a:r>
            <a:r>
              <a:rPr lang="en-US" altLang="zh-CN" sz="2000" dirty="0" smtClean="0"/>
              <a:t>we think it </a:t>
            </a:r>
            <a:r>
              <a:rPr lang="en-US" altLang="zh-CN" sz="2000" dirty="0"/>
              <a:t>is </a:t>
            </a:r>
            <a:r>
              <a:rPr lang="en-US" altLang="zh-CN" sz="2000" dirty="0" smtClean="0"/>
              <a:t>unreasonable </a:t>
            </a:r>
            <a:r>
              <a:rPr lang="en-US" altLang="zh-CN" sz="2000" dirty="0"/>
              <a:t>to </a:t>
            </a:r>
            <a:r>
              <a:rPr lang="en-US" altLang="zh-CN" sz="2000" dirty="0" smtClean="0"/>
              <a:t>set wall </a:t>
            </a:r>
            <a:r>
              <a:rPr lang="en-US" altLang="zh-CN" sz="2000" dirty="0"/>
              <a:t>penetration loss </a:t>
            </a:r>
            <a:r>
              <a:rPr lang="en-US" altLang="zh-CN" sz="2000" dirty="0" smtClean="0"/>
              <a:t>to  fixed </a:t>
            </a:r>
            <a:r>
              <a:rPr lang="en-US" altLang="zh-CN" sz="2000" dirty="0"/>
              <a:t>5 dB in </a:t>
            </a:r>
            <a:r>
              <a:rPr lang="en-US" altLang="zh-CN" sz="2000" dirty="0" smtClean="0"/>
              <a:t>SS1 </a:t>
            </a:r>
            <a:r>
              <a:rPr lang="en-US" altLang="zh-CN" sz="2000" dirty="0"/>
              <a:t>and 7 dB in </a:t>
            </a:r>
            <a:r>
              <a:rPr lang="en-US" altLang="zh-CN" sz="2000" dirty="0" smtClean="0"/>
              <a:t>SS2</a:t>
            </a:r>
            <a:r>
              <a:rPr lang="en-US" altLang="zh-CN" sz="2000" dirty="0"/>
              <a:t>.</a:t>
            </a:r>
          </a:p>
          <a:p>
            <a:pPr>
              <a:buFont typeface="Arial" panose="020B0604020202020204" pitchFamily="34" charset="0"/>
              <a:buChar char="•"/>
            </a:pPr>
            <a:r>
              <a:rPr lang="en-US" altLang="zh-CN" sz="2000" dirty="0" smtClean="0"/>
              <a:t>On one hand, different kinds of wall may have different penetration loss because they are made of different types of materials such as concrete, brick, plywood, etc. while some wall is made of two or more materials.</a:t>
            </a:r>
          </a:p>
          <a:p>
            <a:pPr>
              <a:buFont typeface="Arial" panose="020B0604020202020204" pitchFamily="34" charset="0"/>
              <a:buChar char="•"/>
            </a:pPr>
            <a:r>
              <a:rPr lang="en-US" altLang="zh-CN" sz="2000" dirty="0" smtClean="0"/>
              <a:t>On the other hand, one wall also may have different penetration loss on 2.4GHz and 5GHz.</a:t>
            </a:r>
          </a:p>
          <a:p>
            <a:pPr>
              <a:buFont typeface="Arial" panose="020B0604020202020204" pitchFamily="34" charset="0"/>
              <a:buChar char="•"/>
            </a:pPr>
            <a:r>
              <a:rPr lang="en-US" altLang="zh-CN" sz="2000" dirty="0" smtClean="0"/>
              <a:t>This presentation will provide several research results about the penetration loss of different kinds of wall and give a more precious model.</a:t>
            </a:r>
          </a:p>
          <a:p>
            <a:pPr>
              <a:buFont typeface="Arial" panose="020B0604020202020204" pitchFamily="34" charset="0"/>
              <a:buChar char="•"/>
            </a:pPr>
            <a:endParaRPr lang="en-US" altLang="zh-CN" sz="2000" dirty="0"/>
          </a:p>
        </p:txBody>
      </p:sp>
      <p:sp>
        <p:nvSpPr>
          <p:cNvPr id="8195" name="Title 2"/>
          <p:cNvSpPr>
            <a:spLocks noGrp="1"/>
          </p:cNvSpPr>
          <p:nvPr>
            <p:ph type="title"/>
          </p:nvPr>
        </p:nvSpPr>
        <p:spPr>
          <a:xfrm>
            <a:off x="467544" y="692696"/>
            <a:ext cx="7494588" cy="1085850"/>
          </a:xfrm>
        </p:spPr>
        <p:txBody>
          <a:bodyPr/>
          <a:lstStyle/>
          <a:p>
            <a:pPr eaLnBrk="1" hangingPunct="1"/>
            <a:r>
              <a:rPr lang="en-US" altLang="zh-CN" dirty="0" smtClean="0"/>
              <a:t>Wall </a:t>
            </a:r>
            <a:r>
              <a:rPr lang="en-US" altLang="zh-CN" dirty="0"/>
              <a:t>Penetration </a:t>
            </a:r>
            <a:r>
              <a:rPr lang="en-US" altLang="zh-CN" dirty="0" smtClean="0"/>
              <a:t>Loss</a:t>
            </a:r>
            <a:endParaRPr lang="en-US" dirty="0" smtClean="0"/>
          </a:p>
        </p:txBody>
      </p:sp>
    </p:spTree>
    <p:extLst>
      <p:ext uri="{BB962C8B-B14F-4D97-AF65-F5344CB8AC3E}">
        <p14:creationId xmlns:p14="http://schemas.microsoft.com/office/powerpoint/2010/main" val="746696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6081" y="1772816"/>
            <a:ext cx="4463952" cy="4392488"/>
          </a:xfrm>
        </p:spPr>
        <p:txBody>
          <a:bodyPr/>
          <a:lstStyle/>
          <a:p>
            <a:pPr>
              <a:buFont typeface="Arial" panose="020B0604020202020204" pitchFamily="34" charset="0"/>
              <a:buChar char="•"/>
            </a:pPr>
            <a:r>
              <a:rPr lang="en-US" altLang="zh-CN" sz="2000" dirty="0"/>
              <a:t>Y. E. </a:t>
            </a:r>
            <a:r>
              <a:rPr lang="en-US" altLang="zh-CN" sz="2000" dirty="0" smtClean="0"/>
              <a:t>Mohammed et al. (2003) measured five types of materials, including 12mm glass, 8mm chip wood, 38mm thick wood, 250mm concrete wall and 40mm door, in vertical and horizontal polarization. </a:t>
            </a:r>
          </a:p>
          <a:p>
            <a:pPr>
              <a:buFont typeface="Arial" panose="020B0604020202020204" pitchFamily="34" charset="0"/>
              <a:buChar char="•"/>
            </a:pPr>
            <a:r>
              <a:rPr lang="en-US" altLang="zh-CN" sz="2000" dirty="0"/>
              <a:t>M. </a:t>
            </a:r>
            <a:r>
              <a:rPr lang="en-US" altLang="zh-CN" sz="2000" dirty="0" err="1" smtClean="0"/>
              <a:t>Najnudel</a:t>
            </a:r>
            <a:r>
              <a:rPr lang="en-US" altLang="zh-CN" sz="2000" dirty="0" smtClean="0"/>
              <a:t> (2004) considered more types of materials, including </a:t>
            </a:r>
            <a:r>
              <a:rPr lang="en-US" altLang="zh-CN" sz="2000" dirty="0"/>
              <a:t>Window (metallic ink or not), thin\media\thick wood wall, thick concrete, plane of glass, brick wall (with or without window</a:t>
            </a:r>
            <a:r>
              <a:rPr lang="en-US" altLang="zh-CN" sz="2000" dirty="0" smtClean="0"/>
              <a:t>), which are the most common indoor obstacles.</a:t>
            </a:r>
            <a:endParaRPr lang="en-US" altLang="zh-CN" sz="2000" dirty="0"/>
          </a:p>
          <a:p>
            <a:pPr>
              <a:buFont typeface="Arial" panose="020B0604020202020204" pitchFamily="34" charset="0"/>
              <a:buChar char="•"/>
            </a:pPr>
            <a:endParaRPr lang="en-US" altLang="zh-CN" sz="1800" dirty="0"/>
          </a:p>
        </p:txBody>
      </p:sp>
      <p:sp>
        <p:nvSpPr>
          <p:cNvPr id="8" name="Title 2"/>
          <p:cNvSpPr>
            <a:spLocks noGrp="1"/>
          </p:cNvSpPr>
          <p:nvPr>
            <p:ph type="title"/>
          </p:nvPr>
        </p:nvSpPr>
        <p:spPr>
          <a:xfrm>
            <a:off x="467544" y="398934"/>
            <a:ext cx="7494588" cy="1085850"/>
          </a:xfrm>
        </p:spPr>
        <p:txBody>
          <a:bodyPr/>
          <a:lstStyle/>
          <a:p>
            <a:pPr eaLnBrk="1" hangingPunct="1"/>
            <a:r>
              <a:rPr lang="en-US" dirty="0" smtClean="0"/>
              <a:t>Penetration loss measured on 2.4GHz</a:t>
            </a:r>
          </a:p>
        </p:txBody>
      </p:sp>
      <p:pic>
        <p:nvPicPr>
          <p:cNvPr id="4" name="图片 3"/>
          <p:cNvPicPr>
            <a:picLocks noChangeAspect="1"/>
          </p:cNvPicPr>
          <p:nvPr/>
        </p:nvPicPr>
        <p:blipFill>
          <a:blip r:embed="rId2"/>
          <a:stretch>
            <a:fillRect/>
          </a:stretch>
        </p:blipFill>
        <p:spPr>
          <a:xfrm>
            <a:off x="4854048" y="1781522"/>
            <a:ext cx="4000500" cy="1581150"/>
          </a:xfrm>
          <a:prstGeom prst="rect">
            <a:avLst/>
          </a:prstGeom>
        </p:spPr>
      </p:pic>
      <p:pic>
        <p:nvPicPr>
          <p:cNvPr id="5" name="图片 4"/>
          <p:cNvPicPr>
            <a:picLocks noChangeAspect="1"/>
          </p:cNvPicPr>
          <p:nvPr/>
        </p:nvPicPr>
        <p:blipFill>
          <a:blip r:embed="rId3"/>
          <a:stretch>
            <a:fillRect/>
          </a:stretch>
        </p:blipFill>
        <p:spPr>
          <a:xfrm>
            <a:off x="4854048" y="3650704"/>
            <a:ext cx="3534376" cy="2728290"/>
          </a:xfrm>
          <a:prstGeom prst="rect">
            <a:avLst/>
          </a:prstGeom>
        </p:spPr>
      </p:pic>
    </p:spTree>
    <p:extLst>
      <p:ext uri="{BB962C8B-B14F-4D97-AF65-F5344CB8AC3E}">
        <p14:creationId xmlns:p14="http://schemas.microsoft.com/office/powerpoint/2010/main" val="1386951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Penetration loss measured on </a:t>
            </a:r>
            <a:r>
              <a:rPr lang="en-US" altLang="zh-CN" dirty="0" smtClean="0"/>
              <a:t>5GHz (1/2)</a:t>
            </a:r>
            <a:endParaRPr lang="en-US" dirty="0"/>
          </a:p>
        </p:txBody>
      </p:sp>
      <p:sp>
        <p:nvSpPr>
          <p:cNvPr id="3" name="Content Placeholder 2"/>
          <p:cNvSpPr>
            <a:spLocks noGrp="1"/>
          </p:cNvSpPr>
          <p:nvPr>
            <p:ph idx="1"/>
          </p:nvPr>
        </p:nvSpPr>
        <p:spPr>
          <a:xfrm>
            <a:off x="683568" y="1620043"/>
            <a:ext cx="7770813" cy="4113213"/>
          </a:xfrm>
        </p:spPr>
        <p:txBody>
          <a:bodyPr/>
          <a:lstStyle/>
          <a:p>
            <a:pPr>
              <a:buFont typeface="Arial" panose="020B0604020202020204" pitchFamily="34" charset="0"/>
              <a:buChar char="•"/>
            </a:pPr>
            <a:r>
              <a:rPr lang="en-US" altLang="zh-CN" sz="2000" dirty="0" smtClean="0"/>
              <a:t>NIST </a:t>
            </a:r>
            <a:r>
              <a:rPr lang="en-US" altLang="zh-CN" sz="2000" dirty="0"/>
              <a:t>p</a:t>
            </a:r>
            <a:r>
              <a:rPr lang="en-US" altLang="zh-CN" sz="2000" dirty="0" smtClean="0"/>
              <a:t>roposed a report on “Electromagnetic </a:t>
            </a:r>
            <a:r>
              <a:rPr lang="en-US" altLang="zh-CN" sz="2000" dirty="0"/>
              <a:t>Signal </a:t>
            </a:r>
            <a:r>
              <a:rPr lang="en-US" altLang="zh-CN" sz="2000" dirty="0" smtClean="0"/>
              <a:t>Attenuation in </a:t>
            </a:r>
            <a:r>
              <a:rPr lang="en-US" altLang="zh-CN" sz="2000" dirty="0"/>
              <a:t>Construction </a:t>
            </a:r>
            <a:r>
              <a:rPr lang="en-US" altLang="zh-CN" sz="2000" dirty="0" smtClean="0"/>
              <a:t>Materials”, which deeply researches the penetration loss for many different types of materials on frequency in the range of 3GHz to 8GHz. </a:t>
            </a:r>
          </a:p>
          <a:p>
            <a:pPr marL="0" indent="0"/>
            <a:endParaRPr lang="en-US" altLang="zh-CN" sz="2000" dirty="0" smtClean="0"/>
          </a:p>
        </p:txBody>
      </p:sp>
      <p:sp>
        <p:nvSpPr>
          <p:cNvPr id="6" name="Date Placeholder 5"/>
          <p:cNvSpPr>
            <a:spLocks noGrp="1"/>
          </p:cNvSpPr>
          <p:nvPr>
            <p:ph type="dt" idx="15"/>
          </p:nvPr>
        </p:nvSpPr>
        <p:spPr/>
        <p:txBody>
          <a:bodyPr/>
          <a:lstStyle/>
          <a:p>
            <a:r>
              <a:rPr lang="en-US" altLang="zh-CN" smtClean="0"/>
              <a:t>December 2014</a:t>
            </a:r>
            <a:endParaRPr lang="en-GB" dirty="0"/>
          </a:p>
        </p:txBody>
      </p:sp>
      <p:pic>
        <p:nvPicPr>
          <p:cNvPr id="9" name="内容占位符 9"/>
          <p:cNvPicPr>
            <a:picLocks noChangeAspect="1"/>
          </p:cNvPicPr>
          <p:nvPr/>
        </p:nvPicPr>
        <p:blipFill>
          <a:blip r:embed="rId2"/>
          <a:stretch>
            <a:fillRect/>
          </a:stretch>
        </p:blipFill>
        <p:spPr bwMode="auto">
          <a:xfrm>
            <a:off x="669017" y="3061582"/>
            <a:ext cx="3805436" cy="3255055"/>
          </a:xfrm>
          <a:prstGeom prst="rect">
            <a:avLst/>
          </a:prstGeom>
          <a:noFill/>
          <a:ln w="9525">
            <a:noFill/>
            <a:round/>
            <a:headEnd/>
            <a:tailEnd/>
          </a:ln>
          <a:effectLst/>
        </p:spPr>
      </p:pic>
      <p:pic>
        <p:nvPicPr>
          <p:cNvPr id="10" name="内容占位符 17"/>
          <p:cNvPicPr>
            <a:picLocks noChangeAspect="1"/>
          </p:cNvPicPr>
          <p:nvPr/>
        </p:nvPicPr>
        <p:blipFill>
          <a:blip r:embed="rId3"/>
          <a:stretch>
            <a:fillRect/>
          </a:stretch>
        </p:blipFill>
        <p:spPr bwMode="auto">
          <a:xfrm>
            <a:off x="4514465" y="3061583"/>
            <a:ext cx="4044503" cy="3255054"/>
          </a:xfrm>
          <a:prstGeom prst="rect">
            <a:avLst/>
          </a:prstGeom>
          <a:noFill/>
          <a:ln w="9525">
            <a:noFill/>
            <a:round/>
            <a:headEnd/>
            <a:tailEnd/>
          </a:ln>
          <a:effectLst/>
        </p:spPr>
      </p:pic>
      <p:sp>
        <p:nvSpPr>
          <p:cNvPr id="4" name="页脚占位符 3"/>
          <p:cNvSpPr>
            <a:spLocks noGrp="1"/>
          </p:cNvSpPr>
          <p:nvPr>
            <p:ph type="ftr" idx="14"/>
          </p:nvPr>
        </p:nvSpPr>
        <p:spPr/>
        <p:txBody>
          <a:bodyPr/>
          <a:lstStyle/>
          <a:p>
            <a:r>
              <a:rPr lang="en-US" smtClean="0"/>
              <a:t>Kejun Zhao et al., National Engineering Research Center for Broadband Networks &amp; Applications</a:t>
            </a:r>
            <a:endParaRPr lang="en-GB" dirty="0"/>
          </a:p>
        </p:txBody>
      </p:sp>
      <p:sp>
        <p:nvSpPr>
          <p:cNvPr id="5" name="灯片编号占位符 4"/>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019780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Penetration loss measured on </a:t>
            </a:r>
            <a:r>
              <a:rPr lang="en-US" altLang="zh-CN" dirty="0" smtClean="0"/>
              <a:t>5GHz (2/2</a:t>
            </a:r>
            <a:r>
              <a:rPr lang="en-US" altLang="zh-CN" dirty="0"/>
              <a:t>)</a:t>
            </a:r>
            <a:endParaRPr lang="zh-CN" altLang="en-US" dirty="0"/>
          </a:p>
        </p:txBody>
      </p:sp>
      <p:sp>
        <p:nvSpPr>
          <p:cNvPr id="3" name="内容占位符 2"/>
          <p:cNvSpPr>
            <a:spLocks noGrp="1"/>
          </p:cNvSpPr>
          <p:nvPr>
            <p:ph idx="1"/>
          </p:nvPr>
        </p:nvSpPr>
        <p:spPr>
          <a:xfrm>
            <a:off x="771525" y="5229200"/>
            <a:ext cx="7770813" cy="937221"/>
          </a:xfrm>
        </p:spPr>
        <p:txBody>
          <a:bodyPr/>
          <a:lstStyle/>
          <a:p>
            <a:pPr eaLnBrk="1" fontAlgn="t" hangingPunct="1"/>
            <a:endParaRPr lang="zh-CN" altLang="zh-CN" b="0" dirty="0" smtClean="0"/>
          </a:p>
          <a:p>
            <a:endParaRPr lang="zh-CN" altLang="en-US" dirty="0"/>
          </a:p>
        </p:txBody>
      </p:sp>
      <p:sp>
        <p:nvSpPr>
          <p:cNvPr id="6" name="日期占位符 5"/>
          <p:cNvSpPr>
            <a:spLocks noGrp="1"/>
          </p:cNvSpPr>
          <p:nvPr>
            <p:ph type="dt" idx="15"/>
          </p:nvPr>
        </p:nvSpPr>
        <p:spPr/>
        <p:txBody>
          <a:bodyPr/>
          <a:lstStyle/>
          <a:p>
            <a:r>
              <a:rPr lang="en-US" altLang="zh-CN" smtClean="0"/>
              <a:t>December 2014</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2755667461"/>
              </p:ext>
            </p:extLst>
          </p:nvPr>
        </p:nvGraphicFramePr>
        <p:xfrm>
          <a:off x="872864" y="3083278"/>
          <a:ext cx="7472883" cy="2517940"/>
        </p:xfrm>
        <a:graphic>
          <a:graphicData uri="http://schemas.openxmlformats.org/drawingml/2006/table">
            <a:tbl>
              <a:tblPr firstRow="1" bandRow="1">
                <a:tableStyleId>{5C22544A-7EE6-4342-B048-85BDC9FD1C3A}</a:tableStyleId>
              </a:tblPr>
              <a:tblGrid>
                <a:gridCol w="2527537"/>
                <a:gridCol w="1332028"/>
                <a:gridCol w="2204737"/>
                <a:gridCol w="1408581"/>
              </a:tblGrid>
              <a:tr h="288363">
                <a:tc>
                  <a:txBody>
                    <a:bodyPr/>
                    <a:lstStyle/>
                    <a:p>
                      <a:pPr algn="l"/>
                      <a:r>
                        <a:rPr lang="en-US" altLang="zh-CN" sz="1600" dirty="0" smtClean="0"/>
                        <a:t>Material</a:t>
                      </a:r>
                      <a:endParaRPr lang="zh-CN" altLang="en-US" sz="1600" dirty="0"/>
                    </a:p>
                  </a:txBody>
                  <a:tcPr/>
                </a:tc>
                <a:tc>
                  <a:txBody>
                    <a:bodyPr/>
                    <a:lstStyle/>
                    <a:p>
                      <a:pPr algn="l"/>
                      <a:r>
                        <a:rPr lang="en-US" altLang="zh-CN" sz="1600" dirty="0" smtClean="0"/>
                        <a:t>5GHz</a:t>
                      </a:r>
                      <a:endParaRPr lang="zh-CN"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t>Material</a:t>
                      </a:r>
                      <a:endParaRPr lang="zh-CN" altLang="en-US" sz="1600" dirty="0" smtClean="0"/>
                    </a:p>
                  </a:txBody>
                  <a:tcPr/>
                </a:tc>
                <a:tc>
                  <a:txBody>
                    <a:bodyPr/>
                    <a:lstStyle/>
                    <a:p>
                      <a:pPr algn="l"/>
                      <a:r>
                        <a:rPr lang="en-US" altLang="zh-CN" sz="1600" dirty="0" smtClean="0"/>
                        <a:t>5GHz</a:t>
                      </a:r>
                      <a:endParaRPr lang="zh-CN" altLang="en-US" sz="1600" dirty="0"/>
                    </a:p>
                  </a:txBody>
                  <a:tcPr/>
                </a:tc>
              </a:tr>
              <a:tr h="288363">
                <a:tc>
                  <a:txBody>
                    <a:bodyPr/>
                    <a:lstStyle/>
                    <a:p>
                      <a:pPr algn="l"/>
                      <a:r>
                        <a:rPr lang="en-US" altLang="zh-CN" sz="1600" b="0" dirty="0" smtClean="0"/>
                        <a:t>Brick </a:t>
                      </a:r>
                      <a:endParaRPr lang="zh-CN" altLang="en-US" sz="1600" dirty="0"/>
                    </a:p>
                  </a:txBody>
                  <a:tcPr/>
                </a:tc>
                <a:tc>
                  <a:txBody>
                    <a:bodyPr/>
                    <a:lstStyle/>
                    <a:p>
                      <a:pPr algn="l"/>
                      <a:r>
                        <a:rPr lang="en-US" altLang="zh-CN" sz="1600" dirty="0" smtClean="0"/>
                        <a:t>15.2806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b="0" i="0" u="none" strike="noStrike" kern="1200" baseline="0" dirty="0" smtClean="0">
                          <a:solidFill>
                            <a:schemeClr val="dk1"/>
                          </a:solidFill>
                          <a:latin typeface="+mn-lt"/>
                          <a:ea typeface="+mn-ea"/>
                          <a:cs typeface="+mn-cs"/>
                        </a:rPr>
                        <a:t>Reinforced Concrete</a:t>
                      </a:r>
                    </a:p>
                  </a:txBody>
                  <a:tcPr/>
                </a:tc>
                <a:tc>
                  <a:txBody>
                    <a:bodyPr/>
                    <a:lstStyle/>
                    <a:p>
                      <a:pPr algn="l"/>
                      <a:r>
                        <a:rPr lang="en-US" altLang="zh-CN" sz="1600" dirty="0" smtClean="0"/>
                        <a:t>53.7989</a:t>
                      </a:r>
                    </a:p>
                  </a:txBody>
                  <a:tcPr/>
                </a:tc>
              </a:tr>
              <a:tr h="2883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b="0" i="0" u="none" strike="noStrike" kern="1200" baseline="0" dirty="0" smtClean="0">
                          <a:solidFill>
                            <a:schemeClr val="dk1"/>
                          </a:solidFill>
                          <a:latin typeface="+mn-lt"/>
                          <a:ea typeface="+mn-ea"/>
                          <a:cs typeface="+mn-cs"/>
                        </a:rPr>
                        <a:t>Masonry Block</a:t>
                      </a:r>
                    </a:p>
                  </a:txBody>
                  <a:tcPr/>
                </a:tc>
                <a:tc>
                  <a:txBody>
                    <a:bodyPr/>
                    <a:lstStyle/>
                    <a:p>
                      <a:pPr algn="l"/>
                      <a:r>
                        <a:rPr lang="en-US" altLang="zh-CN" sz="1600" dirty="0" smtClean="0"/>
                        <a:t>14.9250</a:t>
                      </a:r>
                      <a:endParaRPr lang="zh-CN" altLang="en-US" sz="1600" dirty="0"/>
                    </a:p>
                  </a:txBody>
                  <a:tcPr/>
                </a:tc>
                <a:tc>
                  <a:txBody>
                    <a:bodyPr/>
                    <a:lstStyle/>
                    <a:p>
                      <a:pPr algn="l"/>
                      <a:r>
                        <a:rPr lang="en-US" altLang="zh-CN" sz="1600" b="0" i="0" u="none" strike="noStrike" kern="1200" baseline="0" dirty="0" smtClean="0">
                          <a:solidFill>
                            <a:schemeClr val="dk1"/>
                          </a:solidFill>
                          <a:latin typeface="+mn-lt"/>
                          <a:ea typeface="+mn-ea"/>
                          <a:cs typeface="+mn-cs"/>
                        </a:rPr>
                        <a:t>Drywall </a:t>
                      </a:r>
                      <a:endParaRPr lang="zh-CN" altLang="en-US" sz="1600" dirty="0"/>
                    </a:p>
                  </a:txBody>
                  <a:tcPr/>
                </a:tc>
                <a:tc>
                  <a:txBody>
                    <a:bodyPr/>
                    <a:lstStyle/>
                    <a:p>
                      <a:pPr algn="l"/>
                      <a:r>
                        <a:rPr lang="en-US" altLang="zh-CN" sz="1600" dirty="0" smtClean="0">
                          <a:solidFill>
                            <a:srgbClr val="FF0000"/>
                          </a:solidFill>
                        </a:rPr>
                        <a:t>-0.2153</a:t>
                      </a:r>
                      <a:endParaRPr lang="zh-CN" altLang="en-US" sz="1600" dirty="0">
                        <a:solidFill>
                          <a:srgbClr val="FF0000"/>
                        </a:solidFill>
                      </a:endParaRPr>
                    </a:p>
                  </a:txBody>
                  <a:tcPr/>
                </a:tc>
              </a:tr>
              <a:tr h="288363">
                <a:tc>
                  <a:txBody>
                    <a:bodyPr/>
                    <a:lstStyle/>
                    <a:p>
                      <a:pPr algn="l"/>
                      <a:r>
                        <a:rPr lang="en-US" altLang="zh-CN" sz="1600" b="0" i="0" u="none" strike="noStrike" kern="1200" baseline="0" dirty="0" smtClean="0">
                          <a:solidFill>
                            <a:schemeClr val="dk1"/>
                          </a:solidFill>
                          <a:latin typeface="+mn-lt"/>
                          <a:ea typeface="+mn-ea"/>
                          <a:cs typeface="+mn-cs"/>
                        </a:rPr>
                        <a:t>Concrete (102mm)</a:t>
                      </a:r>
                      <a:endParaRPr lang="zh-CN" altLang="en-US" sz="1600" b="1" dirty="0"/>
                    </a:p>
                  </a:txBody>
                  <a:tcPr/>
                </a:tc>
                <a:tc>
                  <a:txBody>
                    <a:bodyPr/>
                    <a:lstStyle/>
                    <a:p>
                      <a:pPr algn="l"/>
                      <a:r>
                        <a:rPr lang="en-US" altLang="zh-CN" sz="1600" dirty="0" smtClean="0"/>
                        <a:t>26.0008</a:t>
                      </a:r>
                    </a:p>
                  </a:txBody>
                  <a:tcPr/>
                </a:tc>
                <a:tc>
                  <a:txBody>
                    <a:bodyPr/>
                    <a:lstStyle/>
                    <a:p>
                      <a:pPr algn="l"/>
                      <a:r>
                        <a:rPr lang="en-US" altLang="zh-CN" sz="1600" b="0" i="0" u="none" strike="noStrike" kern="1200" baseline="0" dirty="0" smtClean="0">
                          <a:solidFill>
                            <a:schemeClr val="dk1"/>
                          </a:solidFill>
                          <a:latin typeface="+mn-lt"/>
                          <a:ea typeface="+mn-ea"/>
                          <a:cs typeface="+mn-cs"/>
                        </a:rPr>
                        <a:t>Glass</a:t>
                      </a:r>
                      <a:r>
                        <a:rPr lang="zh-CN" altLang="en-US" sz="1600" b="0" i="0" u="none" strike="noStrike" kern="1200" baseline="0" dirty="0" smtClean="0">
                          <a:solidFill>
                            <a:schemeClr val="dk1"/>
                          </a:solidFill>
                          <a:latin typeface="+mn-lt"/>
                          <a:ea typeface="+mn-ea"/>
                          <a:cs typeface="+mn-cs"/>
                        </a:rPr>
                        <a:t> </a:t>
                      </a:r>
                      <a:endParaRPr lang="en-US" altLang="zh-CN" sz="1600" b="0" i="0" u="none" strike="noStrike" kern="1200" baseline="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t>0.0688</a:t>
                      </a:r>
                    </a:p>
                  </a:txBody>
                  <a:tcPr/>
                </a:tc>
              </a:tr>
              <a:tr h="2883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b="0" i="0" u="none" strike="noStrike" kern="1200" baseline="0" dirty="0" smtClean="0">
                          <a:solidFill>
                            <a:schemeClr val="dk1"/>
                          </a:solidFill>
                          <a:latin typeface="+mn-lt"/>
                          <a:ea typeface="+mn-ea"/>
                          <a:cs typeface="+mn-cs"/>
                        </a:rPr>
                        <a:t>Concrete (203mm)</a:t>
                      </a:r>
                      <a:endParaRPr lang="zh-CN" altLang="en-US" sz="1600" b="0" dirty="0" smtClean="0"/>
                    </a:p>
                  </a:txBody>
                  <a:tcPr/>
                </a:tc>
                <a:tc>
                  <a:txBody>
                    <a:bodyPr/>
                    <a:lstStyle/>
                    <a:p>
                      <a:pPr algn="l"/>
                      <a:r>
                        <a:rPr lang="en-US" altLang="zh-CN" sz="1600" dirty="0" smtClean="0"/>
                        <a:t> 55.1581</a:t>
                      </a:r>
                    </a:p>
                  </a:txBody>
                  <a:tcPr/>
                </a:tc>
                <a:tc>
                  <a:txBody>
                    <a:bodyPr/>
                    <a:lstStyle/>
                    <a:p>
                      <a:pPr algn="l"/>
                      <a:r>
                        <a:rPr lang="en-US" altLang="zh-CN" sz="1600" b="0" i="0" u="none" strike="noStrike" kern="1200" baseline="0" dirty="0" smtClean="0">
                          <a:solidFill>
                            <a:schemeClr val="dk1"/>
                          </a:solidFill>
                          <a:latin typeface="+mn-lt"/>
                          <a:ea typeface="+mn-ea"/>
                          <a:cs typeface="+mn-cs"/>
                        </a:rPr>
                        <a:t>Lumber</a:t>
                      </a:r>
                      <a:r>
                        <a:rPr lang="zh-CN" altLang="en-US" sz="1600" b="0" i="0" u="none" strike="noStrike" kern="1200" baseline="0" dirty="0" smtClean="0">
                          <a:solidFill>
                            <a:schemeClr val="dk1"/>
                          </a:solidFill>
                          <a:latin typeface="+mn-lt"/>
                          <a:ea typeface="+mn-ea"/>
                          <a:cs typeface="+mn-cs"/>
                        </a:rPr>
                        <a:t> </a:t>
                      </a:r>
                      <a:endParaRPr lang="zh-CN" altLang="en-US" sz="1600" dirty="0"/>
                    </a:p>
                  </a:txBody>
                  <a:tcPr/>
                </a:tc>
                <a:tc>
                  <a:txBody>
                    <a:bodyPr/>
                    <a:lstStyle/>
                    <a:p>
                      <a:pPr algn="l"/>
                      <a:r>
                        <a:rPr lang="en-US" altLang="zh-CN" sz="1600" dirty="0" smtClean="0"/>
                        <a:t>3.2778</a:t>
                      </a:r>
                      <a:endParaRPr lang="zh-CN" altLang="en-US" sz="1600" dirty="0"/>
                    </a:p>
                  </a:txBody>
                  <a:tcPr/>
                </a:tc>
              </a:tr>
              <a:tr h="4207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b="0" i="0" u="none" strike="noStrike" kern="1200" baseline="0" dirty="0" smtClean="0">
                          <a:solidFill>
                            <a:schemeClr val="dk1"/>
                          </a:solidFill>
                          <a:latin typeface="+mn-lt"/>
                          <a:ea typeface="+mn-ea"/>
                          <a:cs typeface="+mn-cs"/>
                        </a:rPr>
                        <a:t>Brick-Faced Concrete Wall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t>39.8953</a:t>
                      </a:r>
                    </a:p>
                  </a:txBody>
                  <a:tcPr/>
                </a:tc>
                <a:tc>
                  <a:txBody>
                    <a:bodyPr/>
                    <a:lstStyle/>
                    <a:p>
                      <a:pPr algn="l"/>
                      <a:r>
                        <a:rPr lang="en-US" altLang="zh-CN" sz="1600" b="0" i="0" u="none" strike="noStrike" kern="1200" baseline="0" dirty="0" smtClean="0">
                          <a:solidFill>
                            <a:schemeClr val="dk1"/>
                          </a:solidFill>
                          <a:latin typeface="+mn-lt"/>
                          <a:ea typeface="+mn-ea"/>
                          <a:cs typeface="+mn-cs"/>
                        </a:rPr>
                        <a:t>Plywood</a:t>
                      </a:r>
                      <a:r>
                        <a:rPr lang="zh-CN" altLang="en-US" sz="1600" b="0" i="0" u="none" strike="noStrike" kern="1200" baseline="0" dirty="0" smtClean="0">
                          <a:solidFill>
                            <a:schemeClr val="dk1"/>
                          </a:solidFill>
                          <a:latin typeface="+mn-lt"/>
                          <a:ea typeface="+mn-ea"/>
                          <a:cs typeface="+mn-cs"/>
                        </a:rPr>
                        <a:t> </a:t>
                      </a:r>
                      <a:endParaRPr lang="zh-CN" altLang="en-US" sz="1600" dirty="0"/>
                    </a:p>
                  </a:txBody>
                  <a:tcPr/>
                </a:tc>
                <a:tc>
                  <a:txBody>
                    <a:bodyPr/>
                    <a:lstStyle/>
                    <a:p>
                      <a:pPr algn="l"/>
                      <a:r>
                        <a:rPr lang="en-US" altLang="zh-CN" sz="1600" dirty="0" smtClean="0">
                          <a:solidFill>
                            <a:srgbClr val="FF0000"/>
                          </a:solidFill>
                        </a:rPr>
                        <a:t>-0.1852</a:t>
                      </a:r>
                      <a:endParaRPr lang="zh-CN" altLang="en-US" sz="1600" dirty="0">
                        <a:solidFill>
                          <a:srgbClr val="FF0000"/>
                        </a:solidFill>
                      </a:endParaRPr>
                    </a:p>
                  </a:txBody>
                  <a:tcPr/>
                </a:tc>
              </a:tr>
              <a:tr h="420770">
                <a:tc>
                  <a:txBody>
                    <a:bodyPr/>
                    <a:lstStyle/>
                    <a:p>
                      <a:pPr algn="l"/>
                      <a:r>
                        <a:rPr lang="en-US" altLang="zh-CN" sz="1600" b="0" i="0" u="none" strike="noStrike" kern="1200" baseline="0" dirty="0" smtClean="0">
                          <a:solidFill>
                            <a:schemeClr val="dk1"/>
                          </a:solidFill>
                          <a:latin typeface="+mn-lt"/>
                          <a:ea typeface="+mn-ea"/>
                          <a:cs typeface="+mn-cs"/>
                        </a:rPr>
                        <a:t>Brick-Faced Masonry Block</a:t>
                      </a:r>
                      <a:endParaRPr lang="zh-CN" altLang="en-US" sz="1600" dirty="0"/>
                    </a:p>
                  </a:txBody>
                  <a:tcPr/>
                </a:tc>
                <a:tc>
                  <a:txBody>
                    <a:bodyPr/>
                    <a:lstStyle/>
                    <a:p>
                      <a:pPr algn="l"/>
                      <a:r>
                        <a:rPr lang="en-US" altLang="zh-CN" sz="1600" dirty="0" smtClean="0"/>
                        <a:t> 32.6320</a:t>
                      </a:r>
                      <a:endParaRPr lang="zh-CN" altLang="en-US" sz="1600" dirty="0"/>
                    </a:p>
                  </a:txBody>
                  <a:tcPr/>
                </a:tc>
                <a:tc>
                  <a:txBody>
                    <a:bodyPr/>
                    <a:lstStyle/>
                    <a:p>
                      <a:pPr algn="l"/>
                      <a:endParaRPr lang="zh-CN" altLang="en-US" sz="1600" dirty="0"/>
                    </a:p>
                  </a:txBody>
                  <a:tcPr/>
                </a:tc>
                <a:tc>
                  <a:txBody>
                    <a:bodyPr/>
                    <a:lstStyle/>
                    <a:p>
                      <a:pPr algn="l"/>
                      <a:endParaRPr lang="zh-CN" altLang="en-US" sz="1600" dirty="0"/>
                    </a:p>
                  </a:txBody>
                  <a:tcPr/>
                </a:tc>
              </a:tr>
            </a:tbl>
          </a:graphicData>
        </a:graphic>
      </p:graphicFrame>
      <p:sp>
        <p:nvSpPr>
          <p:cNvPr id="8" name="Content Placeholder 1"/>
          <p:cNvSpPr txBox="1">
            <a:spLocks/>
          </p:cNvSpPr>
          <p:nvPr/>
        </p:nvSpPr>
        <p:spPr bwMode="auto">
          <a:xfrm>
            <a:off x="749283" y="5640907"/>
            <a:ext cx="7490581" cy="6800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itchFamily="34" charset="0"/>
              <a:buChar char="•"/>
            </a:pPr>
            <a:r>
              <a:rPr lang="en-US" altLang="zh-CN" dirty="0">
                <a:solidFill>
                  <a:srgbClr val="FF0000"/>
                </a:solidFill>
              </a:rPr>
              <a:t>Note that drywall and plywood may enhance the power of signal on </a:t>
            </a:r>
            <a:r>
              <a:rPr lang="en-US" altLang="zh-CN" dirty="0" smtClean="0">
                <a:solidFill>
                  <a:srgbClr val="FF0000"/>
                </a:solidFill>
              </a:rPr>
              <a:t>5GHz. </a:t>
            </a:r>
            <a:endParaRPr lang="zh-CN" altLang="en-US" dirty="0">
              <a:solidFill>
                <a:srgbClr val="FF0000"/>
              </a:solidFill>
            </a:endParaRPr>
          </a:p>
          <a:p>
            <a:pPr>
              <a:buFont typeface="Arial" pitchFamily="34" charset="0"/>
              <a:buChar char="•"/>
            </a:pPr>
            <a:endParaRPr lang="en-US" kern="0" dirty="0" smtClean="0"/>
          </a:p>
        </p:txBody>
      </p:sp>
      <p:sp>
        <p:nvSpPr>
          <p:cNvPr id="10" name="Content Placeholder 1"/>
          <p:cNvSpPr txBox="1">
            <a:spLocks/>
          </p:cNvSpPr>
          <p:nvPr/>
        </p:nvSpPr>
        <p:spPr bwMode="auto">
          <a:xfrm>
            <a:off x="766182" y="1988900"/>
            <a:ext cx="7423117" cy="11249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kern="0" dirty="0" smtClean="0"/>
              <a:t>Based on the NIST report, the penetration loss value for the considered materials on 5GHz are provided.</a:t>
            </a:r>
          </a:p>
        </p:txBody>
      </p:sp>
      <p:sp>
        <p:nvSpPr>
          <p:cNvPr id="4" name="页脚占位符 3"/>
          <p:cNvSpPr>
            <a:spLocks noGrp="1"/>
          </p:cNvSpPr>
          <p:nvPr>
            <p:ph type="ftr" idx="14"/>
          </p:nvPr>
        </p:nvSpPr>
        <p:spPr/>
        <p:txBody>
          <a:bodyPr/>
          <a:lstStyle/>
          <a:p>
            <a:r>
              <a:rPr lang="en-US" smtClean="0"/>
              <a:t>Kejun Zhao et al., National Engineering Research Center for Broadband Networks &amp; Applications</a:t>
            </a:r>
            <a:endParaRPr lang="en-GB" dirty="0"/>
          </a:p>
        </p:txBody>
      </p:sp>
      <p:sp>
        <p:nvSpPr>
          <p:cNvPr id="5" name="灯片编号占位符 4"/>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759849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Suggestion on wall penetration loss</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200" dirty="0" smtClean="0"/>
              <a:t>According to these research results, walls made of different types of materials may have significant difference on penetration loss.</a:t>
            </a:r>
          </a:p>
          <a:p>
            <a:pPr>
              <a:buFont typeface="Arial" panose="020B0604020202020204" pitchFamily="34" charset="0"/>
              <a:buChar char="•"/>
            </a:pPr>
            <a:r>
              <a:rPr lang="en-US" altLang="zh-CN" sz="2200" dirty="0" smtClean="0"/>
              <a:t>We suggest to divide walls into four types:</a:t>
            </a:r>
          </a:p>
          <a:p>
            <a:pPr lvl="1">
              <a:buFont typeface="Arial" panose="020B0604020202020204" pitchFamily="34" charset="0"/>
              <a:buChar char="•"/>
            </a:pPr>
            <a:r>
              <a:rPr lang="en-US" altLang="zh-CN" dirty="0"/>
              <a:t>Load-bearing wall, which are commonly made of reinforced concrete.</a:t>
            </a:r>
          </a:p>
          <a:p>
            <a:pPr lvl="1">
              <a:buFont typeface="Arial" panose="020B0604020202020204" pitchFamily="34" charset="0"/>
              <a:buChar char="•"/>
            </a:pPr>
            <a:r>
              <a:rPr lang="en-US" altLang="zh-CN" dirty="0"/>
              <a:t>Non-bearing wall, which are commonly made of concrete.</a:t>
            </a:r>
          </a:p>
          <a:p>
            <a:pPr lvl="1">
              <a:buFont typeface="Arial" panose="020B0604020202020204" pitchFamily="34" charset="0"/>
              <a:buChar char="•"/>
            </a:pPr>
            <a:r>
              <a:rPr lang="en-US" altLang="zh-CN" dirty="0"/>
              <a:t>Board, which are commonly made of wood.</a:t>
            </a:r>
          </a:p>
          <a:p>
            <a:pPr lvl="1">
              <a:buFont typeface="Arial" panose="020B0604020202020204" pitchFamily="34" charset="0"/>
              <a:buChar char="•"/>
            </a:pPr>
            <a:r>
              <a:rPr lang="en-US" altLang="zh-CN" dirty="0"/>
              <a:t>Others, such as brick wall.</a:t>
            </a:r>
          </a:p>
          <a:p>
            <a:pPr>
              <a:buFont typeface="Arial" panose="020B0604020202020204" pitchFamily="34" charset="0"/>
              <a:buChar char="•"/>
            </a:pPr>
            <a:r>
              <a:rPr lang="en-US" altLang="zh-CN" sz="2200" dirty="0" smtClean="0"/>
              <a:t>One wall have slightly difference on penetration loss between 2.4 GHz and 5GHz. For simplicity, the difference can be ignored.</a:t>
            </a:r>
          </a:p>
          <a:p>
            <a:pPr>
              <a:buFont typeface="Arial" panose="020B0604020202020204" pitchFamily="34" charset="0"/>
              <a:buChar char="•"/>
            </a:pPr>
            <a:endParaRPr lang="zh-CN" altLang="en-US" sz="2000" dirty="0"/>
          </a:p>
        </p:txBody>
      </p:sp>
      <p:sp>
        <p:nvSpPr>
          <p:cNvPr id="4" name="日期占位符 3"/>
          <p:cNvSpPr>
            <a:spLocks noGrp="1"/>
          </p:cNvSpPr>
          <p:nvPr>
            <p:ph type="dt" idx="15"/>
          </p:nvPr>
        </p:nvSpPr>
        <p:spPr/>
        <p:txBody>
          <a:bodyPr/>
          <a:lstStyle/>
          <a:p>
            <a:r>
              <a:rPr lang="en-US" altLang="zh-CN" smtClean="0"/>
              <a:t>December 2014</a:t>
            </a:r>
            <a:endParaRPr lang="en-GB" dirty="0"/>
          </a:p>
        </p:txBody>
      </p:sp>
      <p:sp>
        <p:nvSpPr>
          <p:cNvPr id="5" name="页脚占位符 4"/>
          <p:cNvSpPr>
            <a:spLocks noGrp="1"/>
          </p:cNvSpPr>
          <p:nvPr>
            <p:ph type="ftr" idx="14"/>
          </p:nvPr>
        </p:nvSpPr>
        <p:spPr/>
        <p:txBody>
          <a:bodyPr/>
          <a:lstStyle/>
          <a:p>
            <a:r>
              <a:rPr lang="en-US" smtClean="0"/>
              <a:t>Kejun Zhao et al., National Engineering Research Center for Broadband Networks &amp; Applications</a:t>
            </a:r>
            <a:endParaRPr lang="en-GB" dirty="0"/>
          </a:p>
        </p:txBody>
      </p:sp>
      <p:sp>
        <p:nvSpPr>
          <p:cNvPr id="6" name="灯片编号占位符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801238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Multi-wall Penetration Loss Model</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85800" y="1693169"/>
                <a:ext cx="7770813" cy="1015751"/>
              </a:xfrm>
            </p:spPr>
            <p:txBody>
              <a:bodyPr/>
              <a:lstStyle/>
              <a:p>
                <a:pPr>
                  <a:buFont typeface="Arial" panose="020B0604020202020204" pitchFamily="34" charset="0"/>
                  <a:buChar char="•"/>
                </a:pPr>
                <a:r>
                  <a:rPr lang="en-US" altLang="zh-CN" sz="2000" dirty="0" smtClean="0"/>
                  <a:t>Total wall penetration loss included in pass loss is calculated as the sum of penetration loss of </a:t>
                </a:r>
                <a:r>
                  <a:rPr lang="en-US" altLang="zh-CN" sz="2000" dirty="0"/>
                  <a:t>walls traversed in x-direction and </a:t>
                </a:r>
                <a:r>
                  <a:rPr lang="en-US" altLang="zh-CN" sz="2000" dirty="0" smtClean="0"/>
                  <a:t>y-direction, which are indexed by 1,2,…,W.</a:t>
                </a:r>
              </a:p>
              <a:p>
                <a:pPr>
                  <a:buFont typeface="Arial" panose="020B0604020202020204" pitchFamily="34" charset="0"/>
                  <a:buChar char="•"/>
                </a:pPr>
                <a:r>
                  <a:rPr lang="en-US" altLang="zh-CN" sz="2000" dirty="0" smtClean="0"/>
                  <a:t>Each type has a penetration </a:t>
                </a:r>
                <a:r>
                  <a:rPr lang="en-US" altLang="zh-CN" sz="2000" dirty="0"/>
                  <a:t>loss </a:t>
                </a:r>
                <a:r>
                  <a:rPr lang="en-US" altLang="zh-CN" sz="2000" dirty="0" smtClean="0"/>
                  <a:t>calibration </a:t>
                </a:r>
                <a14:m>
                  <m:oMath xmlns:m="http://schemas.openxmlformats.org/officeDocument/2006/math">
                    <m:sSub>
                      <m:sSubPr>
                        <m:ctrlPr>
                          <a:rPr lang="en-US" altLang="zh-CN" sz="2000" i="1">
                            <a:latin typeface="Cambria Math" panose="02040503050406030204" pitchFamily="18" charset="0"/>
                          </a:rPr>
                        </m:ctrlPr>
                      </m:sSubPr>
                      <m:e>
                        <m:r>
                          <a:rPr lang="zh-CN" altLang="en-US" sz="2000" b="1" i="1">
                            <a:latin typeface="Cambria Math" panose="02040503050406030204" pitchFamily="18" charset="0"/>
                          </a:rPr>
                          <m:t>𝝋</m:t>
                        </m:r>
                      </m:e>
                      <m:sub>
                        <m:r>
                          <a:rPr lang="en-US" altLang="zh-CN" sz="2000" b="1" i="1">
                            <a:latin typeface="Cambria Math" panose="02040503050406030204" pitchFamily="18" charset="0"/>
                          </a:rPr>
                          <m:t>𝒊</m:t>
                        </m:r>
                      </m:sub>
                    </m:sSub>
                    <m:r>
                      <a:rPr lang="en-US" altLang="zh-CN" sz="2000" b="1" i="1" smtClean="0">
                        <a:latin typeface="Cambria Math" panose="02040503050406030204" pitchFamily="18" charset="0"/>
                      </a:rPr>
                      <m:t>, </m:t>
                    </m:r>
                    <m:r>
                      <a:rPr lang="en-US" altLang="zh-CN" sz="2000" b="1" i="1" smtClean="0">
                        <a:latin typeface="Cambria Math" panose="02040503050406030204" pitchFamily="18" charset="0"/>
                      </a:rPr>
                      <m:t>𝒊</m:t>
                    </m:r>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𝟏</m:t>
                    </m:r>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𝟐</m:t>
                    </m:r>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𝟑</m:t>
                    </m:r>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𝟒</m:t>
                    </m:r>
                  </m:oMath>
                </a14:m>
                <a:r>
                  <a:rPr lang="en-US" altLang="zh-CN" sz="2000" dirty="0" smtClean="0"/>
                  <a:t>.</a:t>
                </a:r>
              </a:p>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sz="2000" dirty="0" smtClean="0"/>
              </a:p>
              <a:p>
                <a:pPr lvl="1">
                  <a:buFont typeface="Arial" panose="020B0604020202020204" pitchFamily="34" charset="0"/>
                  <a:buChar char="•"/>
                </a:pPr>
                <a:r>
                  <a:rPr lang="en-US" altLang="zh-CN" sz="1600" dirty="0" smtClean="0"/>
                  <a:t>T</a:t>
                </a:r>
                <a14:m>
                  <m:oMath xmlns:m="http://schemas.openxmlformats.org/officeDocument/2006/math">
                    <m:d>
                      <m:dPr>
                        <m:ctrlPr>
                          <a:rPr lang="en-US" altLang="zh-CN" sz="1600" i="1">
                            <a:latin typeface="Cambria Math" panose="02040503050406030204" pitchFamily="18" charset="0"/>
                          </a:rPr>
                        </m:ctrlPr>
                      </m:dPr>
                      <m:e>
                        <m:r>
                          <a:rPr lang="en-US" altLang="zh-CN" sz="1600">
                            <a:latin typeface="Cambria Math" panose="02040503050406030204" pitchFamily="18" charset="0"/>
                          </a:rPr>
                          <m:t>𝑤</m:t>
                        </m:r>
                      </m:e>
                    </m:d>
                  </m:oMath>
                </a14:m>
                <a:r>
                  <a:rPr lang="en-US" altLang="zh-CN" sz="1600" dirty="0" smtClean="0"/>
                  <a:t> denotes the type of wall.</a:t>
                </a:r>
              </a:p>
              <a:p>
                <a:pPr lvl="1">
                  <a:buFont typeface="Arial" panose="020B0604020202020204" pitchFamily="34" charset="0"/>
                  <a:buChar char="•"/>
                </a:pPr>
                <a14:m>
                  <m:oMath xmlns:m="http://schemas.openxmlformats.org/officeDocument/2006/math">
                    <m:sSub>
                      <m:sSubPr>
                        <m:ctrlPr>
                          <a:rPr lang="en-US" altLang="zh-CN" sz="1600" b="0" i="1" smtClean="0">
                            <a:latin typeface="Cambria Math" panose="02040503050406030204" pitchFamily="18" charset="0"/>
                          </a:rPr>
                        </m:ctrlPr>
                      </m:sSubPr>
                      <m:e>
                        <m:r>
                          <a:rPr lang="zh-CN" altLang="en-US" sz="1600" b="0" i="1" smtClean="0">
                            <a:latin typeface="Cambria Math" panose="02040503050406030204" pitchFamily="18" charset="0"/>
                          </a:rPr>
                          <m:t>𝜆</m:t>
                        </m:r>
                      </m:e>
                      <m:sub>
                        <m:r>
                          <a:rPr lang="en-US" altLang="zh-CN" sz="1600" b="0" i="1" smtClean="0">
                            <a:latin typeface="Cambria Math" panose="02040503050406030204" pitchFamily="18" charset="0"/>
                          </a:rPr>
                          <m:t>𝑤</m:t>
                        </m:r>
                      </m:sub>
                    </m:sSub>
                    <m:r>
                      <a:rPr lang="en-US" altLang="zh-CN" sz="1600" b="0" i="1" smtClean="0">
                        <a:latin typeface="Cambria Math" panose="02040503050406030204" pitchFamily="18" charset="0"/>
                      </a:rPr>
                      <m:t>&lt;1 </m:t>
                    </m:r>
                    <m:r>
                      <m:rPr>
                        <m:sty m:val="p"/>
                      </m:rPr>
                      <a:rPr lang="en-US" altLang="zh-CN" sz="1600" i="1">
                        <a:latin typeface="Cambria Math" panose="02040503050406030204" pitchFamily="18" charset="0"/>
                      </a:rPr>
                      <m:t>is</m:t>
                    </m:r>
                  </m:oMath>
                </a14:m>
                <a:r>
                  <a:rPr lang="en-US" altLang="zh-CN" sz="1600" dirty="0" smtClean="0"/>
                  <a:t> a loss factor which depends on the status of the wall, like with/without a window, a door, or a hole.</a:t>
                </a:r>
              </a:p>
              <a:p>
                <a:pPr lvl="1">
                  <a:buFont typeface="Arial" panose="020B0604020202020204" pitchFamily="34" charset="0"/>
                  <a:buChar char="•"/>
                </a:pPr>
                <a:endParaRPr lang="en-US" altLang="zh-CN" sz="16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85800" y="1693169"/>
                <a:ext cx="7770813" cy="1015751"/>
              </a:xfrm>
              <a:blipFill rotWithShape="0">
                <a:blip r:embed="rId4"/>
                <a:stretch>
                  <a:fillRect l="-706" t="-3614" r="-1099" b="-205422"/>
                </a:stretch>
              </a:blipFill>
            </p:spPr>
            <p:txBody>
              <a:bodyPr/>
              <a:lstStyle/>
              <a:p>
                <a:r>
                  <a:rPr lang="zh-CN" altLang="en-US">
                    <a:noFill/>
                  </a:rPr>
                  <a:t> </a:t>
                </a:r>
              </a:p>
            </p:txBody>
          </p:sp>
        </mc:Fallback>
      </mc:AlternateContent>
      <p:sp>
        <p:nvSpPr>
          <p:cNvPr id="6" name="日期占位符 5"/>
          <p:cNvSpPr>
            <a:spLocks noGrp="1"/>
          </p:cNvSpPr>
          <p:nvPr>
            <p:ph type="dt" idx="15"/>
          </p:nvPr>
        </p:nvSpPr>
        <p:spPr/>
        <p:txBody>
          <a:bodyPr/>
          <a:lstStyle/>
          <a:p>
            <a:r>
              <a:rPr lang="en-US" altLang="zh-CN" smtClean="0"/>
              <a:t>December 2014</a:t>
            </a:r>
            <a:endParaRPr lang="en-GB" dirty="0"/>
          </a:p>
        </p:txBody>
      </p:sp>
      <p:graphicFrame>
        <p:nvGraphicFramePr>
          <p:cNvPr id="5" name="对象 4"/>
          <p:cNvGraphicFramePr>
            <a:graphicFrameLocks noChangeAspect="1"/>
          </p:cNvGraphicFramePr>
          <p:nvPr>
            <p:extLst>
              <p:ext uri="{D42A27DB-BD31-4B8C-83A1-F6EECF244321}">
                <p14:modId xmlns:p14="http://schemas.microsoft.com/office/powerpoint/2010/main" val="952222337"/>
              </p:ext>
            </p:extLst>
          </p:nvPr>
        </p:nvGraphicFramePr>
        <p:xfrm>
          <a:off x="3453606" y="3105969"/>
          <a:ext cx="2235200" cy="827087"/>
        </p:xfrm>
        <a:graphic>
          <a:graphicData uri="http://schemas.openxmlformats.org/presentationml/2006/ole">
            <mc:AlternateContent xmlns:mc="http://schemas.openxmlformats.org/markup-compatibility/2006">
              <mc:Choice xmlns:v="urn:schemas-microsoft-com:vml" Requires="v">
                <p:oleObj spid="_x0000_s6222" name="Equation" r:id="rId5" imgW="1168200" imgH="431640" progId="Equation.DSMT4">
                  <p:embed/>
                </p:oleObj>
              </mc:Choice>
              <mc:Fallback>
                <p:oleObj name="Equation" r:id="rId5" imgW="1168200" imgH="431640" progId="Equation.DSMT4">
                  <p:embed/>
                  <p:pic>
                    <p:nvPicPr>
                      <p:cNvPr id="0" name=""/>
                      <p:cNvPicPr/>
                      <p:nvPr/>
                    </p:nvPicPr>
                    <p:blipFill>
                      <a:blip r:embed="rId6"/>
                      <a:stretch>
                        <a:fillRect/>
                      </a:stretch>
                    </p:blipFill>
                    <p:spPr>
                      <a:xfrm>
                        <a:off x="3453606" y="3105969"/>
                        <a:ext cx="2235200" cy="827087"/>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graphicFrame>
            <p:nvGraphicFramePr>
              <p:cNvPr id="4" name="表格 3"/>
              <p:cNvGraphicFramePr>
                <a:graphicFrameLocks noGrp="1"/>
              </p:cNvGraphicFramePr>
              <p:nvPr>
                <p:extLst>
                  <p:ext uri="{D42A27DB-BD31-4B8C-83A1-F6EECF244321}">
                    <p14:modId xmlns:p14="http://schemas.microsoft.com/office/powerpoint/2010/main" val="3620807861"/>
                  </p:ext>
                </p:extLst>
              </p:nvPr>
            </p:nvGraphicFramePr>
            <p:xfrm>
              <a:off x="1392660" y="4704928"/>
              <a:ext cx="5904656" cy="1676400"/>
            </p:xfrm>
            <a:graphic>
              <a:graphicData uri="http://schemas.openxmlformats.org/drawingml/2006/table">
                <a:tbl>
                  <a:tblPr firstRow="1" bandRow="1">
                    <a:tableStyleId>{5C22544A-7EE6-4342-B048-85BDC9FD1C3A}</a:tableStyleId>
                  </a:tblPr>
                  <a:tblGrid>
                    <a:gridCol w="842077"/>
                    <a:gridCol w="2066916"/>
                    <a:gridCol w="2995663"/>
                  </a:tblGrid>
                  <a:tr h="314637">
                    <a:tc>
                      <a:txBody>
                        <a:bodyPr/>
                        <a:lstStyle/>
                        <a:p>
                          <a:endParaRPr lang="zh-CN" altLang="en-US" sz="1600" dirty="0"/>
                        </a:p>
                      </a:txBody>
                      <a:tcPr/>
                    </a:tc>
                    <a:tc>
                      <a:txBody>
                        <a:bodyPr/>
                        <a:lstStyle/>
                        <a:p>
                          <a:r>
                            <a:rPr lang="en-US" altLang="zh-CN" sz="1600" dirty="0" smtClean="0"/>
                            <a:t>Type</a:t>
                          </a:r>
                          <a:endParaRPr lang="zh-CN" altLang="en-US" sz="1600" dirty="0"/>
                        </a:p>
                      </a:txBody>
                      <a:tcPr/>
                    </a:tc>
                    <a:tc>
                      <a:txBody>
                        <a:bodyPr/>
                        <a:lstStyle/>
                        <a:p>
                          <a:r>
                            <a:rPr lang="en-US" altLang="zh-CN" sz="1600" dirty="0" smtClean="0"/>
                            <a:t>Penetration</a:t>
                          </a:r>
                          <a:r>
                            <a:rPr lang="en-US" altLang="zh-CN" sz="1600" baseline="0" dirty="0" smtClean="0"/>
                            <a:t> loss calibration </a:t>
                          </a:r>
                          <a14:m>
                            <m:oMath xmlns:m="http://schemas.openxmlformats.org/officeDocument/2006/math">
                              <m:r>
                                <a:rPr lang="zh-CN" altLang="en-US" sz="1600" i="1" baseline="0" smtClean="0">
                                  <a:latin typeface="Cambria Math" panose="02040503050406030204" pitchFamily="18" charset="0"/>
                                </a:rPr>
                                <m:t>𝝋</m:t>
                              </m:r>
                            </m:oMath>
                          </a14:m>
                          <a:endParaRPr lang="zh-CN" altLang="en-US" sz="1600" dirty="0"/>
                        </a:p>
                      </a:txBody>
                      <a:tcPr/>
                    </a:tc>
                  </a:tr>
                  <a:tr h="314637">
                    <a:tc>
                      <a:txBody>
                        <a:bodyPr/>
                        <a:lstStyle/>
                        <a:p>
                          <a:r>
                            <a:rPr lang="en-US" altLang="zh-CN" sz="1600" dirty="0" smtClean="0"/>
                            <a:t>1</a:t>
                          </a:r>
                          <a:endParaRPr lang="zh-CN" altLang="en-US" sz="1600" dirty="0"/>
                        </a:p>
                      </a:txBody>
                      <a:tcPr/>
                    </a:tc>
                    <a:tc>
                      <a:txBody>
                        <a:bodyPr/>
                        <a:lstStyle/>
                        <a:p>
                          <a:r>
                            <a:rPr lang="en-US" altLang="zh-CN" sz="1600" dirty="0" smtClean="0"/>
                            <a:t>Load-bearing wall</a:t>
                          </a:r>
                          <a:endParaRPr lang="zh-CN" altLang="en-US" sz="1600" dirty="0"/>
                        </a:p>
                      </a:txBody>
                      <a:tcPr/>
                    </a:tc>
                    <a:tc>
                      <a:txBody>
                        <a:bodyPr/>
                        <a:lstStyle/>
                        <a:p>
                          <a:r>
                            <a:rPr lang="en-US" altLang="zh-CN" sz="1600" dirty="0" smtClean="0"/>
                            <a:t>40dB</a:t>
                          </a:r>
                          <a:endParaRPr lang="zh-CN" altLang="en-US" sz="1600" dirty="0"/>
                        </a:p>
                      </a:txBody>
                      <a:tcPr/>
                    </a:tc>
                  </a:tr>
                  <a:tr h="314637">
                    <a:tc>
                      <a:txBody>
                        <a:bodyPr/>
                        <a:lstStyle/>
                        <a:p>
                          <a:r>
                            <a:rPr lang="en-US" altLang="zh-CN" sz="1600" dirty="0" smtClean="0"/>
                            <a:t>2</a:t>
                          </a:r>
                          <a:endParaRPr lang="zh-CN" altLang="en-US" sz="1600" dirty="0"/>
                        </a:p>
                      </a:txBody>
                      <a:tcPr/>
                    </a:tc>
                    <a:tc>
                      <a:txBody>
                        <a:bodyPr/>
                        <a:lstStyle/>
                        <a:p>
                          <a:r>
                            <a:rPr lang="en-US" altLang="zh-CN" sz="1600" dirty="0" smtClean="0"/>
                            <a:t>Non-bearing wall</a:t>
                          </a:r>
                          <a:endParaRPr lang="zh-CN" altLang="en-US" sz="1600" dirty="0"/>
                        </a:p>
                      </a:txBody>
                      <a:tcPr/>
                    </a:tc>
                    <a:tc>
                      <a:txBody>
                        <a:bodyPr/>
                        <a:lstStyle/>
                        <a:p>
                          <a:r>
                            <a:rPr lang="en-US" altLang="zh-CN" sz="1600" dirty="0" smtClean="0"/>
                            <a:t>30dB</a:t>
                          </a:r>
                          <a:endParaRPr lang="zh-CN" altLang="en-US" sz="1600" dirty="0"/>
                        </a:p>
                      </a:txBody>
                      <a:tcPr/>
                    </a:tc>
                  </a:tr>
                  <a:tr h="314637">
                    <a:tc>
                      <a:txBody>
                        <a:bodyPr/>
                        <a:lstStyle/>
                        <a:p>
                          <a:r>
                            <a:rPr lang="en-US" altLang="zh-CN" sz="1600" dirty="0" smtClean="0"/>
                            <a:t>3</a:t>
                          </a:r>
                          <a:endParaRPr lang="zh-CN" altLang="en-US" sz="1600" dirty="0"/>
                        </a:p>
                      </a:txBody>
                      <a:tcPr/>
                    </a:tc>
                    <a:tc>
                      <a:txBody>
                        <a:bodyPr/>
                        <a:lstStyle/>
                        <a:p>
                          <a:r>
                            <a:rPr lang="en-US" altLang="zh-CN" sz="1600" dirty="0" smtClean="0"/>
                            <a:t>Board</a:t>
                          </a:r>
                          <a:endParaRPr lang="zh-CN" altLang="en-US" sz="1600" dirty="0"/>
                        </a:p>
                      </a:txBody>
                      <a:tcPr/>
                    </a:tc>
                    <a:tc>
                      <a:txBody>
                        <a:bodyPr/>
                        <a:lstStyle/>
                        <a:p>
                          <a:r>
                            <a:rPr lang="en-US" altLang="zh-CN" sz="1600" dirty="0" smtClean="0"/>
                            <a:t>5dB</a:t>
                          </a:r>
                          <a:endParaRPr lang="zh-CN" altLang="en-US" sz="1600" dirty="0"/>
                        </a:p>
                      </a:txBody>
                      <a:tcPr/>
                    </a:tc>
                  </a:tr>
                  <a:tr h="314637">
                    <a:tc>
                      <a:txBody>
                        <a:bodyPr/>
                        <a:lstStyle/>
                        <a:p>
                          <a:r>
                            <a:rPr lang="en-US" altLang="zh-CN" sz="1600" dirty="0" smtClean="0"/>
                            <a:t>4</a:t>
                          </a:r>
                          <a:endParaRPr lang="zh-CN" altLang="en-US" sz="1600" dirty="0"/>
                        </a:p>
                      </a:txBody>
                      <a:tcPr/>
                    </a:tc>
                    <a:tc>
                      <a:txBody>
                        <a:bodyPr/>
                        <a:lstStyle/>
                        <a:p>
                          <a:r>
                            <a:rPr lang="en-US" altLang="zh-CN" sz="1600" dirty="0" smtClean="0"/>
                            <a:t>Others</a:t>
                          </a:r>
                          <a:endParaRPr lang="zh-CN" altLang="en-US" sz="1600" dirty="0"/>
                        </a:p>
                      </a:txBody>
                      <a:tcPr/>
                    </a:tc>
                    <a:tc>
                      <a:txBody>
                        <a:bodyPr/>
                        <a:lstStyle/>
                        <a:p>
                          <a:r>
                            <a:rPr lang="en-US" altLang="zh-CN" sz="1600" dirty="0" smtClean="0"/>
                            <a:t>15dB</a:t>
                          </a:r>
                          <a:endParaRPr lang="zh-CN" altLang="en-US" sz="1600" dirty="0"/>
                        </a:p>
                      </a:txBody>
                      <a:tcPr/>
                    </a:tc>
                  </a:tr>
                </a:tbl>
              </a:graphicData>
            </a:graphic>
          </p:graphicFrame>
        </mc:Choice>
        <mc:Fallback xmlns="">
          <p:graphicFrame>
            <p:nvGraphicFramePr>
              <p:cNvPr id="4" name="表格 3"/>
              <p:cNvGraphicFramePr>
                <a:graphicFrameLocks noGrp="1"/>
              </p:cNvGraphicFramePr>
              <p:nvPr>
                <p:extLst>
                  <p:ext uri="{D42A27DB-BD31-4B8C-83A1-F6EECF244321}">
                    <p14:modId xmlns:p14="http://schemas.microsoft.com/office/powerpoint/2010/main" val="3620807861"/>
                  </p:ext>
                </p:extLst>
              </p:nvPr>
            </p:nvGraphicFramePr>
            <p:xfrm>
              <a:off x="1392660" y="4704928"/>
              <a:ext cx="5904656" cy="1676400"/>
            </p:xfrm>
            <a:graphic>
              <a:graphicData uri="http://schemas.openxmlformats.org/drawingml/2006/table">
                <a:tbl>
                  <a:tblPr firstRow="1" bandRow="1">
                    <a:tableStyleId>{5C22544A-7EE6-4342-B048-85BDC9FD1C3A}</a:tableStyleId>
                  </a:tblPr>
                  <a:tblGrid>
                    <a:gridCol w="842077"/>
                    <a:gridCol w="2066916"/>
                    <a:gridCol w="2995663"/>
                  </a:tblGrid>
                  <a:tr h="335280">
                    <a:tc>
                      <a:txBody>
                        <a:bodyPr/>
                        <a:lstStyle/>
                        <a:p>
                          <a:endParaRPr lang="zh-CN" altLang="en-US" sz="1600" dirty="0"/>
                        </a:p>
                      </a:txBody>
                      <a:tcPr/>
                    </a:tc>
                    <a:tc>
                      <a:txBody>
                        <a:bodyPr/>
                        <a:lstStyle/>
                        <a:p>
                          <a:r>
                            <a:rPr lang="en-US" altLang="zh-CN" sz="1600" dirty="0" smtClean="0"/>
                            <a:t>Type</a:t>
                          </a:r>
                          <a:endParaRPr lang="zh-CN" altLang="en-US" sz="1600" dirty="0"/>
                        </a:p>
                      </a:txBody>
                      <a:tcPr/>
                    </a:tc>
                    <a:tc>
                      <a:txBody>
                        <a:bodyPr/>
                        <a:lstStyle/>
                        <a:p>
                          <a:endParaRPr lang="zh-CN"/>
                        </a:p>
                      </a:txBody>
                      <a:tcPr>
                        <a:blipFill rotWithShape="0">
                          <a:blip r:embed="rId7"/>
                          <a:stretch>
                            <a:fillRect l="-97358" t="-3636" r="-813" b="-425455"/>
                          </a:stretch>
                        </a:blipFill>
                      </a:tcPr>
                    </a:tc>
                  </a:tr>
                  <a:tr h="335280">
                    <a:tc>
                      <a:txBody>
                        <a:bodyPr/>
                        <a:lstStyle/>
                        <a:p>
                          <a:r>
                            <a:rPr lang="en-US" altLang="zh-CN" sz="1600" dirty="0" smtClean="0"/>
                            <a:t>1</a:t>
                          </a:r>
                          <a:endParaRPr lang="zh-CN" altLang="en-US" sz="1600" dirty="0"/>
                        </a:p>
                      </a:txBody>
                      <a:tcPr/>
                    </a:tc>
                    <a:tc>
                      <a:txBody>
                        <a:bodyPr/>
                        <a:lstStyle/>
                        <a:p>
                          <a:r>
                            <a:rPr lang="en-US" altLang="zh-CN" sz="1600" dirty="0" smtClean="0"/>
                            <a:t>Load-bearing wall</a:t>
                          </a:r>
                          <a:endParaRPr lang="zh-CN" altLang="en-US" sz="1600" dirty="0"/>
                        </a:p>
                      </a:txBody>
                      <a:tcPr/>
                    </a:tc>
                    <a:tc>
                      <a:txBody>
                        <a:bodyPr/>
                        <a:lstStyle/>
                        <a:p>
                          <a:r>
                            <a:rPr lang="en-US" altLang="zh-CN" sz="1600" dirty="0" smtClean="0"/>
                            <a:t>40dB</a:t>
                          </a:r>
                          <a:endParaRPr lang="zh-CN" altLang="en-US" sz="1600" dirty="0"/>
                        </a:p>
                      </a:txBody>
                      <a:tcPr/>
                    </a:tc>
                  </a:tr>
                  <a:tr h="335280">
                    <a:tc>
                      <a:txBody>
                        <a:bodyPr/>
                        <a:lstStyle/>
                        <a:p>
                          <a:r>
                            <a:rPr lang="en-US" altLang="zh-CN" sz="1600" dirty="0" smtClean="0"/>
                            <a:t>2</a:t>
                          </a:r>
                          <a:endParaRPr lang="zh-CN" altLang="en-US" sz="1600" dirty="0"/>
                        </a:p>
                      </a:txBody>
                      <a:tcPr/>
                    </a:tc>
                    <a:tc>
                      <a:txBody>
                        <a:bodyPr/>
                        <a:lstStyle/>
                        <a:p>
                          <a:r>
                            <a:rPr lang="en-US" altLang="zh-CN" sz="1600" dirty="0" smtClean="0"/>
                            <a:t>Non-bearing wall</a:t>
                          </a:r>
                          <a:endParaRPr lang="zh-CN" altLang="en-US" sz="1600" dirty="0"/>
                        </a:p>
                      </a:txBody>
                      <a:tcPr/>
                    </a:tc>
                    <a:tc>
                      <a:txBody>
                        <a:bodyPr/>
                        <a:lstStyle/>
                        <a:p>
                          <a:r>
                            <a:rPr lang="en-US" altLang="zh-CN" sz="1600" dirty="0" smtClean="0"/>
                            <a:t>30dB</a:t>
                          </a:r>
                          <a:endParaRPr lang="zh-CN" altLang="en-US" sz="1600" dirty="0"/>
                        </a:p>
                      </a:txBody>
                      <a:tcPr/>
                    </a:tc>
                  </a:tr>
                  <a:tr h="335280">
                    <a:tc>
                      <a:txBody>
                        <a:bodyPr/>
                        <a:lstStyle/>
                        <a:p>
                          <a:r>
                            <a:rPr lang="en-US" altLang="zh-CN" sz="1600" dirty="0" smtClean="0"/>
                            <a:t>3</a:t>
                          </a:r>
                          <a:endParaRPr lang="zh-CN" altLang="en-US" sz="1600" dirty="0"/>
                        </a:p>
                      </a:txBody>
                      <a:tcPr/>
                    </a:tc>
                    <a:tc>
                      <a:txBody>
                        <a:bodyPr/>
                        <a:lstStyle/>
                        <a:p>
                          <a:r>
                            <a:rPr lang="en-US" altLang="zh-CN" sz="1600" dirty="0" smtClean="0"/>
                            <a:t>Board</a:t>
                          </a:r>
                          <a:endParaRPr lang="zh-CN" altLang="en-US" sz="1600" dirty="0"/>
                        </a:p>
                      </a:txBody>
                      <a:tcPr/>
                    </a:tc>
                    <a:tc>
                      <a:txBody>
                        <a:bodyPr/>
                        <a:lstStyle/>
                        <a:p>
                          <a:r>
                            <a:rPr lang="en-US" altLang="zh-CN" sz="1600" dirty="0" smtClean="0"/>
                            <a:t>5dB</a:t>
                          </a:r>
                          <a:endParaRPr lang="zh-CN" altLang="en-US" sz="1600" dirty="0"/>
                        </a:p>
                      </a:txBody>
                      <a:tcPr/>
                    </a:tc>
                  </a:tr>
                  <a:tr h="335280">
                    <a:tc>
                      <a:txBody>
                        <a:bodyPr/>
                        <a:lstStyle/>
                        <a:p>
                          <a:r>
                            <a:rPr lang="en-US" altLang="zh-CN" sz="1600" dirty="0" smtClean="0"/>
                            <a:t>4</a:t>
                          </a:r>
                          <a:endParaRPr lang="zh-CN" altLang="en-US" sz="1600" dirty="0"/>
                        </a:p>
                      </a:txBody>
                      <a:tcPr/>
                    </a:tc>
                    <a:tc>
                      <a:txBody>
                        <a:bodyPr/>
                        <a:lstStyle/>
                        <a:p>
                          <a:r>
                            <a:rPr lang="en-US" altLang="zh-CN" sz="1600" dirty="0" smtClean="0"/>
                            <a:t>Others</a:t>
                          </a:r>
                          <a:endParaRPr lang="zh-CN" altLang="en-US" sz="1600" dirty="0"/>
                        </a:p>
                      </a:txBody>
                      <a:tcPr/>
                    </a:tc>
                    <a:tc>
                      <a:txBody>
                        <a:bodyPr/>
                        <a:lstStyle/>
                        <a:p>
                          <a:r>
                            <a:rPr lang="en-US" altLang="zh-CN" sz="1600" dirty="0" smtClean="0"/>
                            <a:t>15dB</a:t>
                          </a:r>
                          <a:endParaRPr lang="zh-CN" altLang="en-US" sz="1600" dirty="0"/>
                        </a:p>
                      </a:txBody>
                      <a:tcPr/>
                    </a:tc>
                  </a:tr>
                </a:tbl>
              </a:graphicData>
            </a:graphic>
          </p:graphicFrame>
        </mc:Fallback>
      </mc:AlternateContent>
      <p:sp>
        <p:nvSpPr>
          <p:cNvPr id="7" name="页脚占位符 6"/>
          <p:cNvSpPr>
            <a:spLocks noGrp="1"/>
          </p:cNvSpPr>
          <p:nvPr>
            <p:ph type="ftr" idx="14"/>
          </p:nvPr>
        </p:nvSpPr>
        <p:spPr/>
        <p:txBody>
          <a:bodyPr/>
          <a:lstStyle/>
          <a:p>
            <a:r>
              <a:rPr lang="en-US" smtClean="0"/>
              <a:t>Kejun Zhao et al., National Engineering Research Center for Broadband Networks &amp; Applications</a:t>
            </a:r>
            <a:endParaRPr lang="en-GB" dirty="0"/>
          </a:p>
        </p:txBody>
      </p:sp>
      <p:sp>
        <p:nvSpPr>
          <p:cNvPr id="8" name="灯片编号占位符 7"/>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1055220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0e710d51-58b4-4530-836b-fce5679fe049" ContentTypeId="0x010100BB337192E63E44A7A744CE7393F41F4E"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EriCOLLCategoryTaxHTField0 xmlns="8ebea429-6d6d-4c7c-abb9-61a944d4e928">
      <Terms xmlns="http://schemas.microsoft.com/office/infopath/2007/PartnerControls">
        <TermInfo xmlns="http://schemas.microsoft.com/office/infopath/2007/PartnerControls">
          <TermName xmlns="http://schemas.microsoft.com/office/infopath/2007/PartnerControls">Development</TermName>
          <TermId xmlns="http://schemas.microsoft.com/office/infopath/2007/PartnerControls">053fcc88-ab49-4f69-87df-fc64cb0bf305</TermId>
        </TermInfo>
      </Terms>
    </EriCOLLCategoryTaxHTField0>
    <EriCOLLOrganizationUnitTaxHTField0 xmlns="8ebea429-6d6d-4c7c-abb9-61a944d4e928">
      <Terms xmlns="http://schemas.microsoft.com/office/infopath/2007/PartnerControls">
        <TermInfo xmlns="http://schemas.microsoft.com/office/infopath/2007/PartnerControls">
          <TermName xmlns="http://schemas.microsoft.com/office/infopath/2007/PartnerControls">BURA DURA WMR PDU WCDMA ＆ MS RAN</TermName>
          <TermId xmlns="http://schemas.microsoft.com/office/infopath/2007/PartnerControls">4005b2b9-24ae-465f-85ea-efb8c08bab8a</TermId>
        </TermInfo>
      </Terms>
    </EriCOLLOrganizationUnitTaxHTField0>
    <AbstractOrSummary. xmlns="8ebea429-6d6d-4c7c-abb9-61a944d4e928" xsi:nil="true"/>
    <EriCOLLProcessTaxHTField0 xmlns="8ebea429-6d6d-4c7c-abb9-61a944d4e928">
      <Terms xmlns="http://schemas.microsoft.com/office/infopath/2007/PartnerControls"/>
    </EriCOLLProcessTaxHTField0>
    <EriCOLLCountryTaxHTField0 xmlns="8ebea429-6d6d-4c7c-abb9-61a944d4e928">
      <Terms xmlns="http://schemas.microsoft.com/office/infopath/2007/PartnerControls"/>
    </EriCOLLCountryTaxHTField0>
    <IconOverlay xmlns="http://schemas.microsoft.com/sharepoint/v4" xsi:nil="true"/>
    <TaxCatchAll xmlns="08b2df90-05d3-4030-90d4-c9feeb4a1cd9">
      <Value>2</Value>
      <Value>1</Value>
    </TaxCatchAll>
    <TaxKeywordTaxHTField xmlns="08b2df90-05d3-4030-90d4-c9feeb4a1cd9">
      <Terms xmlns="http://schemas.microsoft.com/office/infopath/2007/PartnerControls"/>
    </TaxKeywordTaxHTField>
    <EriCOLLProjectsTaxHTField0 xmlns="8ebea429-6d6d-4c7c-abb9-61a944d4e928">
      <Terms xmlns="http://schemas.microsoft.com/office/infopath/2007/PartnerControls"/>
    </EriCOLLProjectsTaxHTField0>
    <EriCOLLDate. xmlns="8ebea429-6d6d-4c7c-abb9-61a944d4e928" xsi:nil="true"/>
    <EriCOLLProductsTaxHTField0 xmlns="8ebea429-6d6d-4c7c-abb9-61a944d4e928">
      <Terms xmlns="http://schemas.microsoft.com/office/infopath/2007/PartnerControls"/>
    </EriCOLLProductsTaxHTField0>
    <Prepared. xmlns="8ebea429-6d6d-4c7c-abb9-61a944d4e928" xsi:nil="true"/>
    <EriCOLLCompetenceTaxHTField0 xmlns="8ebea429-6d6d-4c7c-abb9-61a944d4e928">
      <Terms xmlns="http://schemas.microsoft.com/office/infopath/2007/PartnerControls"/>
    </EriCOLLCompetenceTaxHTField0>
    <EriCOLLCustomerTaxHTField0 xmlns="08b2df90-05d3-4030-90d4-c9feeb4a1cd9">
      <Terms xmlns="http://schemas.microsoft.com/office/infopath/2007/PartnerControls"/>
    </EriCOLLCustomerTaxHTField0>
    <_dlc_DocId xmlns="8ebea429-6d6d-4c7c-abb9-61a944d4e928">YEDTRNYQWVVS-1-557</_dlc_DocId>
    <_dlc_DocIdUrl xmlns="8ebea429-6d6d-4c7c-abb9-61a944d4e928">
      <Url>https://ericoll.internal.ericsson.com/sites/Wi-Fi_Standardization/_layouts/DocIdRedir.aspx?ID=YEDTRNYQWVVS-1-557</Url>
      <Description>YEDTRNYQWVVS-1-557</Description>
    </_dlc_DocIdUrl>
  </documentManagement>
</p:properties>
</file>

<file path=customXml/item5.xml><?xml version="1.0" encoding="utf-8"?>
<ct:contentTypeSchema xmlns:ct="http://schemas.microsoft.com/office/2006/metadata/contentType" xmlns:ma="http://schemas.microsoft.com/office/2006/metadata/properties/metaAttributes" ct:_="" ma:_="" ma:contentTypeName="EriCOLL Docs" ma:contentTypeID="0x010100BB337192E63E44A7A744CE7393F41F4E00F757F2A418C8C64986192B3F5011F983" ma:contentTypeVersion="4" ma:contentTypeDescription="EriCOLL Document Content Type" ma:contentTypeScope="" ma:versionID="736f931c6d4ff0a59e019e2f37aecba4">
  <xsd:schema xmlns:xsd="http://www.w3.org/2001/XMLSchema" xmlns:xs="http://www.w3.org/2001/XMLSchema" xmlns:p="http://schemas.microsoft.com/office/2006/metadata/properties" xmlns:ns2="8ebea429-6d6d-4c7c-abb9-61a944d4e928" xmlns:ns3="08b2df90-05d3-4030-90d4-c9feeb4a1cd9" xmlns:ns4="http://schemas.microsoft.com/sharepoint/v4" targetNamespace="http://schemas.microsoft.com/office/2006/metadata/properties" ma:root="true" ma:fieldsID="b7c8c290b7dd89bcaf46d72fc3165bbe" ns2:_="" ns3:_="" ns4:_="">
    <xsd:import namespace="8ebea429-6d6d-4c7c-abb9-61a944d4e928"/>
    <xsd:import namespace="08b2df90-05d3-4030-90d4-c9feeb4a1cd9"/>
    <xsd:import namespace="http://schemas.microsoft.com/sharepoint/v4"/>
    <xsd:element name="properties">
      <xsd:complexType>
        <xsd:sequence>
          <xsd:element name="documentManagement">
            <xsd:complexType>
              <xsd:all>
                <xsd:element ref="ns2:Prepared." minOccurs="0"/>
                <xsd:element ref="ns2:EriCOLLDate." minOccurs="0"/>
                <xsd:element ref="ns2:AbstractOrSummary." minOccurs="0"/>
                <xsd:element ref="ns2:EriCOLLCategoryTaxHTField0" minOccurs="0"/>
                <xsd:element ref="ns2:EriCOLLOrganizationUnitTaxHTField0" minOccurs="0"/>
                <xsd:element ref="ns2:EriCOLLCompetenceTaxHTField0" minOccurs="0"/>
                <xsd:element ref="ns2:EriCOLLCountryTaxHTField0" minOccurs="0"/>
                <xsd:element ref="ns2:EriCOLLProcessTaxHTField0" minOccurs="0"/>
                <xsd:element ref="ns3:TaxKeywordTaxHTField" minOccurs="0"/>
                <xsd:element ref="ns2:EriCOLLProductsTaxHTField0" minOccurs="0"/>
                <xsd:element ref="ns3:TaxCatchAll" minOccurs="0"/>
                <xsd:element ref="ns2:EriCOLLProjectsTaxHTField0" minOccurs="0"/>
                <xsd:element ref="ns3:TaxCatchAllLabel" minOccurs="0"/>
                <xsd:element ref="ns3:EriCOLLCustomerTaxHTField0" minOccurs="0"/>
                <xsd:element ref="ns2:_dlc_DocId" minOccurs="0"/>
                <xsd:element ref="ns2:_dlc_DocIdUrl" minOccurs="0"/>
                <xsd:element ref="ns2: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bea429-6d6d-4c7c-abb9-61a944d4e928" elementFormDefault="qualified">
    <xsd:import namespace="http://schemas.microsoft.com/office/2006/documentManagement/types"/>
    <xsd:import namespace="http://schemas.microsoft.com/office/infopath/2007/PartnerControls"/>
    <xsd:element name="Prepared." ma:index="2" nillable="true" ma:displayName="Prepared." ma:internalName="Prepared_x002e_" ma:readOnly="false">
      <xsd:simpleType>
        <xsd:restriction base="dms:Text">
          <xsd:maxLength value="255"/>
        </xsd:restriction>
      </xsd:simpleType>
    </xsd:element>
    <xsd:element name="EriCOLLDate." ma:index="3" nillable="true" ma:displayName="Date." ma:internalName="EriCOLLDate_x002e_" ma:readOnly="false">
      <xsd:simpleType>
        <xsd:restriction base="dms:Text">
          <xsd:maxLength value="255"/>
        </xsd:restriction>
      </xsd:simpleType>
    </xsd:element>
    <xsd:element name="AbstractOrSummary." ma:index="4" nillable="true" ma:displayName="Abstract/Summary." ma:internalName="AbstractOrSummary_x002e_" ma:readOnly="false">
      <xsd:simpleType>
        <xsd:restriction base="dms:Note"/>
      </xsd:simpleType>
    </xsd:element>
    <xsd:element name="EriCOLLCategoryTaxHTField0" ma:index="14" nillable="true" ma:taxonomy="true" ma:internalName="EriCOLLCategoryTaxHTField0" ma:taxonomyFieldName="EriCOLLCategory" ma:displayName="Category." ma:default="1;#Development|053fcc88-ab49-4f69-87df-fc64cb0bf305" ma:fieldId="{e72cc46e-70aa-41d8-b11d-9bbfd769c5eb}" ma:taxonomyMulti="true" ma:sspId="0e710d51-58b4-4530-836b-fce5679fe049" ma:termSetId="f35c1d4c-78ac-4f40-bb38-8d71ec401e64" ma:anchorId="00000000-0000-0000-0000-000000000000" ma:open="false" ma:isKeyword="false">
      <xsd:complexType>
        <xsd:sequence>
          <xsd:element ref="pc:Terms" minOccurs="0" maxOccurs="1"/>
        </xsd:sequence>
      </xsd:complexType>
    </xsd:element>
    <xsd:element name="EriCOLLOrganizationUnitTaxHTField0" ma:index="16" nillable="true" ma:taxonomy="true" ma:internalName="EriCOLLOrganizationUnitTaxHTField0" ma:taxonomyFieldName="EriCOLLOrganizationUnit" ma:displayName="Organization Unit." ma:default="2;#BNET DURA PDU WCDMA ＆ MS RAN|4005b2b9-24ae-465f-85ea-efb8c08bab8a" ma:fieldId="{7588c015-b936-47f7-bb64-663949dc467e}" ma:taxonomyMulti="true" ma:sspId="0e710d51-58b4-4530-836b-fce5679fe049" ma:termSetId="67f5b04f-38bf-47c9-889f-003f3bcd1395" ma:anchorId="00000000-0000-0000-0000-000000000000" ma:open="false" ma:isKeyword="false">
      <xsd:complexType>
        <xsd:sequence>
          <xsd:element ref="pc:Terms" minOccurs="0" maxOccurs="1"/>
        </xsd:sequence>
      </xsd:complexType>
    </xsd:element>
    <xsd:element name="EriCOLLCompetenceTaxHTField0" ma:index="18" nillable="true" ma:taxonomy="true" ma:internalName="EriCOLLCompetenceTaxHTField0" ma:taxonomyFieldName="EriCOLLCompetence" ma:displayName="Competence." ma:default="" ma:fieldId="{ff7cf505-5048-4f7f-991c-4d426a4ce272}" ma:taxonomyMulti="true" ma:sspId="0e710d51-58b4-4530-836b-fce5679fe049" ma:termSetId="3b0c01a2-44af-4012-bd1f-a99c2b798efa" ma:anchorId="00000000-0000-0000-0000-000000000000" ma:open="false" ma:isKeyword="false">
      <xsd:complexType>
        <xsd:sequence>
          <xsd:element ref="pc:Terms" minOccurs="0" maxOccurs="1"/>
        </xsd:sequence>
      </xsd:complexType>
    </xsd:element>
    <xsd:element name="EriCOLLCountryTaxHTField0" ma:index="20" nillable="true" ma:taxonomy="true" ma:internalName="EriCOLLCountryTaxHTField0" ma:taxonomyFieldName="EriCOLLCountry" ma:displayName="Country." ma:default="" ma:fieldId="{a6c34b01-f2c2-4f05-b9ad-d4935bafeeb2}" ma:taxonomyMulti="true" ma:sspId="0e710d51-58b4-4530-836b-fce5679fe049" ma:termSetId="d4bcc4ed-3121-4db4-a523-83f3d1018798" ma:anchorId="00000000-0000-0000-0000-000000000000" ma:open="false" ma:isKeyword="false">
      <xsd:complexType>
        <xsd:sequence>
          <xsd:element ref="pc:Terms" minOccurs="0" maxOccurs="1"/>
        </xsd:sequence>
      </xsd:complexType>
    </xsd:element>
    <xsd:element name="EriCOLLProcessTaxHTField0" ma:index="22" nillable="true" ma:taxonomy="true" ma:internalName="EriCOLLProcessTaxHTField0" ma:taxonomyFieldName="EriCOLLProcess" ma:displayName="Process." ma:default="" ma:fieldId="{69b1f811-b392-4734-aa69-0125c68961bd}" ma:taxonomyMulti="true" ma:sspId="0e710d51-58b4-4530-836b-fce5679fe049" ma:termSetId="3d5773de-e402-4858-b471-2c5969a51f0d" ma:anchorId="00000000-0000-0000-0000-000000000000" ma:open="false" ma:isKeyword="false">
      <xsd:complexType>
        <xsd:sequence>
          <xsd:element ref="pc:Terms" minOccurs="0" maxOccurs="1"/>
        </xsd:sequence>
      </xsd:complexType>
    </xsd:element>
    <xsd:element name="EriCOLLProductsTaxHTField0" ma:index="24" nillable="true" ma:taxonomy="true" ma:internalName="EriCOLLProductsTaxHTField0" ma:taxonomyFieldName="EriCOLLProducts" ma:displayName="Products." ma:default="" ma:fieldId="{e7fe205b-2114-43c4-bcb7-1bbbbd16d461}" ma:taxonomyMulti="true" ma:sspId="0e710d51-58b4-4530-836b-fce5679fe049" ma:termSetId="943c8fbd-8b50-4b6a-b4b8-9342be84b8f7" ma:anchorId="00000000-0000-0000-0000-000000000000" ma:open="false" ma:isKeyword="false">
      <xsd:complexType>
        <xsd:sequence>
          <xsd:element ref="pc:Terms" minOccurs="0" maxOccurs="1"/>
        </xsd:sequence>
      </xsd:complexType>
    </xsd:element>
    <xsd:element name="EriCOLLProjectsTaxHTField0" ma:index="26" nillable="true" ma:taxonomy="true" ma:internalName="EriCOLLProjectsTaxHTField0" ma:taxonomyFieldName="EriCOLLProjects" ma:displayName="Projects." ma:default="" ma:fieldId="{6d690e96-80d8-4550-9bd4-922d740a55ff}" ma:taxonomyMulti="true" ma:sspId="0e710d51-58b4-4530-836b-fce5679fe049" ma:termSetId="66ed0c52-5b15-42c7-a9e7-77fbdfe62b34" ma:anchorId="00000000-0000-0000-0000-000000000000" ma:open="false" ma:isKeyword="false">
      <xsd:complexType>
        <xsd:sequence>
          <xsd:element ref="pc:Terms" minOccurs="0" maxOccurs="1"/>
        </xsd:sequence>
      </xsd:complexType>
    </xsd:element>
    <xsd:element name="_dlc_DocId" ma:index="30" nillable="true" ma:displayName="Document ID Value" ma:description="The value of the document ID assigned to this item." ma:internalName="_dlc_DocId" ma:readOnly="true">
      <xsd:simpleType>
        <xsd:restriction base="dms:Text"/>
      </xsd:simpleType>
    </xsd:element>
    <xsd:element name="_dlc_DocIdUrl" ma:index="3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8b2df90-05d3-4030-90d4-c9feeb4a1cd9" elementFormDefault="qualified">
    <xsd:import namespace="http://schemas.microsoft.com/office/2006/documentManagement/types"/>
    <xsd:import namespace="http://schemas.microsoft.com/office/infopath/2007/PartnerControls"/>
    <xsd:element name="TaxKeywordTaxHTField" ma:index="23" nillable="true" ma:taxonomy="true" ma:internalName="TaxKeywordTaxHTField" ma:taxonomyFieldName="TaxKeyword" ma:displayName="Keywords." ma:readOnly="false" ma:fieldId="{23f27201-bee3-471e-b2e7-b64fd8b7ca38}" ma:taxonomyMulti="true" ma:sspId="0e710d51-58b4-4530-836b-fce5679fe049" ma:termSetId="00000000-0000-0000-0000-000000000000" ma:anchorId="00000000-0000-0000-0000-000000000000" ma:open="true" ma:isKeyword="true">
      <xsd:complexType>
        <xsd:sequence>
          <xsd:element ref="pc:Terms" minOccurs="0" maxOccurs="1"/>
        </xsd:sequence>
      </xsd:complexType>
    </xsd:element>
    <xsd:element name="TaxCatchAll" ma:index="25" nillable="true" ma:displayName="Taxonomy Catch All Column" ma:description="" ma:hidden="true" ma:list="{175ad886-c84a-4a7f-aa80-7a98506ac7a4}" ma:internalName="TaxCatchAll" ma:showField="CatchAllData"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TaxCatchAllLabel" ma:index="27" nillable="true" ma:displayName="Taxonomy Catch All Column1" ma:description="" ma:hidden="true" ma:list="{175ad886-c84a-4a7f-aa80-7a98506ac7a4}" ma:internalName="TaxCatchAllLabel" ma:readOnly="true" ma:showField="CatchAllDataLabel"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8" nillable="true" ma:taxonomy="true" ma:internalName="EriCOLLCustomerTaxHTField0" ma:taxonomyFieldName="EriCOLLCustomer" ma:displayName="Customer." ma:readOnly="false" ma:fieldId="{8480f48b-f8b7-4c77-be55-63d41a1fdb0d}" ma:taxonomyMulti="true" ma:sspId="0e710d51-58b4-4530-836b-fce5679fe049" ma:termSetId="4e0bb0d4-0179-488a-a161-abd655dda2e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D65F7F-4201-40CC-A22D-03F9ADBE7C4B}">
  <ds:schemaRefs>
    <ds:schemaRef ds:uri="Microsoft.SharePoint.Taxonomy.ContentTypeSync"/>
  </ds:schemaRefs>
</ds:datastoreItem>
</file>

<file path=customXml/itemProps2.xml><?xml version="1.0" encoding="utf-8"?>
<ds:datastoreItem xmlns:ds="http://schemas.openxmlformats.org/officeDocument/2006/customXml" ds:itemID="{8E8B26F9-B3D3-4A1F-AE29-930FA50F3E1B}">
  <ds:schemaRefs>
    <ds:schemaRef ds:uri="http://schemas.microsoft.com/sharepoint/events"/>
  </ds:schemaRefs>
</ds:datastoreItem>
</file>

<file path=customXml/itemProps3.xml><?xml version="1.0" encoding="utf-8"?>
<ds:datastoreItem xmlns:ds="http://schemas.openxmlformats.org/officeDocument/2006/customXml" ds:itemID="{22525BD2-7C1C-4DCD-A7B9-58AF9AF4B709}">
  <ds:schemaRefs>
    <ds:schemaRef ds:uri="http://schemas.microsoft.com/sharepoint/v3/contenttype/forms"/>
  </ds:schemaRefs>
</ds:datastoreItem>
</file>

<file path=customXml/itemProps4.xml><?xml version="1.0" encoding="utf-8"?>
<ds:datastoreItem xmlns:ds="http://schemas.openxmlformats.org/officeDocument/2006/customXml" ds:itemID="{D29D277D-05D0-4B13-B53A-1BC9E92CE3C7}">
  <ds:schemaRefs>
    <ds:schemaRef ds:uri="http://schemas.microsoft.com/office/2006/metadata/properties"/>
    <ds:schemaRef ds:uri="08b2df90-05d3-4030-90d4-c9feeb4a1cd9"/>
    <ds:schemaRef ds:uri="http://purl.org/dc/elements/1.1/"/>
    <ds:schemaRef ds:uri="http://purl.org/dc/term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sharepoint/v4"/>
    <ds:schemaRef ds:uri="8ebea429-6d6d-4c7c-abb9-61a944d4e928"/>
  </ds:schemaRefs>
</ds:datastoreItem>
</file>

<file path=customXml/itemProps5.xml><?xml version="1.0" encoding="utf-8"?>
<ds:datastoreItem xmlns:ds="http://schemas.openxmlformats.org/officeDocument/2006/customXml" ds:itemID="{128120F3-5B5A-4AE2-B020-A442A1FCAF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bea429-6d6d-4c7c-abb9-61a944d4e928"/>
    <ds:schemaRef ds:uri="08b2df90-05d3-4030-90d4-c9feeb4a1cd9"/>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6486</TotalTime>
  <Words>1032</Words>
  <Application>Microsoft Office PowerPoint</Application>
  <PresentationFormat>全屏显示(4:3)</PresentationFormat>
  <Paragraphs>164</Paragraphs>
  <Slides>11</Slides>
  <Notes>6</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20" baseType="lpstr">
      <vt:lpstr>Arial Unicode MS</vt:lpstr>
      <vt:lpstr>MS Gothic</vt:lpstr>
      <vt:lpstr>ＭＳ Ｐゴシック</vt:lpstr>
      <vt:lpstr>宋体</vt:lpstr>
      <vt:lpstr>Arial</vt:lpstr>
      <vt:lpstr>Cambria Math</vt:lpstr>
      <vt:lpstr>Times New Roman</vt:lpstr>
      <vt:lpstr>Office Theme</vt:lpstr>
      <vt:lpstr>Equation</vt:lpstr>
      <vt:lpstr>Multi-wall penetration loss model for HEW system level simulation</vt:lpstr>
      <vt:lpstr>Abstract</vt:lpstr>
      <vt:lpstr>Background</vt:lpstr>
      <vt:lpstr>Wall Penetration Loss</vt:lpstr>
      <vt:lpstr>Penetration loss measured on 2.4GHz</vt:lpstr>
      <vt:lpstr>Penetration loss measured on 5GHz (1/2)</vt:lpstr>
      <vt:lpstr>Penetration loss measured on 5GHz (2/2)</vt:lpstr>
      <vt:lpstr>Suggestion on wall penetration loss</vt:lpstr>
      <vt:lpstr>Multi-wall Penetration Loss Model</vt:lpstr>
      <vt:lpstr>Summary</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keywords/>
  <cp:lastModifiedBy>Kejun Zhao</cp:lastModifiedBy>
  <cp:revision>238</cp:revision>
  <cp:lastPrinted>1601-01-01T00:00:00Z</cp:lastPrinted>
  <dcterms:created xsi:type="dcterms:W3CDTF">2010-02-15T12:38:41Z</dcterms:created>
  <dcterms:modified xsi:type="dcterms:W3CDTF">2014-12-08T07:52:27Z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0x010100BB337192E63E44A7A744CE7393F41F4E00F757F2A418C8C64986192B3F5011F983</vt:lpwstr>
  </property>
  <property fmtid="{D5CDD505-2E9C-101B-9397-08002B2CF9AE}" pid="3" name="_dlc_DocIdItemGuid">
    <vt:lpwstr>e5f8cafe-d0e5-43f9-bcc5-7520df45ce46</vt:lpwstr>
  </property>
  <property fmtid="{D5CDD505-2E9C-101B-9397-08002B2CF9AE}" pid="4" name="EriCOLLCategory">
    <vt:lpwstr>1;#Development|053fcc88-ab49-4f69-87df-fc64cb0bf305</vt:lpwstr>
  </property>
  <property fmtid="{D5CDD505-2E9C-101B-9397-08002B2CF9AE}" pid="5" name="EriCOLLProjects">
    <vt:lpwstr/>
  </property>
  <property fmtid="{D5CDD505-2E9C-101B-9397-08002B2CF9AE}" pid="6" name="TaxKeyword">
    <vt:lpwstr/>
  </property>
  <property fmtid="{D5CDD505-2E9C-101B-9397-08002B2CF9AE}" pid="7" name="EriCOLLCountry">
    <vt:lpwstr/>
  </property>
  <property fmtid="{D5CDD505-2E9C-101B-9397-08002B2CF9AE}" pid="8" name="EriCOLLCompetence">
    <vt:lpwstr/>
  </property>
  <property fmtid="{D5CDD505-2E9C-101B-9397-08002B2CF9AE}" pid="9" name="EriCOLLProcess">
    <vt:lpwstr/>
  </property>
  <property fmtid="{D5CDD505-2E9C-101B-9397-08002B2CF9AE}" pid="10" name="EriCOLLOrganizationUnit">
    <vt:lpwstr>2;#BURA DURA WMR PDU WCDMA ＆ MS RAN|4005b2b9-24ae-465f-85ea-efb8c08bab8a</vt:lpwstr>
  </property>
  <property fmtid="{D5CDD505-2E9C-101B-9397-08002B2CF9AE}" pid="11" name="EriCOLLProducts">
    <vt:lpwstr/>
  </property>
  <property fmtid="{D5CDD505-2E9C-101B-9397-08002B2CF9AE}" pid="12" name="EriCOLLCustomer">
    <vt:lpwstr/>
  </property>
  <property fmtid="{D5CDD505-2E9C-101B-9397-08002B2CF9AE}" pid="13" name="UpdateProcess">
    <vt:lpwstr>End</vt:lpwstr>
  </property>
</Properties>
</file>