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60" r:id="rId5"/>
    <p:sldId id="448" r:id="rId6"/>
    <p:sldId id="443" r:id="rId7"/>
    <p:sldId id="414" r:id="rId8"/>
    <p:sldId id="393" r:id="rId9"/>
    <p:sldId id="394" r:id="rId10"/>
    <p:sldId id="395" r:id="rId11"/>
    <p:sldId id="396" r:id="rId12"/>
    <p:sldId id="397" r:id="rId13"/>
    <p:sldId id="461" r:id="rId14"/>
    <p:sldId id="462" r:id="rId15"/>
    <p:sldId id="432" r:id="rId16"/>
    <p:sldId id="439" r:id="rId17"/>
    <p:sldId id="430" r:id="rId18"/>
    <p:sldId id="426" r:id="rId19"/>
    <p:sldId id="459"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99" autoAdjust="0"/>
    <p:restoredTop sz="98109" autoAdjust="0"/>
  </p:normalViewPr>
  <p:slideViewPr>
    <p:cSldViewPr>
      <p:cViewPr>
        <p:scale>
          <a:sx n="82" d="100"/>
          <a:sy n="82" d="100"/>
        </p:scale>
        <p:origin x="-13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P802.11-14/1589r0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P802.11-14/1589r0</a:t>
            </a:r>
            <a:endParaRPr lang="en-US"/>
          </a:p>
        </p:txBody>
      </p:sp>
      <p:sp>
        <p:nvSpPr>
          <p:cNvPr id="5" name="Date Placeholder 4"/>
          <p:cNvSpPr>
            <a:spLocks noGrp="1"/>
          </p:cNvSpPr>
          <p:nvPr>
            <p:ph type="dt" idx="11"/>
          </p:nvPr>
        </p:nvSpPr>
        <p:spPr/>
        <p:txBody>
          <a:bodyPr/>
          <a:lstStyle/>
          <a:p>
            <a:r>
              <a:rPr lang="en-US" smtClean="0"/>
              <a:t>January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P802.11-14/1589r0</a:t>
            </a:r>
            <a:endParaRPr lang="en-US"/>
          </a:p>
        </p:txBody>
      </p:sp>
      <p:sp>
        <p:nvSpPr>
          <p:cNvPr id="5" name="Rectangle 3"/>
          <p:cNvSpPr>
            <a:spLocks noGrp="1" noChangeArrowheads="1"/>
          </p:cNvSpPr>
          <p:nvPr>
            <p:ph type="dt" idx="1"/>
          </p:nvPr>
        </p:nvSpPr>
        <p:spPr>
          <a:ln/>
        </p:spPr>
        <p:txBody>
          <a:bodyPr/>
          <a:lstStyle/>
          <a:p>
            <a:r>
              <a:rPr lang="en-US" smtClean="0"/>
              <a:t>January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P802.11-14/1589r0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252268" y="332601"/>
            <a:ext cx="35394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P802.11-14/1589r4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3e3e3@gmail.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mailto:mark.hamilton@spectralink.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ieee.org/portal/cms_docs/about/CoE_poster.pdf" TargetMode="External"/><Relationship Id="rId3" Type="http://schemas.openxmlformats.org/officeDocument/2006/relationships/hyperlink" Target="http://standards.ieee.org/board/pat/pat-slideset.ppt" TargetMode="External"/><Relationship Id="rId7" Type="http://schemas.openxmlformats.org/officeDocument/2006/relationships/hyperlink" Target="http://standards.ieee.org/resources/antitrust-guidelines.pdf" TargetMode="External"/><Relationship Id="rId12" Type="http://schemas.openxmlformats.org/officeDocument/2006/relationships/hyperlink" Target="https://mentor.ieee.org/802-ec/dcn/09/ec-09-0006-02-00EC-draft-revision-of-the-lmsc-om-for-wg-p-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affiliationFAQ.html" TargetMode="External"/><Relationship Id="rId11" Type="http://schemas.openxmlformats.org/officeDocument/2006/relationships/hyperlink" Target="https://mentor.ieee.org/802-ec/dcn/09/ec-09-0005-02-00EC-draft-revised-lmsc-p-p-for-wg-p-p-ballot.pdf" TargetMode="External"/><Relationship Id="rId5" Type="http://schemas.openxmlformats.org/officeDocument/2006/relationships/hyperlink" Target="http://standards.ieee.org/board/pat/loa.pdf" TargetMode="External"/><Relationship Id="rId10" Type="http://schemas.openxmlformats.org/officeDocument/2006/relationships/hyperlink" Target="https://mentor.ieee.org/802-ec/dcn/09/ec-09-0007-02-00EC-draft-lmsc-wg-p-p.pdf" TargetMode="External"/><Relationship Id="rId4" Type="http://schemas.openxmlformats.org/officeDocument/2006/relationships/hyperlink" Target="http://standards.ieee.org/board/pat/faq.pdf" TargetMode="External"/><Relationship Id="rId9" Type="http://schemas.openxmlformats.org/officeDocument/2006/relationships/hyperlink" Target="https://mentor.ieee.org/802.11/dcn/09/11-09-0002-04-0000-802-11-operations-manual.doc"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3e3e3@gmai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6.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www.ieee802.org/1/files/private/ac-rev-drafts/d1/802-1ac-rev-d1-0.pdf" TargetMode="External"/><Relationship Id="rId4" Type="http://schemas.openxmlformats.org/officeDocument/2006/relationships/hyperlink" Target="http://www.ieee802.org/1/files/private/bz-drafts/d1/802-1Qbz-d1-5.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2015-01-11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255394280"/>
              </p:ext>
            </p:extLst>
          </p:nvPr>
        </p:nvGraphicFramePr>
        <p:xfrm>
          <a:off x="685800" y="2590799"/>
          <a:ext cx="7772400" cy="195072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Mark Hamilton</a:t>
                      </a:r>
                      <a:endParaRPr lang="en-US" sz="1600" b="0" kern="1200" dirty="0">
                        <a:solidFill>
                          <a:schemeClr val="tx1"/>
                        </a:solidFill>
                        <a:effectLst/>
                        <a:latin typeface="Times New Roman"/>
                        <a:ea typeface="Times New Roman"/>
                        <a:cs typeface="+mn-cs"/>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Spectralink</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2560 55</a:t>
                      </a:r>
                      <a:r>
                        <a:rPr lang="en-US" sz="1600" b="0" kern="1200" baseline="30000" dirty="0" smtClean="0">
                          <a:solidFill>
                            <a:schemeClr val="tx1"/>
                          </a:solidFill>
                          <a:effectLst/>
                          <a:latin typeface="Times New Roman"/>
                          <a:ea typeface="Times New Roman"/>
                          <a:cs typeface="+mn-cs"/>
                        </a:rPr>
                        <a:t>th</a:t>
                      </a:r>
                      <a:r>
                        <a:rPr lang="en-US" sz="1600" b="0" kern="1200" dirty="0" smtClean="0">
                          <a:solidFill>
                            <a:schemeClr val="tx1"/>
                          </a:solidFill>
                          <a:effectLst/>
                          <a:latin typeface="Times New Roman"/>
                          <a:ea typeface="Times New Roman"/>
                          <a:cs typeface="+mn-cs"/>
                        </a:rPr>
                        <a:t> St</a:t>
                      </a:r>
                    </a:p>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Boulder, CO 80301 USA</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rPr>
                        <a:t>+1-303-441-7553</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kern="1200" dirty="0" smtClean="0">
                          <a:solidFill>
                            <a:schemeClr val="tx1"/>
                          </a:solidFill>
                          <a:effectLst/>
                          <a:latin typeface="Times New Roman"/>
                          <a:ea typeface="Times New Roman"/>
                          <a:cs typeface="+mn-cs"/>
                          <a:hlinkClick r:id="rId4"/>
                        </a:rPr>
                        <a:t>mark.hamilton@spectralink.com</a:t>
                      </a:r>
                      <a:r>
                        <a:rPr lang="en-US" sz="1600" b="0" kern="1200" dirty="0" smtClean="0">
                          <a:solidFill>
                            <a:schemeClr val="tx1"/>
                          </a:solidFill>
                          <a:effectLst/>
                          <a:latin typeface="Times New Roman"/>
                          <a:ea typeface="Times New Roman"/>
                          <a:cs typeface="+mn-cs"/>
                        </a:rPr>
                        <a:t> </a:t>
                      </a:r>
                      <a:endParaRPr lang="en-US" sz="1600" b="0" kern="1200" dirty="0">
                        <a:solidFill>
                          <a:schemeClr val="tx1"/>
                        </a:solidFill>
                        <a:effectLst/>
                        <a:latin typeface="Times New Roman"/>
                        <a:ea typeface="Times New Roman"/>
                        <a:cs typeface="+mn-cs"/>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plan 1 – open CIDs</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33 - Since the real problem is that the non-GLK 802.11 MAC Service does not meet all the requirements of a MAC Service that can support 802.1Q Bridging.  Add text to 5.2 the describes two different MAC Service semantics – Mark H</a:t>
            </a:r>
          </a:p>
          <a:p>
            <a:pPr lvl="0"/>
            <a:r>
              <a:rPr lang="en-US" sz="1800" dirty="0">
                <a:solidFill>
                  <a:srgbClr val="FFC000"/>
                </a:solidFill>
              </a:rPr>
              <a:t>CID 34 - Consider disallowing a GLK STA from entering POWER_SAVE state. – Mark H</a:t>
            </a:r>
          </a:p>
          <a:p>
            <a:pPr lvl="0"/>
            <a:r>
              <a:rPr lang="en-US" sz="1800" dirty="0">
                <a:solidFill>
                  <a:srgbClr val="00B050"/>
                </a:solidFill>
              </a:rPr>
              <a:t>CID 40 - Group addressed RA in A-MPDU, for GLK STAs?  Hmm.  Not sure about this one.  – </a:t>
            </a:r>
            <a:r>
              <a:rPr lang="en-US" sz="1800" dirty="0" smtClean="0">
                <a:solidFill>
                  <a:srgbClr val="00B050"/>
                </a:solidFill>
              </a:rPr>
              <a:t>Don’t believe there is a problem, or change needed</a:t>
            </a:r>
            <a:endParaRPr lang="en-US" sz="1800" dirty="0">
              <a:solidFill>
                <a:srgbClr val="00B050"/>
              </a:solidFill>
            </a:endParaRPr>
          </a:p>
          <a:p>
            <a:pPr lvl="0"/>
            <a:r>
              <a:rPr lang="en-US" sz="1800" dirty="0">
                <a:solidFill>
                  <a:srgbClr val="00B050"/>
                </a:solidFill>
              </a:rPr>
              <a:t>CID 41 - Annex Q definitely needs to clarify that the existing text is for non-GLK APs, and add discussion for GLK AP behavior</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CID 62 - Modify the GCR related description in 9 and 10.24.16 to support a MPDU with Control Block. – </a:t>
            </a:r>
            <a:r>
              <a:rPr lang="en-US" sz="1800" dirty="0" smtClean="0">
                <a:solidFill>
                  <a:srgbClr val="FFC000"/>
                </a:solidFill>
              </a:rPr>
              <a:t>(“to support SYNRA”) Ganesh V</a:t>
            </a:r>
          </a:p>
          <a:p>
            <a:pPr lvl="0"/>
            <a:r>
              <a:rPr lang="en-US" sz="1800" dirty="0" smtClean="0">
                <a:solidFill>
                  <a:srgbClr val="FF0000"/>
                </a:solidFill>
              </a:rPr>
              <a:t>CID 89 </a:t>
            </a:r>
            <a:r>
              <a:rPr lang="en-US" sz="1800" dirty="0">
                <a:solidFill>
                  <a:srgbClr val="FF0000"/>
                </a:solidFill>
              </a:rPr>
              <a:t>- Clarify if MBSS can be composed of GLK "mesh" </a:t>
            </a:r>
            <a:r>
              <a:rPr lang="en-US" sz="1800" dirty="0" smtClean="0">
                <a:solidFill>
                  <a:srgbClr val="FF0000"/>
                </a:solidFill>
              </a:rPr>
              <a:t>STAs. </a:t>
            </a:r>
            <a:r>
              <a:rPr lang="en-US" sz="1800" dirty="0">
                <a:solidFill>
                  <a:srgbClr val="FF0000"/>
                </a:solidFill>
              </a:rPr>
              <a:t>In </a:t>
            </a:r>
            <a:r>
              <a:rPr lang="en-US" sz="1800" dirty="0" smtClean="0">
                <a:solidFill>
                  <a:srgbClr val="FF0000"/>
                </a:solidFill>
              </a:rPr>
              <a:t>addition</a:t>
            </a:r>
            <a:r>
              <a:rPr lang="en-US" sz="1800" dirty="0">
                <a:solidFill>
                  <a:srgbClr val="FF0000"/>
                </a:solidFill>
              </a:rPr>
              <a:t>, an </a:t>
            </a:r>
            <a:r>
              <a:rPr lang="en-US" sz="1800" dirty="0" smtClean="0">
                <a:solidFill>
                  <a:srgbClr val="FF0000"/>
                </a:solidFill>
              </a:rPr>
              <a:t>appropriate </a:t>
            </a:r>
            <a:r>
              <a:rPr lang="en-US" sz="1800" dirty="0">
                <a:solidFill>
                  <a:srgbClr val="FF0000"/>
                </a:solidFill>
              </a:rPr>
              <a:t>description in </a:t>
            </a:r>
            <a:r>
              <a:rPr lang="en-US" sz="1800" dirty="0" smtClean="0">
                <a:solidFill>
                  <a:srgbClr val="FF0000"/>
                </a:solidFill>
              </a:rPr>
              <a:t>terms </a:t>
            </a:r>
            <a:r>
              <a:rPr lang="en-US" sz="1800" dirty="0">
                <a:solidFill>
                  <a:srgbClr val="FF0000"/>
                </a:solidFill>
              </a:rPr>
              <a:t>of difference between the GLK "mesh" with DS and GLK ESS (ESS may not be proper naming).</a:t>
            </a: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13</a:t>
            </a:fld>
            <a:endParaRPr lang="en-US"/>
          </a:p>
        </p:txBody>
      </p:sp>
    </p:spTree>
    <p:extLst>
      <p:ext uri="{BB962C8B-B14F-4D97-AF65-F5344CB8AC3E}">
        <p14:creationId xmlns:p14="http://schemas.microsoft.com/office/powerpoint/2010/main" val="1416372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2 – other open issues</a:t>
            </a:r>
            <a:endParaRPr lang="en-US" dirty="0"/>
          </a:p>
        </p:txBody>
      </p:sp>
      <p:sp>
        <p:nvSpPr>
          <p:cNvPr id="3" name="Content Placeholder 2"/>
          <p:cNvSpPr>
            <a:spLocks noGrp="1"/>
          </p:cNvSpPr>
          <p:nvPr>
            <p:ph idx="1"/>
          </p:nvPr>
        </p:nvSpPr>
        <p:spPr>
          <a:xfrm>
            <a:off x="685800" y="1600200"/>
            <a:ext cx="7772400" cy="4495800"/>
          </a:xfrm>
        </p:spPr>
        <p:txBody>
          <a:bodyPr/>
          <a:lstStyle/>
          <a:p>
            <a:pPr lvl="0"/>
            <a:r>
              <a:rPr lang="en-US" sz="1800" dirty="0">
                <a:solidFill>
                  <a:srgbClr val="00B050"/>
                </a:solidFill>
              </a:rPr>
              <a:t>F</a:t>
            </a:r>
            <a:r>
              <a:rPr lang="en-US" sz="1800" dirty="0" smtClean="0">
                <a:solidFill>
                  <a:srgbClr val="00B050"/>
                </a:solidFill>
              </a:rPr>
              <a:t>urther </a:t>
            </a:r>
            <a:r>
              <a:rPr lang="en-US" sz="1800" dirty="0">
                <a:solidFill>
                  <a:srgbClr val="00B050"/>
                </a:solidFill>
              </a:rPr>
              <a:t>MIB improvements: put existing new variables (which I think are all at the STA level) into possibly existing groups, add per associate variables, </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T</a:t>
            </a:r>
            <a:r>
              <a:rPr lang="en-US" sz="1800" dirty="0" smtClean="0">
                <a:solidFill>
                  <a:srgbClr val="FFC000"/>
                </a:solidFill>
              </a:rPr>
              <a:t>he </a:t>
            </a:r>
            <a:r>
              <a:rPr lang="en-US" sz="1800" dirty="0">
                <a:solidFill>
                  <a:srgbClr val="FFC000"/>
                </a:solidFill>
              </a:rPr>
              <a:t>main gap in SYNRA is that the extended forms don't say exactly where the bit map or list of AIDs goes and what its format is. I think this is important and maybe a bit complicated and if I get a chance to do some draft, that's probably what I'll work on. – Philippe </a:t>
            </a:r>
            <a:r>
              <a:rPr lang="en-US" sz="1800" dirty="0" smtClean="0">
                <a:solidFill>
                  <a:srgbClr val="FFC000"/>
                </a:solidFill>
              </a:rPr>
              <a:t>K/Joe L</a:t>
            </a:r>
            <a:endParaRPr lang="en-US" sz="1800" dirty="0">
              <a:solidFill>
                <a:srgbClr val="FFC000"/>
              </a:solidFill>
            </a:endParaRPr>
          </a:p>
          <a:p>
            <a:pPr lvl="0"/>
            <a:r>
              <a:rPr lang="en-US" sz="1800" dirty="0">
                <a:solidFill>
                  <a:srgbClr val="00B050"/>
                </a:solidFill>
              </a:rPr>
              <a:t>I was planning on reviewing the entire draft to be sure that it is clear that the selective reception method (SYNRA) applies to IBSS as well as APs</a:t>
            </a:r>
            <a:r>
              <a:rPr lang="en-US" sz="1800" dirty="0" smtClean="0">
                <a:solidFill>
                  <a:srgbClr val="00B050"/>
                </a:solidFill>
              </a:rPr>
              <a:t>.  - ongoing, and can wait</a:t>
            </a:r>
            <a:endParaRPr lang="en-US" sz="1800" dirty="0">
              <a:solidFill>
                <a:srgbClr val="00B050"/>
              </a:solidFill>
            </a:endParaRPr>
          </a:p>
          <a:p>
            <a:pPr lvl="0"/>
            <a:r>
              <a:rPr lang="en-US" sz="1800" dirty="0">
                <a:solidFill>
                  <a:srgbClr val="00B050"/>
                </a:solidFill>
              </a:rPr>
              <a:t>I'm not sure what we should do about 11ah grabbing capability bit 13. There are still bits we can use but it's a bit more complex now: I think we need to use different bits in the general capabilities field and the DMG STA capabilities field. In the later case, we need to use one of the "reserved for DMG" bits that is currently unused</a:t>
            </a:r>
            <a:r>
              <a:rPr lang="en-US" sz="1800" dirty="0" smtClean="0">
                <a:solidFill>
                  <a:srgbClr val="00B050"/>
                </a:solidFill>
              </a:rPr>
              <a:t>... – ANA says the bit belongs to TGak, no issue.</a:t>
            </a:r>
            <a:endParaRPr lang="en-US" sz="1800" dirty="0">
              <a:solidFill>
                <a:srgbClr val="00B050"/>
              </a:solidFill>
            </a:endParaRPr>
          </a:p>
          <a:p>
            <a:endParaRPr lang="en-US"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14</a:t>
            </a:fld>
            <a:endParaRPr lang="en-US"/>
          </a:p>
        </p:txBody>
      </p:sp>
    </p:spTree>
    <p:extLst>
      <p:ext uri="{BB962C8B-B14F-4D97-AF65-F5344CB8AC3E}">
        <p14:creationId xmlns:p14="http://schemas.microsoft.com/office/powerpoint/2010/main" val="4153893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13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a:p>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11-15/112r1 (Philippe Klein)</a:t>
            </a:r>
            <a:endParaRPr lang="en-US" altLang="ja-JP" b="0" dirty="0">
              <a:cs typeface="ＭＳ Ｐゴシック" charset="0"/>
            </a:endParaRPr>
          </a:p>
          <a:p>
            <a:pPr>
              <a:lnSpc>
                <a:spcPct val="80000"/>
              </a:lnSpc>
            </a:pPr>
            <a:r>
              <a:rPr lang="en-US" altLang="ja-JP" b="0" dirty="0" smtClean="0">
                <a:cs typeface="ＭＳ Ｐゴシック" charset="0"/>
              </a:rPr>
              <a:t>Recess </a:t>
            </a:r>
            <a:r>
              <a:rPr lang="en-US" altLang="ja-JP" b="0" dirty="0">
                <a:cs typeface="ＭＳ Ｐゴシック" charset="0"/>
              </a:rPr>
              <a:t>until 19:30 Tuesday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13 January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11-15/0150, GCR for GLK, Ganesh </a:t>
            </a:r>
            <a:r>
              <a:rPr lang="en-US" altLang="ja-JP" dirty="0" err="1" smtClean="0">
                <a:cs typeface="ＭＳ Ｐゴシック" charset="0"/>
              </a:rPr>
              <a:t>Vankatesan</a:t>
            </a:r>
            <a:endParaRPr lang="en-US" altLang="ja-JP" dirty="0" smtClean="0">
              <a:cs typeface="ＭＳ Ｐゴシック" charset="0"/>
            </a:endParaRPr>
          </a:p>
          <a:p>
            <a:pPr lvl="1">
              <a:lnSpc>
                <a:spcPct val="80000"/>
              </a:lnSpc>
            </a:pPr>
            <a:r>
              <a:rPr lang="en-US" altLang="ja-JP" dirty="0" smtClean="0">
                <a:cs typeface="ＭＳ Ｐゴシック" charset="0"/>
              </a:rPr>
              <a:t>11-15/0151, Proposed text for Power Saving, Mark Hamilton</a:t>
            </a:r>
          </a:p>
          <a:p>
            <a:pPr lvl="1">
              <a:lnSpc>
                <a:spcPct val="80000"/>
              </a:lnSpc>
            </a:pPr>
            <a:r>
              <a:rPr lang="en-US" altLang="ja-JP" b="0" dirty="0" smtClean="0">
                <a:cs typeface="ＭＳ Ｐゴシック" charset="0"/>
              </a:rPr>
              <a:t>CID #40 – do we need to resolve?  Michael Fischer</a:t>
            </a:r>
          </a:p>
          <a:p>
            <a:pPr lvl="1">
              <a:lnSpc>
                <a:spcPct val="80000"/>
              </a:lnSpc>
            </a:pPr>
            <a:r>
              <a:rPr lang="en-US" altLang="ja-JP" dirty="0" smtClean="0">
                <a:cs typeface="ＭＳ Ｐゴシック" charset="0"/>
              </a:rPr>
              <a:t>Review SYNRA figures, Philippe Klein</a:t>
            </a:r>
            <a:endParaRPr lang="en-US" altLang="ja-JP" b="0" dirty="0" smtClean="0">
              <a:cs typeface="ＭＳ Ｐゴシック" charset="0"/>
            </a:endParaRP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527830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January 2015</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802.1Qbz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 and issues</a:t>
            </a:r>
          </a:p>
          <a:p>
            <a:pPr>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March 2015 802.11 meeting on Monday TBD, at 11am Eastern time.</a:t>
            </a:r>
          </a:p>
          <a:p>
            <a:pPr>
              <a:lnSpc>
                <a:spcPct val="80000"/>
              </a:lnSpc>
            </a:pPr>
            <a:r>
              <a:rPr lang="en-GB" b="0" dirty="0"/>
              <a:t>Recess until 10:30.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altLang="ja-JP" b="0" dirty="0">
                <a:cs typeface="ＭＳ Ｐゴシック" charset="0"/>
              </a:rPr>
              <a:t>Moved, to approve Draft P802.11ak_Dx.xx as the TGak working draft.</a:t>
            </a:r>
          </a:p>
          <a:p>
            <a:pPr lvl="1">
              <a:lnSpc>
                <a:spcPct val="90000"/>
              </a:lnSpc>
            </a:pPr>
            <a:r>
              <a:rPr lang="en-US" altLang="ja-JP" dirty="0">
                <a:cs typeface="ＭＳ Ｐゴシック" charset="0"/>
              </a:rPr>
              <a:t>Mover:    Seconder: </a:t>
            </a:r>
          </a:p>
          <a:p>
            <a:pPr lvl="1">
              <a:lnSpc>
                <a:spcPct val="90000"/>
              </a:lnSpc>
            </a:pPr>
            <a:r>
              <a:rPr lang="en-US" altLang="ja-JP" dirty="0">
                <a:cs typeface="ＭＳ Ｐゴシック" charset="0"/>
              </a:rPr>
              <a:t>Yes:    No:    Abstain: </a:t>
            </a:r>
          </a:p>
          <a:p>
            <a:pPr>
              <a:lnSpc>
                <a:spcPct val="90000"/>
              </a:lnSpc>
            </a:pPr>
            <a:endParaRPr lang="en-US"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a:t>
            </a:r>
            <a:r>
              <a:rPr lang="en-US" sz="4000" dirty="0" smtClean="0">
                <a:latin typeface="Arial" charset="0"/>
                <a:cs typeface="Arial" charset="0"/>
              </a:rPr>
              <a:t>2015</a:t>
            </a:r>
            <a:r>
              <a:rPr lang="en-US" dirty="0" smtClean="0">
                <a:latin typeface="Arial" charset="0"/>
                <a:cs typeface="Arial" charset="0"/>
              </a:rPr>
              <a:t> </a:t>
            </a:r>
            <a:r>
              <a:rPr lang="en-US" dirty="0">
                <a:latin typeface="Arial" charset="0"/>
                <a:cs typeface="Arial" charset="0"/>
              </a:rPr>
              <a:t>10:30 – 12:30</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cs typeface="ＭＳ Ｐゴシック" charset="0"/>
              </a:rPr>
              <a:t>Motion:</a:t>
            </a:r>
          </a:p>
          <a:p>
            <a:pPr marL="457200" lvl="1" indent="0">
              <a:lnSpc>
                <a:spcPct val="90000"/>
              </a:lnSpc>
              <a:buNone/>
            </a:pPr>
            <a:r>
              <a:rPr lang="en-US" dirty="0" smtClean="0">
                <a:cs typeface="ＭＳ Ｐゴシック" charset="0"/>
              </a:rPr>
              <a:t>Instruct </a:t>
            </a:r>
            <a:r>
              <a:rPr lang="en-US" b="0" dirty="0" smtClean="0">
                <a:cs typeface="ＭＳ Ｐゴシック" charset="0"/>
              </a:rPr>
              <a:t>the editor to prepare a P802.11ak_Dx.xx incorporating the CID resolutions approved at this session, and,</a:t>
            </a:r>
          </a:p>
          <a:p>
            <a:pPr marL="457200" lvl="1" indent="0">
              <a:lnSpc>
                <a:spcPct val="90000"/>
              </a:lnSpc>
              <a:buNone/>
            </a:pPr>
            <a:r>
              <a:rPr lang="en-US" altLang="en-US" dirty="0"/>
              <a:t>Approve a 30 day Working Group Ballot asking the question “Should </a:t>
            </a:r>
            <a:r>
              <a:rPr lang="en-US" altLang="en-US" dirty="0" smtClean="0"/>
              <a:t>TGak </a:t>
            </a:r>
            <a:r>
              <a:rPr lang="en-US" altLang="en-US" dirty="0" err="1" smtClean="0"/>
              <a:t>Dx.xx</a:t>
            </a:r>
            <a:r>
              <a:rPr lang="en-US" altLang="en-US" dirty="0" smtClean="0"/>
              <a:t> </a:t>
            </a:r>
            <a:r>
              <a:rPr lang="en-US" altLang="en-US" dirty="0"/>
              <a:t>be forwarded to Sponsor Ballot?”</a:t>
            </a:r>
            <a:endParaRPr lang="en-CA" altLang="en-US" dirty="0"/>
          </a:p>
          <a:p>
            <a:pPr marL="457200" lvl="1" indent="0">
              <a:lnSpc>
                <a:spcPct val="90000"/>
              </a:lnSpc>
              <a:buNone/>
            </a:pPr>
            <a:r>
              <a:rPr lang="en-US" dirty="0" smtClean="0">
                <a:cs typeface="ＭＳ Ｐゴシック" charset="0"/>
              </a:rPr>
              <a:t>Mover:    Seconder: </a:t>
            </a:r>
          </a:p>
          <a:p>
            <a:pPr marL="457200" lvl="1" indent="0">
              <a:lnSpc>
                <a:spcPct val="90000"/>
              </a:lnSpc>
              <a:buNone/>
            </a:pPr>
            <a:r>
              <a:rPr lang="en-US" b="0" dirty="0" smtClean="0">
                <a:cs typeface="ＭＳ Ｐゴシック" charset="0"/>
              </a:rPr>
              <a:t>Yes:    No:    Abstain: </a:t>
            </a:r>
          </a:p>
          <a:p>
            <a:pPr>
              <a:lnSpc>
                <a:spcPct val="90000"/>
              </a:lnSpc>
            </a:pPr>
            <a:r>
              <a:rPr lang="en-US" b="0" dirty="0" smtClean="0"/>
              <a:t>Adjourn TGak</a:t>
            </a:r>
            <a:endParaRPr lang="en-GB" b="0" dirty="0" smtClean="0"/>
          </a:p>
        </p:txBody>
      </p:sp>
    </p:spTree>
    <p:extLst>
      <p:ext uri="{BB962C8B-B14F-4D97-AF65-F5344CB8AC3E}">
        <p14:creationId xmlns:p14="http://schemas.microsoft.com/office/powerpoint/2010/main" val="149736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 USA</a:t>
            </a:r>
            <a:endParaRPr lang="en-US" sz="2800" dirty="0">
              <a:latin typeface="Arial" charset="0"/>
            </a:endParaRPr>
          </a:p>
          <a:p>
            <a:pPr algn="ctr">
              <a:lnSpc>
                <a:spcPct val="90000"/>
              </a:lnSpc>
              <a:buFontTx/>
              <a:buNone/>
            </a:pPr>
            <a:r>
              <a:rPr lang="en-US" sz="2800" dirty="0" smtClean="0">
                <a:latin typeface="Arial" charset="0"/>
              </a:rPr>
              <a:t>12-15 January,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0.06  of 802.11ak and results of Comment Collection 17:</a:t>
            </a:r>
          </a:p>
          <a:p>
            <a:pPr lvl="1">
              <a:lnSpc>
                <a:spcPct val="80000"/>
              </a:lnSpc>
            </a:pPr>
            <a:r>
              <a:rPr lang="en-GB" dirty="0" smtClean="0">
                <a:hlinkClick r:id="rId3"/>
              </a:rPr>
              <a:t>http://www.ieee802.org/11/private/Draft_Standards/11ak/Draft P802.11ak_D0.06.pdf</a:t>
            </a:r>
            <a:r>
              <a:rPr lang="en-GB" dirty="0" smtClean="0"/>
              <a:t> </a:t>
            </a:r>
          </a:p>
          <a:p>
            <a:pPr lvl="1">
              <a:lnSpc>
                <a:spcPct val="80000"/>
              </a:lnSpc>
            </a:pPr>
            <a:r>
              <a:rPr lang="en-GB" dirty="0" smtClean="0"/>
              <a:t>11-14/559r16,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Atlanta, Georgia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1" y="1356361"/>
            <a:ext cx="6249970" cy="466343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January 2015– </a:t>
            </a:r>
            <a:r>
              <a:rPr lang="en-US" sz="2400" dirty="0"/>
              <a:t>Initial WG </a:t>
            </a:r>
            <a:r>
              <a:rPr lang="en-US" sz="2400" dirty="0" smtClean="0"/>
              <a:t>Ballot on D1.0</a:t>
            </a:r>
            <a:endParaRPr lang="en-US" sz="2400" dirty="0"/>
          </a:p>
          <a:p>
            <a:pPr lvl="1">
              <a:lnSpc>
                <a:spcPct val="80000"/>
              </a:lnSpc>
            </a:pPr>
            <a:r>
              <a:rPr lang="en-US" sz="2400" dirty="0" smtClean="0"/>
              <a:t>July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b="0" dirty="0" smtClean="0"/>
              <a:t>Exiting the San Antonio meeting, there were 6 open comments listed below by assignee:</a:t>
            </a:r>
          </a:p>
          <a:p>
            <a:pPr lvl="1"/>
            <a:r>
              <a:rPr lang="en-US" sz="2400" dirty="0" smtClean="0"/>
              <a:t>Donald Eastlake: CID 89 – clarify GLK MBSS</a:t>
            </a:r>
          </a:p>
          <a:p>
            <a:pPr lvl="1"/>
            <a:r>
              <a:rPr lang="en-US" sz="2400" dirty="0" smtClean="0"/>
              <a:t>Mark Hamilton: CID 33 – GLK MAC services, CID 34 – Power Save?</a:t>
            </a:r>
            <a:endParaRPr lang="en-US" sz="2400" dirty="0"/>
          </a:p>
          <a:p>
            <a:pPr lvl="1"/>
            <a:r>
              <a:rPr lang="en-US" sz="2400" dirty="0" smtClean="0"/>
              <a:t>Dave </a:t>
            </a:r>
            <a:r>
              <a:rPr lang="en-US" sz="2400" dirty="0" err="1" smtClean="0"/>
              <a:t>Kloper</a:t>
            </a:r>
            <a:r>
              <a:rPr lang="en-US" sz="2400" dirty="0" smtClean="0"/>
              <a:t>: CID 40 – group address MPDUs, CID 62 – fix GCR for selective reception</a:t>
            </a:r>
          </a:p>
          <a:p>
            <a:pPr lvl="1"/>
            <a:r>
              <a:rPr lang="en-US" sz="2400" dirty="0" smtClean="0"/>
              <a:t>Dick Roy: CID 41 – Annex Q update</a:t>
            </a:r>
            <a:endParaRPr lang="en-US" sz="2400" dirty="0"/>
          </a:p>
        </p:txBody>
      </p:sp>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6974535"/>
              </p:ext>
            </p:extLst>
          </p:nvPr>
        </p:nvGraphicFramePr>
        <p:xfrm>
          <a:off x="990600" y="2057400"/>
          <a:ext cx="7391399" cy="3108960"/>
        </p:xfrm>
        <a:graphic>
          <a:graphicData uri="http://schemas.openxmlformats.org/drawingml/2006/table">
            <a:tbl>
              <a:tblPr firstRow="1" bandRow="1">
                <a:tableStyleId>{5C22544A-7EE6-4342-B048-85BDC9FD1C3A}</a:tableStyleId>
              </a:tblPr>
              <a:tblGrid>
                <a:gridCol w="1600200"/>
                <a:gridCol w="3863008"/>
                <a:gridCol w="1928191"/>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TBD</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January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January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charset="0"/>
            </a:endParaRPr>
          </a:p>
        </p:txBody>
      </p:sp>
      <p:sp>
        <p:nvSpPr>
          <p:cNvPr id="117763" name="Rectangle 3"/>
          <p:cNvSpPr>
            <a:spLocks noGrp="1" noChangeArrowheads="1"/>
          </p:cNvSpPr>
          <p:nvPr>
            <p:ph type="body" sz="half" idx="1"/>
          </p:nvPr>
        </p:nvSpPr>
        <p:spPr>
          <a:xfrm>
            <a:off x="685800" y="1752600"/>
            <a:ext cx="7924800" cy="4572000"/>
          </a:xfrm>
          <a:noFill/>
          <a:ln/>
        </p:spPr>
        <p:txBody>
          <a:bodyPr/>
          <a:lstStyle/>
          <a:p>
            <a:pPr>
              <a:lnSpc>
                <a:spcPct val="80000"/>
              </a:lnSpc>
            </a:pPr>
            <a:r>
              <a:rPr lang="en-US" sz="2000" b="0" dirty="0"/>
              <a:t>Call meeting to Order.</a:t>
            </a:r>
          </a:p>
          <a:p>
            <a:pPr>
              <a:lnSpc>
                <a:spcPct val="80000"/>
              </a:lnSpc>
            </a:pPr>
            <a:r>
              <a:rPr lang="en-US" sz="2000" b="0" dirty="0"/>
              <a:t>Review of IEEE 802 and 802.11 Policies and Procedures on Intellectual Property, Inappropriate Topics, Etc.</a:t>
            </a:r>
          </a:p>
          <a:p>
            <a:pPr>
              <a:lnSpc>
                <a:spcPct val="80000"/>
              </a:lnSpc>
            </a:pPr>
            <a:r>
              <a:rPr lang="en-US" sz="2000" b="0" dirty="0"/>
              <a:t>Attendance Recording Reminder</a:t>
            </a:r>
          </a:p>
          <a:p>
            <a:pPr>
              <a:lnSpc>
                <a:spcPct val="80000"/>
              </a:lnSpc>
            </a:pPr>
            <a:r>
              <a:rPr lang="en-US" sz="2000" b="0" dirty="0"/>
              <a:t>Approval of Agenda</a:t>
            </a:r>
          </a:p>
          <a:p>
            <a:pPr>
              <a:lnSpc>
                <a:spcPct val="80000"/>
              </a:lnSpc>
            </a:pPr>
            <a:r>
              <a:rPr lang="en-US" sz="2000" b="0" dirty="0" smtClean="0"/>
              <a:t>Approval </a:t>
            </a:r>
            <a:r>
              <a:rPr lang="en-US" sz="2000" b="0" dirty="0"/>
              <a:t>of the Minutes of the </a:t>
            </a:r>
            <a:r>
              <a:rPr lang="en-US" sz="2000" b="0" dirty="0" smtClean="0"/>
              <a:t>November 802.11ak </a:t>
            </a:r>
            <a:r>
              <a:rPr lang="en-US" sz="2000" b="0" dirty="0"/>
              <a:t>Meeting in </a:t>
            </a:r>
            <a:r>
              <a:rPr lang="en-US" sz="2000" b="0" dirty="0" smtClean="0"/>
              <a:t>San Antonio, Texas, </a:t>
            </a:r>
            <a:r>
              <a:rPr lang="en-US" sz="2000" b="0" dirty="0"/>
              <a:t>11-14</a:t>
            </a:r>
            <a:r>
              <a:rPr lang="en-US" sz="2000" b="0" dirty="0" smtClean="0"/>
              <a:t>/</a:t>
            </a:r>
            <a:r>
              <a:rPr lang="en-US" sz="2000" b="0" dirty="0"/>
              <a:t>1</a:t>
            </a:r>
            <a:r>
              <a:rPr lang="en-US" sz="2000" b="0" dirty="0" smtClean="0"/>
              <a:t>538r0.</a:t>
            </a:r>
          </a:p>
          <a:p>
            <a:pPr lvl="1">
              <a:lnSpc>
                <a:spcPct val="80000"/>
              </a:lnSpc>
            </a:pPr>
            <a:r>
              <a:rPr lang="en-US" sz="1800" dirty="0" smtClean="0"/>
              <a:t>Unanimous Consent</a:t>
            </a:r>
          </a:p>
          <a:p>
            <a:pPr>
              <a:lnSpc>
                <a:spcPct val="80000"/>
              </a:lnSpc>
            </a:pPr>
            <a:r>
              <a:rPr lang="en-US" sz="2000" b="0" dirty="0"/>
              <a:t>Approval of the Minutes of </a:t>
            </a:r>
            <a:r>
              <a:rPr lang="en-US" sz="2000" b="0" dirty="0" smtClean="0"/>
              <a:t>Teleconferences </a:t>
            </a:r>
            <a:r>
              <a:rPr lang="en-US" sz="2000" b="0" dirty="0"/>
              <a:t>since San </a:t>
            </a:r>
            <a:r>
              <a:rPr lang="en-US" sz="2000" b="0" dirty="0" smtClean="0"/>
              <a:t>Antonio:</a:t>
            </a:r>
            <a:endParaRPr lang="en-US" sz="2000" b="0" dirty="0"/>
          </a:p>
          <a:p>
            <a:pPr lvl="1">
              <a:lnSpc>
                <a:spcPct val="80000"/>
              </a:lnSpc>
            </a:pPr>
            <a:r>
              <a:rPr lang="en-US" sz="1800" dirty="0"/>
              <a:t>14/</a:t>
            </a:r>
            <a:r>
              <a:rPr lang="en-US" sz="1800" dirty="0" smtClean="0"/>
              <a:t>1571r0</a:t>
            </a:r>
            <a:r>
              <a:rPr lang="en-US" sz="1800" dirty="0"/>
              <a:t>, “11ak </a:t>
            </a:r>
            <a:r>
              <a:rPr lang="en-US" sz="1800" dirty="0" err="1"/>
              <a:t>Telecon</a:t>
            </a:r>
            <a:r>
              <a:rPr lang="en-US" sz="1800" dirty="0"/>
              <a:t> Minutes </a:t>
            </a:r>
            <a:r>
              <a:rPr lang="en-US" sz="1800" dirty="0" smtClean="0"/>
              <a:t>20141124”</a:t>
            </a:r>
          </a:p>
          <a:p>
            <a:pPr lvl="1">
              <a:lnSpc>
                <a:spcPct val="80000"/>
              </a:lnSpc>
            </a:pPr>
            <a:r>
              <a:rPr lang="en-US" sz="1800" dirty="0" smtClean="0"/>
              <a:t>15/0009r0, “11ak Telecon Minutes 20141215”</a:t>
            </a:r>
          </a:p>
          <a:p>
            <a:pPr lvl="1">
              <a:lnSpc>
                <a:spcPct val="80000"/>
              </a:lnSpc>
            </a:pPr>
            <a:r>
              <a:rPr lang="en-US" sz="1800" dirty="0" smtClean="0"/>
              <a:t>Unanimous Consent</a:t>
            </a:r>
            <a:endParaRPr lang="en-US" sz="1800" dirty="0"/>
          </a:p>
          <a:p>
            <a:pPr>
              <a:lnSpc>
                <a:spcPct val="80000"/>
              </a:lnSpc>
            </a:pPr>
            <a:r>
              <a:rPr lang="en-US" sz="2000" b="0" dirty="0"/>
              <a:t>Presentation and Discussion of Submissions / </a:t>
            </a:r>
            <a:r>
              <a:rPr lang="en-US" altLang="ja-JP" sz="2000" b="0" dirty="0">
                <a:cs typeface="ＭＳ Ｐゴシック" charset="0"/>
              </a:rPr>
              <a:t>Resolution of Comments in 802.11 CC17</a:t>
            </a:r>
          </a:p>
          <a:p>
            <a:pPr>
              <a:lnSpc>
                <a:spcPct val="80000"/>
              </a:lnSpc>
            </a:pPr>
            <a:r>
              <a:rPr lang="en-US" altLang="ja-JP" sz="2000" b="0" dirty="0">
                <a:cs typeface="ＭＳ Ｐゴシック" charset="0"/>
              </a:rPr>
              <a:t>Recess until </a:t>
            </a:r>
            <a:r>
              <a:rPr lang="en-US" altLang="ja-JP" sz="2000" b="0" dirty="0" smtClean="0">
                <a:cs typeface="ＭＳ Ｐゴシック" charset="0"/>
              </a:rPr>
              <a:t>8:00 </a:t>
            </a:r>
            <a:r>
              <a:rPr lang="en-US" altLang="ja-JP" sz="2000" b="0" dirty="0">
                <a:cs typeface="ＭＳ Ｐゴシック" charset="0"/>
              </a:rPr>
              <a:t>Tuesday</a:t>
            </a:r>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52101</TotalTime>
  <Words>1788</Words>
  <Application>Microsoft Office PowerPoint</Application>
  <PresentationFormat>On-screen Show (4:3)</PresentationFormat>
  <Paragraphs>313</Paragraphs>
  <Slides>20</Slides>
  <Notes>17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January 2015 802.11ak Agenda</vt:lpstr>
      <vt:lpstr>IEEE 802.11ak/GLK: Enhancements For Transit Links Within Bridged Networks</vt:lpstr>
      <vt:lpstr>Venue</vt:lpstr>
      <vt:lpstr>TGak Timeline</vt:lpstr>
      <vt:lpstr>TGak CC#17 Comment Status</vt:lpstr>
      <vt:lpstr>Sessions</vt:lpstr>
      <vt:lpstr>Monday, 12 January 2015  10:30 – 12:30</vt:lpstr>
      <vt:lpstr>Participants, Patents, and Duty to Inform</vt:lpstr>
      <vt:lpstr>Patent Related Links</vt:lpstr>
      <vt:lpstr>Call for Potentially Essential Patents</vt:lpstr>
      <vt:lpstr>Other Documents and WebPages to Review</vt:lpstr>
      <vt:lpstr>Other Guidelines for IEEE WG Meetings</vt:lpstr>
      <vt:lpstr>Work plan 1 – open CIDs</vt:lpstr>
      <vt:lpstr>Work plan 2 – other open issues</vt:lpstr>
      <vt:lpstr>Tuesday, 13 January 2015  08:00 – 10:00</vt:lpstr>
      <vt:lpstr>Tuesday, 13 January 2015 19:30 – 21:30</vt:lpstr>
      <vt:lpstr>Thursday, 15 January 2015 08:00 – 10:00</vt:lpstr>
      <vt:lpstr>Thursday, 15 January 2015 10:30 – 12:30</vt:lpstr>
      <vt:lpstr>Thursday, 15 January 2015 10:30 – 12:30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Mark Hamilton</cp:lastModifiedBy>
  <cp:revision>697</cp:revision>
  <cp:lastPrinted>1998-02-10T13:28:06Z</cp:lastPrinted>
  <dcterms:created xsi:type="dcterms:W3CDTF">2006-12-04T03:46:13Z</dcterms:created>
  <dcterms:modified xsi:type="dcterms:W3CDTF">2015-01-14T02:53:31Z</dcterms:modified>
</cp:coreProperties>
</file>