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87" r:id="rId3"/>
    <p:sldId id="295" r:id="rId4"/>
    <p:sldId id="304" r:id="rId5"/>
    <p:sldId id="294" r:id="rId6"/>
    <p:sldId id="288" r:id="rId7"/>
    <p:sldId id="296" r:id="rId8"/>
    <p:sldId id="289" r:id="rId9"/>
    <p:sldId id="291" r:id="rId10"/>
    <p:sldId id="297" r:id="rId11"/>
    <p:sldId id="292" r:id="rId12"/>
    <p:sldId id="290" r:id="rId13"/>
    <p:sldId id="293" r:id="rId14"/>
    <p:sldId id="299" r:id="rId15"/>
    <p:sldId id="286" r:id="rId16"/>
    <p:sldId id="302" r:id="rId17"/>
    <p:sldId id="280" r:id="rId18"/>
    <p:sldId id="284" r:id="rId19"/>
    <p:sldId id="301" r:id="rId20"/>
    <p:sldId id="279" r:id="rId21"/>
    <p:sldId id="303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9548" autoAdjust="0"/>
  </p:normalViewPr>
  <p:slideViewPr>
    <p:cSldViewPr>
      <p:cViewPr varScale="1">
        <p:scale>
          <a:sx n="118" d="100"/>
          <a:sy n="11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25098435-D4FE-4701-A2B6-191C28EEC345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17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9531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25098435-D4FE-4701-A2B6-191C28EEC345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18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4653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25098435-D4FE-4701-A2B6-191C28EEC345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19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0863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20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4742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>
                <a:ea typeface="SimSun" panose="02010600030101010101" pitchFamily="2" charset="-122"/>
              </a:rPr>
              <a:t>Page </a:t>
            </a:r>
            <a:fld id="{FAD3BE11-F525-443D-8B36-20D08D343801}" type="slidenum">
              <a:rPr lang="en-US" altLang="zh-CN" smtClean="0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21</a:t>
            </a:fld>
            <a:endParaRPr lang="en-US" altLang="zh-CN" smtClean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535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802.11-14/1580r0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Perspectives on Spatial Reuse in 11ax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2014-12-03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45154"/>
              </p:ext>
            </p:extLst>
          </p:nvPr>
        </p:nvGraphicFramePr>
        <p:xfrm>
          <a:off x="609600" y="2590800"/>
          <a:ext cx="8048625" cy="229202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Hoon Kwon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Seok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Hyoungjin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Kwon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 Jafarian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younghoon.kwon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yongho.seok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hj.kwon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vida.ferdowsi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amin.jafarian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7089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</a:t>
            </a:r>
            <a:r>
              <a:rPr lang="en-US" sz="1200" b="0" dirty="0" err="1" smtClean="0">
                <a:latin typeface="Calibri" panose="020F0502020204030204" pitchFamily="34" charset="0"/>
              </a:rPr>
              <a:t>Hedayat</a:t>
            </a:r>
            <a:r>
              <a:rPr lang="en-US" sz="1200" b="0" dirty="0" smtClean="0">
                <a:latin typeface="Calibri" panose="020F0502020204030204" pitchFamily="34" charset="0"/>
              </a:rPr>
              <a:t>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>
                <a:latin typeface="Calibri" panose="020F0502020204030204" pitchFamily="34" charset="0"/>
                <a:ea typeface="굴림" pitchFamily="50" charset="-127"/>
              </a:rPr>
              <a:t>Simulation Scenario 1 (SS1)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</a:t>
            </a:r>
            <a:r>
              <a:rPr lang="en-US" sz="1800" dirty="0">
                <a:latin typeface="Calibri" panose="020F0502020204030204" pitchFamily="34" charset="0"/>
              </a:rPr>
              <a:t>14/861r0] Impact of CCA adaptation on spatial reuse in dense residential </a:t>
            </a:r>
            <a:r>
              <a:rPr lang="en-US" sz="1800" dirty="0" smtClean="0">
                <a:latin typeface="Calibri" panose="020F0502020204030204" pitchFamily="34" charset="0"/>
              </a:rPr>
              <a:t>scenario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Integrated PHY/MAC simulator.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 … mean </a:t>
            </a:r>
            <a:r>
              <a:rPr lang="en-US" sz="1400" dirty="0">
                <a:latin typeface="Calibri" panose="020F0502020204030204" pitchFamily="34" charset="0"/>
              </a:rPr>
              <a:t>throughput gains around 18-52% are observed (gains </a:t>
            </a:r>
            <a:r>
              <a:rPr lang="en-US" sz="1400" dirty="0" smtClean="0">
                <a:latin typeface="Calibri" panose="020F0502020204030204" pitchFamily="34" charset="0"/>
              </a:rPr>
              <a:t>are dependent on </a:t>
            </a:r>
            <a:r>
              <a:rPr lang="en-US" sz="1400" dirty="0">
                <a:latin typeface="Calibri" panose="020F0502020204030204" pitchFamily="34" charset="0"/>
              </a:rPr>
              <a:t>scenario)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However, increased spatial </a:t>
            </a:r>
            <a:r>
              <a:rPr lang="en-US" sz="1400" dirty="0" smtClean="0">
                <a:latin typeface="Calibri" panose="020F0502020204030204" pitchFamily="34" charset="0"/>
              </a:rPr>
              <a:t>reuse also increases interference </a:t>
            </a:r>
            <a:r>
              <a:rPr lang="en-US" sz="1400" dirty="0">
                <a:latin typeface="Calibri" panose="020F0502020204030204" pitchFamily="34" charset="0"/>
              </a:rPr>
              <a:t>and  </a:t>
            </a:r>
            <a:r>
              <a:rPr lang="en-US" sz="1400" dirty="0" smtClean="0">
                <a:latin typeface="Calibri" panose="020F0502020204030204" pitchFamily="34" charset="0"/>
              </a:rPr>
              <a:t>5% throughput degrades significantly 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Mechanisms to deal with high interference and coordinate OBSS transmissions would be required to maximize these </a:t>
            </a:r>
            <a:r>
              <a:rPr lang="en-US" sz="1400" dirty="0" smtClean="0">
                <a:latin typeface="Calibri" panose="020F0502020204030204" pitchFamily="34" charset="0"/>
              </a:rPr>
              <a:t>gains</a:t>
            </a:r>
            <a:r>
              <a:rPr lang="en-US" sz="1400" b="0" dirty="0" smtClean="0">
                <a:latin typeface="Calibri" panose="020F0502020204030204" pitchFamily="34" charset="0"/>
              </a:rPr>
              <a:t>”</a:t>
            </a:r>
          </a:p>
          <a:p>
            <a:pPr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[14/846r1] CCA Study in Residential </a:t>
            </a:r>
            <a:r>
              <a:rPr lang="en-US" sz="1800" dirty="0" smtClean="0">
                <a:latin typeface="Calibri" panose="020F0502020204030204" pitchFamily="34" charset="0"/>
              </a:rPr>
              <a:t>Scenario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</a:rPr>
              <a:t>	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Reuse 1. </a:t>
            </a:r>
            <a:r>
              <a:rPr lang="en-US" sz="1400" dirty="0" err="1" smtClean="0">
                <a:latin typeface="Calibri" panose="020F0502020204030204" pitchFamily="34" charset="0"/>
              </a:rPr>
              <a:t>Pathloss</a:t>
            </a:r>
            <a:r>
              <a:rPr lang="en-US" sz="1400" dirty="0" smtClean="0">
                <a:latin typeface="Calibri" panose="020F0502020204030204" pitchFamily="34" charset="0"/>
              </a:rPr>
              <a:t>/shadowing, no </a:t>
            </a:r>
            <a:r>
              <a:rPr lang="en-US" sz="1400" dirty="0">
                <a:latin typeface="Calibri" panose="020F0502020204030204" pitchFamily="34" charset="0"/>
              </a:rPr>
              <a:t>fading modeled. Full MAC </a:t>
            </a:r>
            <a:r>
              <a:rPr lang="en-US" sz="1400" dirty="0" smtClean="0">
                <a:latin typeface="Calibri" panose="020F0502020204030204" pitchFamily="34" charset="0"/>
              </a:rPr>
              <a:t>modeling. Color </a:t>
            </a:r>
            <a:r>
              <a:rPr lang="en-US" sz="1400" dirty="0">
                <a:latin typeface="Calibri" panose="020F0502020204030204" pitchFamily="34" charset="0"/>
              </a:rPr>
              <a:t>bit. DL data. Full buffer UDP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“</a:t>
            </a:r>
            <a:r>
              <a:rPr lang="en-US" sz="1400" b="0" dirty="0">
                <a:latin typeface="Calibri" panose="020F0502020204030204" pitchFamily="34" charset="0"/>
              </a:rPr>
              <a:t>Optimal CCA levels are highly dependent on parameter settings: e.g. </a:t>
            </a:r>
            <a:r>
              <a:rPr lang="en-US" sz="1400" b="0" dirty="0" err="1">
                <a:latin typeface="Calibri" panose="020F0502020204030204" pitchFamily="34" charset="0"/>
              </a:rPr>
              <a:t>Tx</a:t>
            </a:r>
            <a:r>
              <a:rPr lang="en-US" sz="1400" b="0" dirty="0">
                <a:latin typeface="Calibri" panose="020F0502020204030204" pitchFamily="34" charset="0"/>
              </a:rPr>
              <a:t> Power, PER curves </a:t>
            </a:r>
          </a:p>
          <a:p>
            <a:pPr lvl="1">
              <a:buFont typeface="Arial"/>
              <a:buChar char="•"/>
            </a:pPr>
            <a:r>
              <a:rPr lang="en-US" sz="1400" b="0" dirty="0">
                <a:latin typeface="Calibri" panose="020F0502020204030204" pitchFamily="34" charset="0"/>
              </a:rPr>
              <a:t>Difficult to get simultaneously </a:t>
            </a:r>
            <a:r>
              <a:rPr lang="en-US" sz="1400" b="0" dirty="0" smtClean="0">
                <a:latin typeface="Calibri" panose="020F0502020204030204" pitchFamily="34" charset="0"/>
              </a:rPr>
              <a:t>optimize both </a:t>
            </a:r>
            <a:r>
              <a:rPr lang="en-US" sz="1400" b="0" dirty="0">
                <a:latin typeface="Calibri" panose="020F0502020204030204" pitchFamily="34" charset="0"/>
              </a:rPr>
              <a:t>mean and 5% point”</a:t>
            </a: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[14/1199r1] CCA Study in Residential Scenario - Part 2</a:t>
            </a:r>
          </a:p>
          <a:p>
            <a:pPr lvl="1">
              <a:buFont typeface="Arial"/>
              <a:buChar char="•"/>
            </a:pPr>
            <a:r>
              <a:rPr lang="en-US" sz="1400" dirty="0" err="1" smtClean="0">
                <a:latin typeface="Calibri" panose="020F0502020204030204" pitchFamily="34" charset="0"/>
              </a:rPr>
              <a:t>Pathloss</a:t>
            </a:r>
            <a:r>
              <a:rPr lang="en-US" sz="1400" dirty="0" smtClean="0">
                <a:latin typeface="Calibri" panose="020F0502020204030204" pitchFamily="34" charset="0"/>
              </a:rPr>
              <a:t>/shadowing </a:t>
            </a:r>
            <a:r>
              <a:rPr lang="en-US" sz="1400" dirty="0">
                <a:latin typeface="Calibri" panose="020F0502020204030204" pitchFamily="34" charset="0"/>
              </a:rPr>
              <a:t>and no fading </a:t>
            </a:r>
            <a:r>
              <a:rPr lang="en-US" sz="1400" dirty="0" smtClean="0">
                <a:latin typeface="Calibri" panose="020F0502020204030204" pitchFamily="34" charset="0"/>
              </a:rPr>
              <a:t>modeled. Full MAC modeling. Color bit. UL data. Full buffer UDP.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“For residential scenario reuse 1: </a:t>
            </a:r>
            <a:r>
              <a:rPr lang="en-US" sz="1400" dirty="0" smtClean="0">
                <a:latin typeface="Calibri" panose="020F0502020204030204" pitchFamily="34" charset="0"/>
              </a:rPr>
              <a:t>Increasing </a:t>
            </a:r>
            <a:r>
              <a:rPr lang="en-US" sz="1400" dirty="0">
                <a:latin typeface="Calibri" panose="020F0502020204030204" pitchFamily="34" charset="0"/>
              </a:rPr>
              <a:t>CCA can be harmful for the 5% throughput </a:t>
            </a:r>
            <a:r>
              <a:rPr lang="en-US" sz="1400" dirty="0" smtClean="0">
                <a:latin typeface="Calibri" panose="020F0502020204030204" pitchFamily="34" charset="0"/>
              </a:rPr>
              <a:t>[846r1]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For residential scenario reuse 3: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</a:rPr>
              <a:t>5%ile 3x (4x) improvements </a:t>
            </a:r>
            <a:r>
              <a:rPr lang="en-US" sz="1400" dirty="0">
                <a:latin typeface="Calibri" panose="020F0502020204030204" pitchFamily="34" charset="0"/>
              </a:rPr>
              <a:t>vs -</a:t>
            </a:r>
            <a:r>
              <a:rPr lang="en-US" sz="1400" dirty="0" smtClean="0">
                <a:latin typeface="Calibri" panose="020F0502020204030204" pitchFamily="34" charset="0"/>
              </a:rPr>
              <a:t>92dBm (-82dBm), mean</a:t>
            </a:r>
            <a:r>
              <a:rPr lang="en-US" sz="1400" dirty="0">
                <a:latin typeface="Calibri" panose="020F0502020204030204" pitchFamily="34" charset="0"/>
              </a:rPr>
              <a:t>: 30% increase vs CCA=-92 to CCA= anything higher; No gain compared to -82dBm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For residential scenario reuse </a:t>
            </a:r>
            <a:r>
              <a:rPr lang="en-US" sz="1400" dirty="0" smtClean="0">
                <a:latin typeface="Calibri" panose="020F0502020204030204" pitchFamily="34" charset="0"/>
              </a:rPr>
              <a:t>6: Negligible gains </a:t>
            </a:r>
            <a:r>
              <a:rPr lang="en-US" sz="1400" dirty="0">
                <a:latin typeface="Calibri" panose="020F0502020204030204" pitchFamily="34" charset="0"/>
              </a:rPr>
              <a:t>by increasing </a:t>
            </a:r>
            <a:r>
              <a:rPr lang="en-US" sz="1400" dirty="0" smtClean="0">
                <a:latin typeface="Calibri" panose="020F0502020204030204" pitchFamily="34" charset="0"/>
              </a:rPr>
              <a:t>CCA. All </a:t>
            </a:r>
            <a:r>
              <a:rPr lang="en-US" sz="1400" dirty="0">
                <a:latin typeface="Calibri" panose="020F0502020204030204" pitchFamily="34" charset="0"/>
              </a:rPr>
              <a:t>CCA levels have good </a:t>
            </a:r>
            <a:r>
              <a:rPr lang="en-US" sz="1400" dirty="0" smtClean="0">
                <a:latin typeface="Calibri" panose="020F0502020204030204" pitchFamily="34" charset="0"/>
              </a:rPr>
              <a:t>reuse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Effects of changing the CCA levels is highly scenario parameters dependent </a:t>
            </a:r>
            <a:r>
              <a:rPr lang="en-US" sz="1400" b="0" dirty="0" smtClean="0">
                <a:latin typeface="Calibri" panose="020F0502020204030204" pitchFamily="34" charset="0"/>
              </a:rPr>
              <a:t>”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19376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>
                <a:latin typeface="Calibri" panose="020F0502020204030204" pitchFamily="34" charset="0"/>
                <a:ea typeface="굴림" pitchFamily="50" charset="-127"/>
              </a:rPr>
              <a:t>Simulation Scenario 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2 </a:t>
            </a:r>
            <a:r>
              <a:rPr lang="en-US" altLang="ko-KR" sz="2000" dirty="0">
                <a:latin typeface="Calibri" panose="020F0502020204030204" pitchFamily="34" charset="0"/>
                <a:ea typeface="굴림" pitchFamily="50" charset="-127"/>
              </a:rPr>
              <a:t>(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SS2)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[14/868r1</a:t>
            </a:r>
            <a:r>
              <a:rPr lang="en-US" sz="1800" dirty="0">
                <a:latin typeface="Calibri" panose="020F0502020204030204" pitchFamily="34" charset="0"/>
              </a:rPr>
              <a:t>] UL &amp; DL DSC and TPC MAC </a:t>
            </a:r>
            <a:r>
              <a:rPr lang="en-US" sz="1800" dirty="0" smtClean="0">
                <a:latin typeface="Calibri" panose="020F0502020204030204" pitchFamily="34" charset="0"/>
              </a:rPr>
              <a:t>Simulation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FTP </a:t>
            </a:r>
            <a:r>
              <a:rPr lang="en-US" sz="1400" dirty="0">
                <a:latin typeface="Calibri" panose="020F0502020204030204" pitchFamily="34" charset="0"/>
              </a:rPr>
              <a:t>in UL/DL with Poisson arrival with 80% vs 20% arrival ration in DL vs UL.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</a:t>
            </a:r>
            <a:r>
              <a:rPr lang="en-US" sz="1400" dirty="0">
                <a:latin typeface="Calibri" panose="020F0502020204030204" pitchFamily="34" charset="0"/>
              </a:rPr>
              <a:t>DSC improves performance in </a:t>
            </a:r>
            <a:r>
              <a:rPr lang="en-US" sz="1400" dirty="0" smtClean="0">
                <a:latin typeface="Calibri" panose="020F0502020204030204" pitchFamily="34" charset="0"/>
              </a:rPr>
              <a:t>UL. Setting </a:t>
            </a:r>
            <a:r>
              <a:rPr lang="en-US" sz="1400" dirty="0">
                <a:latin typeface="Calibri" panose="020F0502020204030204" pitchFamily="34" charset="0"/>
              </a:rPr>
              <a:t>the CCAT at AP (for transmission in DL) gives improvements in </a:t>
            </a:r>
            <a:r>
              <a:rPr lang="en-US" sz="1400" dirty="0" smtClean="0">
                <a:latin typeface="Calibri" panose="020F0502020204030204" pitchFamily="34" charset="0"/>
              </a:rPr>
              <a:t>DL. Combining </a:t>
            </a:r>
            <a:r>
              <a:rPr lang="en-US" sz="1400" dirty="0">
                <a:latin typeface="Calibri" panose="020F0502020204030204" pitchFamily="34" charset="0"/>
              </a:rPr>
              <a:t>DSC and DL CCAT setting gives a well balanced UL &amp; DL </a:t>
            </a:r>
            <a:r>
              <a:rPr lang="en-US" sz="1400" dirty="0" smtClean="0">
                <a:latin typeface="Calibri" panose="020F0502020204030204" pitchFamily="34" charset="0"/>
              </a:rPr>
              <a:t>performance. TPC </a:t>
            </a:r>
            <a:r>
              <a:rPr lang="en-US" sz="1400" dirty="0">
                <a:latin typeface="Calibri" panose="020F0502020204030204" pitchFamily="34" charset="0"/>
              </a:rPr>
              <a:t>gives system capacity gains </a:t>
            </a:r>
            <a:r>
              <a:rPr lang="en-US" sz="1400" b="0" dirty="0" smtClean="0">
                <a:latin typeface="Calibri" panose="020F0502020204030204" pitchFamily="34" charset="0"/>
              </a:rPr>
              <a:t>”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SS2 DSC in UL/DL offers 90% system capacity improvement, and TPC in UL/DL offers 77% system capacity improvement. </a:t>
            </a:r>
          </a:p>
          <a:p>
            <a:pPr>
              <a:buFont typeface="Arial"/>
              <a:buChar char="•"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</a:t>
            </a:r>
            <a:r>
              <a:rPr lang="en-US" sz="1800" dirty="0">
                <a:latin typeface="Calibri" panose="020F0502020204030204" pitchFamily="34" charset="0"/>
              </a:rPr>
              <a:t>14/1426r2] DSC and legacy coexistence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SS2. </a:t>
            </a:r>
            <a:r>
              <a:rPr lang="en-US" sz="1400" dirty="0">
                <a:latin typeface="Calibri" panose="020F0502020204030204" pitchFamily="34" charset="0"/>
              </a:rPr>
              <a:t>50% traffic in DL and 50% in UL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</a:t>
            </a:r>
            <a:r>
              <a:rPr lang="en-US" sz="1400" dirty="0">
                <a:latin typeface="Calibri" panose="020F0502020204030204" pitchFamily="34" charset="0"/>
              </a:rPr>
              <a:t>Increasing the CCA threshold from -82 to -62 provides about 20-25% gain in average and 5</a:t>
            </a:r>
            <a:r>
              <a:rPr lang="en-US" sz="1400" baseline="30000" dirty="0">
                <a:latin typeface="Calibri" panose="020F0502020204030204" pitchFamily="34" charset="0"/>
              </a:rPr>
              <a:t>th</a:t>
            </a:r>
            <a:r>
              <a:rPr lang="en-US" sz="1400" dirty="0">
                <a:latin typeface="Calibri" panose="020F0502020204030204" pitchFamily="34" charset="0"/>
              </a:rPr>
              <a:t> percentile user throughputs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Improved performance is also observed for the legacy STAs in a file transfer scenario”</a:t>
            </a: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40294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>
                <a:latin typeface="Calibri" panose="020F0502020204030204" pitchFamily="34" charset="0"/>
                <a:ea typeface="굴림" pitchFamily="50" charset="-127"/>
              </a:rPr>
              <a:t>Simulation Scenario 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3 </a:t>
            </a:r>
            <a:r>
              <a:rPr lang="en-US" altLang="ko-KR" sz="2000" dirty="0">
                <a:latin typeface="Calibri" panose="020F0502020204030204" pitchFamily="34" charset="0"/>
                <a:ea typeface="굴림" pitchFamily="50" charset="-127"/>
              </a:rPr>
              <a:t>(</a:t>
            </a: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SS3)</a:t>
            </a:r>
            <a:endParaRPr lang="ko-KR" altLang="en-US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[14/523r0] MAC simulation results for DSC and TPC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“CCA and TPC are strongly increasing reuse and aggregate throughput”. Need “Margin optimization”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“Weak rate control algorithms make aggregate throughput collapse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The margin gives an indication on min SINR: if used for suppression of MCS usage below this min SINR it leads to strong improvement of rate control efficiency and to aggregate throughput gains”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“strong impact of legacy devices on TPC reuse efficiency</a:t>
            </a:r>
            <a:r>
              <a:rPr lang="en-US" sz="1400" dirty="0" smtClean="0">
                <a:latin typeface="Calibri" panose="020F0502020204030204" pitchFamily="34" charset="0"/>
              </a:rPr>
              <a:t>”</a:t>
            </a:r>
            <a:endParaRPr lang="en-US" altLang="ko-KR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[</a:t>
            </a:r>
            <a:r>
              <a:rPr lang="en-US" altLang="ko-KR" sz="1800" dirty="0">
                <a:latin typeface="Calibri" panose="020F0502020204030204" pitchFamily="34" charset="0"/>
              </a:rPr>
              <a:t>14/1171r1] DSC Simulation Results for Scenario </a:t>
            </a:r>
            <a:r>
              <a:rPr lang="en-US" altLang="ko-KR" sz="1800" dirty="0" smtClean="0">
                <a:latin typeface="Calibri" panose="020F0502020204030204" pitchFamily="34" charset="0"/>
              </a:rPr>
              <a:t>3</a:t>
            </a:r>
            <a:endParaRPr lang="en-US" altLang="ko-KR" sz="18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PHY/MAC modeling (?). No DL, 10 UL flows.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Comparing CCA=-52dBm vs -82dBm, total </a:t>
            </a:r>
            <a:r>
              <a:rPr lang="en-US" sz="1400" dirty="0">
                <a:latin typeface="Calibri" panose="020F0502020204030204" pitchFamily="34" charset="0"/>
              </a:rPr>
              <a:t>BSS throughput </a:t>
            </a:r>
            <a:r>
              <a:rPr lang="en-US" sz="1400" dirty="0" smtClean="0">
                <a:latin typeface="Calibri" panose="020F0502020204030204" pitchFamily="34" charset="0"/>
              </a:rPr>
              <a:t>increases </a:t>
            </a:r>
            <a:r>
              <a:rPr lang="en-US" sz="1400" dirty="0">
                <a:latin typeface="Calibri" panose="020F0502020204030204" pitchFamily="34" charset="0"/>
              </a:rPr>
              <a:t>36</a:t>
            </a:r>
            <a:r>
              <a:rPr lang="en-US" sz="1400" dirty="0" smtClean="0">
                <a:latin typeface="Calibri" panose="020F0502020204030204" pitchFamily="34" charset="0"/>
              </a:rPr>
              <a:t>%, and average of legacy STAs reduces 38%, and per-STA 5%-throughput reduces 94% for all STAs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If DSC is used by transmitting STA but not be receiving STA (in DL case, DSC is only used by clients, not AP): </a:t>
            </a:r>
            <a:r>
              <a:rPr lang="en-US" sz="1400" dirty="0">
                <a:latin typeface="Calibri" panose="020F0502020204030204" pitchFamily="34" charset="0"/>
              </a:rPr>
              <a:t>total BSS throughput increases </a:t>
            </a:r>
            <a:r>
              <a:rPr lang="en-US" sz="1400" dirty="0" smtClean="0">
                <a:latin typeface="Calibri" panose="020F0502020204030204" pitchFamily="34" charset="0"/>
              </a:rPr>
              <a:t>6</a:t>
            </a:r>
            <a:r>
              <a:rPr lang="en-US" sz="1400" dirty="0">
                <a:latin typeface="Calibri" panose="020F0502020204030204" pitchFamily="34" charset="0"/>
              </a:rPr>
              <a:t>%, and average of legacy STAs reduces </a:t>
            </a:r>
            <a:r>
              <a:rPr lang="en-US" sz="1400" dirty="0" smtClean="0">
                <a:latin typeface="Calibri" panose="020F0502020204030204" pitchFamily="34" charset="0"/>
              </a:rPr>
              <a:t>24%, </a:t>
            </a:r>
            <a:r>
              <a:rPr lang="en-US" sz="1400" dirty="0">
                <a:latin typeface="Calibri" panose="020F0502020204030204" pitchFamily="34" charset="0"/>
              </a:rPr>
              <a:t>and per-STA 5%-throughput reduces </a:t>
            </a:r>
            <a:r>
              <a:rPr lang="en-US" sz="1400" dirty="0" smtClean="0">
                <a:latin typeface="Calibri" panose="020F0502020204030204" pitchFamily="34" charset="0"/>
              </a:rPr>
              <a:t>42% </a:t>
            </a:r>
            <a:r>
              <a:rPr lang="en-US" sz="1400" dirty="0">
                <a:latin typeface="Calibri" panose="020F0502020204030204" pitchFamily="34" charset="0"/>
              </a:rPr>
              <a:t>for </a:t>
            </a:r>
            <a:r>
              <a:rPr lang="en-US" sz="1400" dirty="0" smtClean="0">
                <a:latin typeface="Calibri" panose="020F0502020204030204" pitchFamily="34" charset="0"/>
              </a:rPr>
              <a:t>legacy STAs  </a:t>
            </a:r>
          </a:p>
          <a:p>
            <a:pPr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[14/1225r1] Considerations on CCA for OBSS Operation in 802.11ax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Integrated PHY/MAC modeling. Mixed DL/UL traffic.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“the mean STA throughout varies with global CCA adjustments, but is hard to achieve an optimal CCA setting to improve performance of edge STAs”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Optimal CCA for mean throughput is -60dBm, and for 5%-throughput is -70dBm.</a:t>
            </a:r>
          </a:p>
          <a:p>
            <a:pPr lvl="1">
              <a:buFont typeface="Arial"/>
              <a:buChar char="•"/>
            </a:pP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2457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Measurements of CCA and Spatial Reuse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</a:t>
            </a:r>
            <a:r>
              <a:rPr lang="en-US" sz="1800" dirty="0">
                <a:latin typeface="Calibri" panose="020F0502020204030204" pitchFamily="34" charset="0"/>
              </a:rPr>
              <a:t>14/1416r1] Observed Protocol Violations Caused by DSC for Roaming </a:t>
            </a:r>
            <a:r>
              <a:rPr lang="en-US" sz="1800" dirty="0" smtClean="0">
                <a:latin typeface="Calibri" panose="020F0502020204030204" pitchFamily="34" charset="0"/>
              </a:rPr>
              <a:t>STAs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“Drivers that are not aware of DSC behavior on both AP and STA respond badly to peer protocol violations caused by DSC</a:t>
            </a:r>
            <a:r>
              <a:rPr lang="en-US" sz="1400" dirty="0" smtClean="0">
                <a:latin typeface="Calibri" panose="020F0502020204030204" pitchFamily="34" charset="0"/>
              </a:rPr>
              <a:t>.” “Roaming </a:t>
            </a:r>
            <a:r>
              <a:rPr lang="en-US" sz="1400" dirty="0">
                <a:latin typeface="Calibri" panose="020F0502020204030204" pitchFamily="34" charset="0"/>
              </a:rPr>
              <a:t>case is a key aspect of Scenarios 2, 3 and </a:t>
            </a:r>
            <a:r>
              <a:rPr lang="en-US" sz="1400" dirty="0" smtClean="0">
                <a:latin typeface="Calibri" panose="020F0502020204030204" pitchFamily="34" charset="0"/>
              </a:rPr>
              <a:t>4. </a:t>
            </a:r>
            <a:r>
              <a:rPr lang="en-US" sz="1400" dirty="0">
                <a:latin typeface="Calibri" panose="020F0502020204030204" pitchFamily="34" charset="0"/>
              </a:rPr>
              <a:t>Any DSC implementation in </a:t>
            </a:r>
            <a:r>
              <a:rPr lang="en-US" sz="1400" dirty="0" err="1">
                <a:latin typeface="Calibri" panose="020F0502020204030204" pitchFamily="34" charset="0"/>
              </a:rPr>
              <a:t>TGax</a:t>
            </a:r>
            <a:r>
              <a:rPr lang="en-US" sz="1400" dirty="0">
                <a:latin typeface="Calibri" panose="020F0502020204030204" pitchFamily="34" charset="0"/>
              </a:rPr>
              <a:t> needs to be </a:t>
            </a:r>
            <a:r>
              <a:rPr lang="en-US" sz="1400" dirty="0" smtClean="0">
                <a:latin typeface="Calibri" panose="020F0502020204030204" pitchFamily="34" charset="0"/>
              </a:rPr>
              <a:t>roam-aware”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“It </a:t>
            </a:r>
            <a:r>
              <a:rPr lang="en-US" sz="1400" dirty="0">
                <a:latin typeface="Calibri" panose="020F0502020204030204" pitchFamily="34" charset="0"/>
              </a:rPr>
              <a:t>is probably impossible to choose a single margin value that works for all clients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Margin should probably never be set higher </a:t>
            </a:r>
            <a:r>
              <a:rPr lang="en-US" sz="1400" dirty="0" smtClean="0">
                <a:latin typeface="Calibri" panose="020F0502020204030204" pitchFamily="34" charset="0"/>
              </a:rPr>
              <a:t>than: SNR[min </a:t>
            </a:r>
            <a:r>
              <a:rPr lang="en-US" sz="1400" dirty="0">
                <a:latin typeface="Calibri" panose="020F0502020204030204" pitchFamily="34" charset="0"/>
              </a:rPr>
              <a:t>cell TX rate] – 3dB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SNR </a:t>
            </a:r>
            <a:r>
              <a:rPr lang="en-US" sz="1400" dirty="0">
                <a:latin typeface="Calibri" panose="020F0502020204030204" pitchFamily="34" charset="0"/>
              </a:rPr>
              <a:t>fluctuations and MIMO effects create non-deterministic TX openings after crossing DSC edge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Is increasing DSC complexity worth the benefit</a:t>
            </a:r>
            <a:r>
              <a:rPr lang="en-US" sz="1400" dirty="0" smtClean="0">
                <a:latin typeface="Calibri" panose="020F0502020204030204" pitchFamily="34" charset="0"/>
              </a:rPr>
              <a:t>?”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[14/628r0</a:t>
            </a:r>
            <a:r>
              <a:rPr lang="en-US" sz="1800" dirty="0">
                <a:latin typeface="Calibri" panose="020F0502020204030204" pitchFamily="34" charset="0"/>
              </a:rPr>
              <a:t>] Measurements on CCA Thresholds in OBSS </a:t>
            </a:r>
            <a:r>
              <a:rPr lang="en-US" sz="1800" dirty="0" smtClean="0">
                <a:latin typeface="Calibri" panose="020F0502020204030204" pitchFamily="34" charset="0"/>
              </a:rPr>
              <a:t>Environments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“This contribution focuses </a:t>
            </a:r>
            <a:r>
              <a:rPr lang="en-US" sz="1400" dirty="0">
                <a:latin typeface="Calibri" panose="020F0502020204030204" pitchFamily="34" charset="0"/>
              </a:rPr>
              <a:t>on performance of the increased CCA threshold in OBSS environment where non-overlapping channels are utilized”, “When majority of (operator-owned) APs are operating on non-overlapping channels (e.g. 1, 5, 9, 13 channels), still there are non-negligible interferences due to spurious power emissions from adjacent orthogonal channels</a:t>
            </a:r>
            <a:r>
              <a:rPr lang="en-US" sz="1400" dirty="0" smtClean="0">
                <a:latin typeface="Calibri" panose="020F0502020204030204" pitchFamily="34" charset="0"/>
              </a:rPr>
              <a:t>.”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“preliminary experiment results showing performance improvements with the increased receive threshold on target AP.”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21926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Contributions that highlight issues or introduce new technologies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[14/637r0] Spatial Reuse and Coexistence with Legacy Devices</a:t>
            </a:r>
          </a:p>
          <a:p>
            <a:pPr marL="457200" lvl="1" indent="0">
              <a:buNone/>
            </a:pPr>
            <a:r>
              <a:rPr lang="en-US" altLang="ko-KR" sz="1200" dirty="0" smtClean="0">
                <a:latin typeface="Calibri" panose="020F0502020204030204" pitchFamily="34" charset="0"/>
              </a:rPr>
              <a:t>Discusses legacy device starvation issues due to spatial reuse. Suggests additional rules for TXOP duration and power of the STA taking advantage of spatial reuse </a:t>
            </a:r>
          </a:p>
          <a:p>
            <a:pPr>
              <a:buFont typeface="Arial"/>
              <a:buChar char="•"/>
            </a:pPr>
            <a:r>
              <a:rPr lang="en-US" altLang="ko-KR" sz="1600" dirty="0">
                <a:latin typeface="Calibri" panose="020F0502020204030204" pitchFamily="34" charset="0"/>
              </a:rPr>
              <a:t>[14/847r1] Further Considerations on Enhanced CCA for 11ax</a:t>
            </a:r>
          </a:p>
          <a:p>
            <a:pPr marL="457200" lvl="1" indent="0">
              <a:buNone/>
            </a:pPr>
            <a:r>
              <a:rPr lang="en-US" altLang="ko-KR" sz="1200" dirty="0">
                <a:latin typeface="Calibri" panose="020F0502020204030204" pitchFamily="34" charset="0"/>
              </a:rPr>
              <a:t>Suggests to use Color field with dynamic CCA</a:t>
            </a:r>
          </a:p>
          <a:p>
            <a:pPr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[14/856r1] Evaluating Dynamic CCA/Receiver Sensitivity Algorithms</a:t>
            </a:r>
          </a:p>
          <a:p>
            <a:pPr marL="457200" lvl="1" indent="0">
              <a:buNone/>
            </a:pPr>
            <a:r>
              <a:rPr lang="en-US" altLang="ko-KR" sz="1200" dirty="0" smtClean="0">
                <a:latin typeface="Calibri" panose="020F0502020204030204" pitchFamily="34" charset="0"/>
              </a:rPr>
              <a:t>Emphasizes the need for algorithms that work in overlapping BSSs with very different sizes and geometries</a:t>
            </a:r>
          </a:p>
          <a:p>
            <a:pPr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[14/872r0] </a:t>
            </a:r>
            <a:r>
              <a:rPr lang="en-US" sz="1600" dirty="0" smtClean="0">
                <a:latin typeface="Calibri" panose="020F0502020204030204" pitchFamily="34" charset="0"/>
              </a:rPr>
              <a:t>A Protocol Framework for Dynamic CCA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alibri" panose="020F0502020204030204" pitchFamily="34" charset="0"/>
              </a:rPr>
              <a:t>Proposes an algorithm so that each PPDU contains info for non-recipient STAs so that they know how much they can relax their CCA for the PPDU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[14/1224r0] Link Aware CCA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alibri" panose="020F0502020204030204" pitchFamily="34" charset="0"/>
              </a:rPr>
              <a:t>Suggests allocating bits in SIG symbol so that non-recipient STAs of a PPDU can evaluate how much interference they likely create for the recipient of the PPDU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[14/1233r2] Adaptive CCA for 11ax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alibri" panose="020F0502020204030204" pitchFamily="34" charset="0"/>
              </a:rPr>
              <a:t>Evaluates the increased number of hidden nodes due to less sensitive CCA. Also quantifies volatility of channel condition during a PPDU duration and need for larger margin in rate adaptation. 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[14/1435r0] Considerations on OBSS Spatial Reuse</a:t>
            </a:r>
          </a:p>
          <a:p>
            <a:pPr marL="457200" lvl="1" indent="0">
              <a:buNone/>
            </a:pPr>
            <a:r>
              <a:rPr lang="en-US" sz="1200" dirty="0">
                <a:latin typeface="Calibri" panose="020F0502020204030204" pitchFamily="34" charset="0"/>
              </a:rPr>
              <a:t>Spatial reuse </a:t>
            </a:r>
            <a:r>
              <a:rPr lang="en-US" sz="1200" dirty="0" smtClean="0">
                <a:latin typeface="Calibri" panose="020F0502020204030204" pitchFamily="34" charset="0"/>
              </a:rPr>
              <a:t>capability is a </a:t>
            </a:r>
            <a:r>
              <a:rPr lang="en-US" sz="1200" dirty="0">
                <a:latin typeface="Calibri" panose="020F0502020204030204" pitchFamily="34" charset="0"/>
              </a:rPr>
              <a:t>function of </a:t>
            </a:r>
            <a:r>
              <a:rPr lang="en-US" sz="1200" dirty="0" smtClean="0">
                <a:latin typeface="Calibri" panose="020F0502020204030204" pitchFamily="34" charset="0"/>
              </a:rPr>
              <a:t>CCI from </a:t>
            </a:r>
            <a:r>
              <a:rPr lang="en-US" sz="1200" dirty="0">
                <a:latin typeface="Calibri" panose="020F0502020204030204" pitchFamily="34" charset="0"/>
              </a:rPr>
              <a:t>OBSS </a:t>
            </a:r>
            <a:r>
              <a:rPr lang="en-US" sz="1200" dirty="0" smtClean="0">
                <a:latin typeface="Calibri" panose="020F0502020204030204" pitchFamily="34" charset="0"/>
              </a:rPr>
              <a:t>and path-loss </a:t>
            </a:r>
            <a:r>
              <a:rPr lang="en-US" sz="1200" dirty="0">
                <a:latin typeface="Calibri" panose="020F0502020204030204" pitchFamily="34" charset="0"/>
              </a:rPr>
              <a:t>between </a:t>
            </a:r>
            <a:r>
              <a:rPr lang="en-US" sz="1200" dirty="0" smtClean="0">
                <a:latin typeface="Calibri" panose="020F0502020204030204" pitchFamily="34" charset="0"/>
              </a:rPr>
              <a:t>STAs </a:t>
            </a:r>
          </a:p>
          <a:p>
            <a:pPr>
              <a:buFont typeface="Arial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[14/1448r1] Considerations for Adaptive CCA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alibri" panose="020F0502020204030204" pitchFamily="34" charset="0"/>
              </a:rPr>
              <a:t>Suggests a method so that each STA uses adaptive CCA for those PPDUs whose recipients are not its neighbors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247223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What is potential gain?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205999"/>
              </p:ext>
            </p:extLst>
          </p:nvPr>
        </p:nvGraphicFramePr>
        <p:xfrm>
          <a:off x="685800" y="1371600"/>
          <a:ext cx="7848600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124200"/>
                <a:gridCol w="37338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Contribution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PHY/MAC Modeling, SS, …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Results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ko-KR" sz="900" dirty="0" smtClean="0">
                          <a:latin typeface="Calibri" panose="020F0502020204030204" pitchFamily="34" charset="0"/>
                        </a:rPr>
                        <a:t>14/779r2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Path-loss considered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Improvement for Single apartment: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296%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, double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apartment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412%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, cell structure network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800%</a:t>
                      </a:r>
                      <a:endParaRPr lang="en-US" sz="9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14/82r0, 83r0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. PHY system simulation, </a:t>
                      </a:r>
                      <a:r>
                        <a:rPr lang="en-US" sz="900" dirty="0" err="1" smtClean="0">
                          <a:latin typeface="Calibri" panose="020F0502020204030204" pitchFamily="34" charset="0"/>
                        </a:rPr>
                        <a:t>pathloss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/shadowing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considered,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gene-based MCS selection, …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&gt;2X gain </a:t>
                      </a:r>
                      <a:r>
                        <a:rPr lang="en-US" sz="900" b="0" dirty="0" smtClean="0">
                          <a:latin typeface="Calibri" panose="020F0502020204030204" pitchFamily="34" charset="0"/>
                        </a:rPr>
                        <a:t>in mean throughput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and 2X gain in 5% throughput (UL and DL traffic) by increasing threshold to [-70,-60]</a:t>
                      </a:r>
                      <a:r>
                        <a:rPr lang="en-US" sz="900" dirty="0" err="1" smtClean="0">
                          <a:latin typeface="Calibri" panose="020F0502020204030204" pitchFamily="34" charset="0"/>
                        </a:rPr>
                        <a:t>dBm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 range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ko-KR" sz="900" dirty="0" smtClean="0">
                          <a:latin typeface="Calibri" panose="020F0502020204030204" pitchFamily="34" charset="0"/>
                        </a:rPr>
                        <a:t> 14/1427r2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SS1-SS3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50% UL &amp; 50% DL traffic. PHY/MAC modeling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Increasing the CCA threshold provides throughput gains in the order of 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20-40%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(depending on the load levels) in all simulation scenarios except for S4</a:t>
                      </a: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14/832r0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SS1-SS3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, Using MAC system simulation. Full buffer. Genie MCS selection.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About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2x-3x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mean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throughput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increase for 11ax, and significant loss for legacy STAs</a:t>
                      </a: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14/889r3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SS1-SS3.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 PHY system simulation, no MAC modeling, gene-based MCS selection, …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2X or greater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feasible in many scenarios. For SS3, 5% throughput drops to zero for very aggressive CCA threshold</a:t>
                      </a: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14/861r0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. Integrated PHY/MAC simulator. Separate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DL/UL full buffer simulations</a:t>
                      </a:r>
                      <a:endParaRPr lang="en-US" sz="9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Calibri" panose="020F0502020204030204" pitchFamily="34" charset="0"/>
                        </a:rPr>
                        <a:t>Mean throughput gains around </a:t>
                      </a:r>
                      <a:r>
                        <a:rPr lang="pt-BR" sz="900" b="1" dirty="0" smtClean="0">
                          <a:latin typeface="Calibri" panose="020F0502020204030204" pitchFamily="34" charset="0"/>
                        </a:rPr>
                        <a:t>18-52% </a:t>
                      </a:r>
                      <a:r>
                        <a:rPr lang="pt-BR" sz="900" dirty="0" smtClean="0">
                          <a:latin typeface="Calibri" panose="020F0502020204030204" pitchFamily="34" charset="0"/>
                        </a:rPr>
                        <a:t>are observed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14/846r1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with reuse 1. </a:t>
                      </a:r>
                      <a:r>
                        <a:rPr lang="en-US" sz="900" dirty="0" err="1" smtClean="0">
                          <a:latin typeface="Calibri" panose="020F0502020204030204" pitchFamily="34" charset="0"/>
                        </a:rPr>
                        <a:t>Pathloss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/shadowing and no fading modeled. Full MAC modeling. Color bit. DL data. Full buffer UDP. 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Difficult to optimize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CCA for mean and 5% throughput. Optimum CCA=-72dBm for mean throughput, and CCA=-92/-82dBm for 5% throughput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14/1199r0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with reuse 3 and 6. </a:t>
                      </a:r>
                      <a:r>
                        <a:rPr lang="en-US" sz="900" dirty="0" err="1" smtClean="0">
                          <a:latin typeface="Calibri" panose="020F0502020204030204" pitchFamily="34" charset="0"/>
                        </a:rPr>
                        <a:t>Pathloss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/shadowing and no fading modeled. Full MAC modeling. Color bit. UL data. Full buffer UDP.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Reuse 3 and 6,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no significant gain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in optimizing mean throughput (vs -82dBm)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. 5%-throughput optimized at -72dBm for reuse 3, and at -82dBm for reuse 6.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14/866r1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SS2.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FTP in UL/DL with Poisson arrival with 80% vs 20% arrival ration in DL vs UL. </a:t>
                      </a:r>
                      <a:endParaRPr lang="en-US" sz="9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DSC in UL/DL offers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90%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system capacity improvement, and TPC in UL/DL offers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77%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system capacity improvement. </a:t>
                      </a:r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14/1171r1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SS3.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PHY/MAC modeling (?). No DL, 10 UL flows.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36%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Throughput gain, per-STA 5%-throughput reduces 94%</a:t>
                      </a: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14/1426r2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SS2.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50% traffic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in DL and 50% in UL.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Increasing the CCA threshold from -82 to -62 provides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20-25%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gain in average and 5th percentile user throughputs</a:t>
                      </a: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14/372r2</a:t>
                      </a:r>
                      <a:endParaRPr lang="en-US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SS1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. PHY/MAC modeling;. DSC and Color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bits.</a:t>
                      </a:r>
                      <a:endParaRPr lang="en-US" sz="9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Compared to -82dBm, CCA=-62dBm offers </a:t>
                      </a:r>
                      <a:r>
                        <a:rPr lang="en-US" sz="900" b="1" dirty="0" smtClean="0">
                          <a:latin typeface="Calibri" panose="020F0502020204030204" pitchFamily="34" charset="0"/>
                        </a:rPr>
                        <a:t>20-36% 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gain for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mixed/11ax-only cases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</a:rPr>
                        <a:t>. Legacy STAs throughput</a:t>
                      </a:r>
                      <a:r>
                        <a:rPr lang="en-US" sz="900" baseline="0" dirty="0" smtClean="0">
                          <a:latin typeface="Calibri" panose="020F0502020204030204" pitchFamily="34" charset="0"/>
                        </a:rPr>
                        <a:t> drop by 48%.</a:t>
                      </a:r>
                      <a:endParaRPr lang="en-US" sz="9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2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Other perspective on spatial reuse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Majority of spatial reuse contributions have debated whether the current CCA threshold of -82dBm is optimum, and whether it should be dynamic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 few contributions have looked at some other issues with CCA in 802.11, such as 1224r0, 1448r1.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The main focus is that the current CCA rule in 802.11 senses the energy received from the sender of a frame and decides whether the CCA turns busy or not, regardless of the recipient of the frame  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In next slides this perspective is discussed 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0392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Current CCA Rule in 802.11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153400" cy="1512657"/>
          </a:xfrm>
        </p:spPr>
        <p:txBody>
          <a:bodyPr/>
          <a:lstStyle/>
          <a:p>
            <a:r>
              <a:rPr lang="en-US" altLang="ko-KR" sz="18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Current CCA rule in 802.11 is based on the energy received from the transmitter of a frame, irrespective of the frame’s recipient</a:t>
            </a:r>
            <a:endParaRPr lang="en-US" altLang="ko-KR" sz="1800" b="0" dirty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altLang="ko-KR" sz="18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For instance, in below figure, when STA1 sends a frame, CCA at STA0 turns busy irrespective of the destination of the sent frame</a:t>
            </a:r>
            <a:endParaRPr lang="en-US" altLang="ko-KR" sz="14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6A327D34-40AC-46FA-B774-C6FAC0EE8E7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76856" y="2630488"/>
            <a:ext cx="4790944" cy="4151312"/>
            <a:chOff x="3977640" y="2859088"/>
            <a:chExt cx="4790944" cy="4151312"/>
          </a:xfrm>
        </p:grpSpPr>
        <p:sp>
          <p:nvSpPr>
            <p:cNvPr id="4" name="Freeform 3"/>
            <p:cNvSpPr/>
            <p:nvPr/>
          </p:nvSpPr>
          <p:spPr bwMode="auto">
            <a:xfrm>
              <a:off x="5110480" y="3444240"/>
              <a:ext cx="2438400" cy="2976880"/>
            </a:xfrm>
            <a:custGeom>
              <a:avLst/>
              <a:gdLst>
                <a:gd name="connsiteX0" fmla="*/ 457200 w 2438400"/>
                <a:gd name="connsiteY0" fmla="*/ 0 h 2976880"/>
                <a:gd name="connsiteX1" fmla="*/ 223520 w 2438400"/>
                <a:gd name="connsiteY1" fmla="*/ 355600 h 2976880"/>
                <a:gd name="connsiteX2" fmla="*/ 101600 w 2438400"/>
                <a:gd name="connsiteY2" fmla="*/ 619760 h 2976880"/>
                <a:gd name="connsiteX3" fmla="*/ 10160 w 2438400"/>
                <a:gd name="connsiteY3" fmla="*/ 1036320 h 2976880"/>
                <a:gd name="connsiteX4" fmla="*/ 0 w 2438400"/>
                <a:gd name="connsiteY4" fmla="*/ 1391920 h 2976880"/>
                <a:gd name="connsiteX5" fmla="*/ 50800 w 2438400"/>
                <a:gd name="connsiteY5" fmla="*/ 1615440 h 2976880"/>
                <a:gd name="connsiteX6" fmla="*/ 213360 w 2438400"/>
                <a:gd name="connsiteY6" fmla="*/ 2042160 h 2976880"/>
                <a:gd name="connsiteX7" fmla="*/ 436880 w 2438400"/>
                <a:gd name="connsiteY7" fmla="*/ 2367280 h 2976880"/>
                <a:gd name="connsiteX8" fmla="*/ 762000 w 2438400"/>
                <a:gd name="connsiteY8" fmla="*/ 2651760 h 2976880"/>
                <a:gd name="connsiteX9" fmla="*/ 965200 w 2438400"/>
                <a:gd name="connsiteY9" fmla="*/ 2783840 h 2976880"/>
                <a:gd name="connsiteX10" fmla="*/ 1239520 w 2438400"/>
                <a:gd name="connsiteY10" fmla="*/ 2885440 h 2976880"/>
                <a:gd name="connsiteX11" fmla="*/ 1493520 w 2438400"/>
                <a:gd name="connsiteY11" fmla="*/ 2946400 h 2976880"/>
                <a:gd name="connsiteX12" fmla="*/ 1869440 w 2438400"/>
                <a:gd name="connsiteY12" fmla="*/ 2976880 h 2976880"/>
                <a:gd name="connsiteX13" fmla="*/ 2001520 w 2438400"/>
                <a:gd name="connsiteY13" fmla="*/ 2976880 h 2976880"/>
                <a:gd name="connsiteX14" fmla="*/ 2113280 w 2438400"/>
                <a:gd name="connsiteY14" fmla="*/ 2824480 h 2976880"/>
                <a:gd name="connsiteX15" fmla="*/ 2275840 w 2438400"/>
                <a:gd name="connsiteY15" fmla="*/ 2570480 h 2976880"/>
                <a:gd name="connsiteX16" fmla="*/ 2418080 w 2438400"/>
                <a:gd name="connsiteY16" fmla="*/ 2123440 h 2976880"/>
                <a:gd name="connsiteX17" fmla="*/ 2438400 w 2438400"/>
                <a:gd name="connsiteY17" fmla="*/ 1534160 h 2976880"/>
                <a:gd name="connsiteX18" fmla="*/ 2377440 w 2438400"/>
                <a:gd name="connsiteY18" fmla="*/ 1229360 h 2976880"/>
                <a:gd name="connsiteX19" fmla="*/ 2204720 w 2438400"/>
                <a:gd name="connsiteY19" fmla="*/ 863600 h 2976880"/>
                <a:gd name="connsiteX20" fmla="*/ 1899920 w 2438400"/>
                <a:gd name="connsiteY20" fmla="*/ 508000 h 2976880"/>
                <a:gd name="connsiteX21" fmla="*/ 1717040 w 2438400"/>
                <a:gd name="connsiteY21" fmla="*/ 335280 h 2976880"/>
                <a:gd name="connsiteX22" fmla="*/ 1442720 w 2438400"/>
                <a:gd name="connsiteY22" fmla="*/ 182880 h 2976880"/>
                <a:gd name="connsiteX23" fmla="*/ 1137920 w 2438400"/>
                <a:gd name="connsiteY23" fmla="*/ 60960 h 2976880"/>
                <a:gd name="connsiteX24" fmla="*/ 843280 w 2438400"/>
                <a:gd name="connsiteY24" fmla="*/ 20320 h 2976880"/>
                <a:gd name="connsiteX25" fmla="*/ 619760 w 2438400"/>
                <a:gd name="connsiteY25" fmla="*/ 20320 h 2976880"/>
                <a:gd name="connsiteX26" fmla="*/ 457200 w 2438400"/>
                <a:gd name="connsiteY26" fmla="*/ 0 h 2976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438400" h="2976880">
                  <a:moveTo>
                    <a:pt x="457200" y="0"/>
                  </a:moveTo>
                  <a:lnTo>
                    <a:pt x="223520" y="355600"/>
                  </a:lnTo>
                  <a:lnTo>
                    <a:pt x="101600" y="619760"/>
                  </a:lnTo>
                  <a:lnTo>
                    <a:pt x="10160" y="1036320"/>
                  </a:lnTo>
                  <a:lnTo>
                    <a:pt x="0" y="1391920"/>
                  </a:lnTo>
                  <a:lnTo>
                    <a:pt x="50800" y="1615440"/>
                  </a:lnTo>
                  <a:lnTo>
                    <a:pt x="213360" y="2042160"/>
                  </a:lnTo>
                  <a:lnTo>
                    <a:pt x="436880" y="2367280"/>
                  </a:lnTo>
                  <a:lnTo>
                    <a:pt x="762000" y="2651760"/>
                  </a:lnTo>
                  <a:lnTo>
                    <a:pt x="965200" y="2783840"/>
                  </a:lnTo>
                  <a:lnTo>
                    <a:pt x="1239520" y="2885440"/>
                  </a:lnTo>
                  <a:lnTo>
                    <a:pt x="1493520" y="2946400"/>
                  </a:lnTo>
                  <a:lnTo>
                    <a:pt x="1869440" y="2976880"/>
                  </a:lnTo>
                  <a:lnTo>
                    <a:pt x="2001520" y="2976880"/>
                  </a:lnTo>
                  <a:lnTo>
                    <a:pt x="2113280" y="2824480"/>
                  </a:lnTo>
                  <a:lnTo>
                    <a:pt x="2275840" y="2570480"/>
                  </a:lnTo>
                  <a:lnTo>
                    <a:pt x="2418080" y="2123440"/>
                  </a:lnTo>
                  <a:lnTo>
                    <a:pt x="2438400" y="1534160"/>
                  </a:lnTo>
                  <a:lnTo>
                    <a:pt x="2377440" y="1229360"/>
                  </a:lnTo>
                  <a:lnTo>
                    <a:pt x="2204720" y="863600"/>
                  </a:lnTo>
                  <a:lnTo>
                    <a:pt x="1899920" y="508000"/>
                  </a:lnTo>
                  <a:lnTo>
                    <a:pt x="1717040" y="335280"/>
                  </a:lnTo>
                  <a:lnTo>
                    <a:pt x="1442720" y="182880"/>
                  </a:lnTo>
                  <a:lnTo>
                    <a:pt x="1137920" y="60960"/>
                  </a:lnTo>
                  <a:lnTo>
                    <a:pt x="843280" y="20320"/>
                  </a:lnTo>
                  <a:lnTo>
                    <a:pt x="619760" y="2032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00">
                <a:alpha val="4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Oval 1"/>
            <p:cNvSpPr>
              <a:spLocks noChangeArrowheads="1"/>
            </p:cNvSpPr>
            <p:nvPr/>
          </p:nvSpPr>
          <p:spPr bwMode="auto">
            <a:xfrm>
              <a:off x="5105400" y="2859088"/>
              <a:ext cx="3566160" cy="3565525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3" name="TextBox 5"/>
            <p:cNvSpPr txBox="1">
              <a:spLocks noChangeArrowheads="1"/>
            </p:cNvSpPr>
            <p:nvPr/>
          </p:nvSpPr>
          <p:spPr bwMode="auto">
            <a:xfrm>
              <a:off x="6644318" y="4690433"/>
              <a:ext cx="539443" cy="27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Times New Roman" panose="02020603050405020304" pitchFamily="18" charset="0"/>
                  <a:ea typeface="SimSun" panose="02010600030101010101" pitchFamily="2" charset="-122"/>
                </a:rPr>
                <a:t>STA0</a:t>
              </a:r>
            </a:p>
          </p:txBody>
        </p:sp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5608320" y="5137552"/>
              <a:ext cx="182880" cy="18016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5638636" y="3657600"/>
              <a:ext cx="182563" cy="179388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宋体" panose="02010600030101010101" pitchFamily="2" charset="-122"/>
              </a:endParaRPr>
            </a:p>
          </p:txBody>
        </p:sp>
        <p:sp>
          <p:nvSpPr>
            <p:cNvPr id="46" name="Rectangular Callout 8"/>
            <p:cNvSpPr>
              <a:spLocks noChangeArrowheads="1"/>
            </p:cNvSpPr>
            <p:nvPr/>
          </p:nvSpPr>
          <p:spPr bwMode="auto">
            <a:xfrm>
              <a:off x="7635744" y="5928719"/>
              <a:ext cx="1127256" cy="319681"/>
            </a:xfrm>
            <a:prstGeom prst="wedgeRectCallout">
              <a:avLst>
                <a:gd name="adj1" fmla="val 11562"/>
                <a:gd name="adj2" fmla="val -118584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Times New Roman" panose="02020603050405020304" pitchFamily="18" charset="0"/>
                  <a:ea typeface="SimSun" panose="02010600030101010101" pitchFamily="2" charset="-122"/>
                </a:rPr>
                <a:t>CCA=-82dBm</a:t>
              </a:r>
            </a:p>
          </p:txBody>
        </p:sp>
        <p:sp>
          <p:nvSpPr>
            <p:cNvPr id="50" name="Oval 30"/>
            <p:cNvSpPr>
              <a:spLocks noChangeArrowheads="1"/>
            </p:cNvSpPr>
            <p:nvPr/>
          </p:nvSpPr>
          <p:spPr bwMode="auto">
            <a:xfrm>
              <a:off x="6796718" y="4532031"/>
              <a:ext cx="182880" cy="180169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5074434" y="6041674"/>
              <a:ext cx="182562" cy="1793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b="1" dirty="0">
                <a:ea typeface="宋体" panose="02010600030101010101" pitchFamily="2" charset="-122"/>
              </a:endParaRPr>
            </a:p>
          </p:txBody>
        </p:sp>
        <p:sp>
          <p:nvSpPr>
            <p:cNvPr id="53" name="Oval 1"/>
            <p:cNvSpPr>
              <a:spLocks noChangeArrowheads="1"/>
            </p:cNvSpPr>
            <p:nvPr/>
          </p:nvSpPr>
          <p:spPr bwMode="auto">
            <a:xfrm>
              <a:off x="3977640" y="3444875"/>
              <a:ext cx="3566160" cy="3565525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4" name="Rectangular Callout 8"/>
            <p:cNvSpPr>
              <a:spLocks noChangeArrowheads="1"/>
            </p:cNvSpPr>
            <p:nvPr/>
          </p:nvSpPr>
          <p:spPr bwMode="auto">
            <a:xfrm>
              <a:off x="7641328" y="5932491"/>
              <a:ext cx="1127256" cy="319681"/>
            </a:xfrm>
            <a:prstGeom prst="wedgeRectCallout">
              <a:avLst>
                <a:gd name="adj1" fmla="val -79469"/>
                <a:gd name="adj2" fmla="val 24434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Times New Roman" panose="02020603050405020304" pitchFamily="18" charset="0"/>
                  <a:ea typeface="SimSun" panose="02010600030101010101" pitchFamily="2" charset="-122"/>
                </a:rPr>
                <a:t>CCA=-82dBm</a:t>
              </a:r>
            </a:p>
          </p:txBody>
        </p:sp>
        <p:sp>
          <p:nvSpPr>
            <p:cNvPr id="57" name="TextBox 5"/>
            <p:cNvSpPr txBox="1">
              <a:spLocks noChangeArrowheads="1"/>
            </p:cNvSpPr>
            <p:nvPr/>
          </p:nvSpPr>
          <p:spPr bwMode="auto">
            <a:xfrm>
              <a:off x="5562600" y="5257800"/>
              <a:ext cx="539443" cy="27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Times New Roman" panose="02020603050405020304" pitchFamily="18" charset="0"/>
                  <a:ea typeface="SimSun" panose="02010600030101010101" pitchFamily="2" charset="-122"/>
                </a:rPr>
                <a:t>STA1</a:t>
              </a:r>
              <a:endParaRPr lang="en-US" altLang="en-US" sz="1200" b="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8" name="TextBox 5"/>
            <p:cNvSpPr txBox="1">
              <a:spLocks noChangeArrowheads="1"/>
            </p:cNvSpPr>
            <p:nvPr/>
          </p:nvSpPr>
          <p:spPr bwMode="auto">
            <a:xfrm>
              <a:off x="5486400" y="3810000"/>
              <a:ext cx="539443" cy="27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Times New Roman" panose="02020603050405020304" pitchFamily="18" charset="0"/>
                  <a:ea typeface="SimSun" panose="02010600030101010101" pitchFamily="2" charset="-122"/>
                </a:rPr>
                <a:t>STA4</a:t>
              </a:r>
              <a:endParaRPr lang="en-US" altLang="en-US" sz="1200" b="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9" name="TextBox 5"/>
            <p:cNvSpPr txBox="1">
              <a:spLocks noChangeArrowheads="1"/>
            </p:cNvSpPr>
            <p:nvPr/>
          </p:nvSpPr>
          <p:spPr bwMode="auto">
            <a:xfrm>
              <a:off x="4938692" y="6172711"/>
              <a:ext cx="539443" cy="27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Times New Roman" panose="02020603050405020304" pitchFamily="18" charset="0"/>
                  <a:ea typeface="SimSun" panose="02010600030101010101" pitchFamily="2" charset="-122"/>
                </a:rPr>
                <a:t>STA3</a:t>
              </a:r>
              <a:endParaRPr lang="en-US" altLang="en-US" sz="1200" b="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61" name="내용 개체 틀 2"/>
          <p:cNvSpPr txBox="1">
            <a:spLocks/>
          </p:cNvSpPr>
          <p:nvPr/>
        </p:nvSpPr>
        <p:spPr bwMode="auto">
          <a:xfrm>
            <a:off x="381000" y="3047999"/>
            <a:ext cx="4818972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b="0" kern="0" dirty="0" smtClean="0">
                <a:latin typeface="Calibri" panose="020F0502020204030204" pitchFamily="34" charset="0"/>
                <a:ea typeface="Gulim" panose="020B0600000101010101" pitchFamily="34" charset="-127"/>
              </a:rPr>
              <a:t>It is fair that STA0’s CCA turns busy when STA1 sends frames to STA4. But it may not be necessary that STA0’s CCA turn busy when STA1 sends frames to STA3</a:t>
            </a:r>
          </a:p>
          <a:p>
            <a:r>
              <a:rPr lang="en-US" altLang="ko-KR" sz="1800" b="0" kern="0" dirty="0" smtClean="0">
                <a:latin typeface="Calibri" panose="020F0502020204030204" pitchFamily="34" charset="0"/>
                <a:ea typeface="Gulim" panose="020B0600000101010101" pitchFamily="34" charset="-127"/>
              </a:rPr>
              <a:t>This means, with respect to STA1’s transmission, STA0’s CCA should become busy only when the recipient of STA1’s frame is within the cross-coverage area (shown in yellow). However, the current CCA rule causes STA0’s CCA to turn busy for a much wider area. Next slide show how wide this area could get ...   </a:t>
            </a:r>
            <a:endParaRPr lang="en-US" altLang="ko-KR" sz="1400" kern="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9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69"/>
          <p:cNvSpPr>
            <a:spLocks noChangeArrowheads="1"/>
          </p:cNvSpPr>
          <p:nvPr/>
        </p:nvSpPr>
        <p:spPr bwMode="auto">
          <a:xfrm>
            <a:off x="3812197" y="2765405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3" name="Oval 69"/>
          <p:cNvSpPr>
            <a:spLocks noChangeArrowheads="1"/>
          </p:cNvSpPr>
          <p:nvPr/>
        </p:nvSpPr>
        <p:spPr bwMode="auto">
          <a:xfrm>
            <a:off x="2684876" y="3663175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9" name="Oval 69"/>
          <p:cNvSpPr>
            <a:spLocks noChangeArrowheads="1"/>
          </p:cNvSpPr>
          <p:nvPr/>
        </p:nvSpPr>
        <p:spPr bwMode="auto">
          <a:xfrm>
            <a:off x="1541876" y="2748775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1524000" y="228600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4" name="Oval 69"/>
          <p:cNvSpPr>
            <a:spLocks noChangeArrowheads="1"/>
          </p:cNvSpPr>
          <p:nvPr/>
        </p:nvSpPr>
        <p:spPr bwMode="auto">
          <a:xfrm>
            <a:off x="3810000" y="275983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8" name="Oval 69"/>
          <p:cNvSpPr>
            <a:spLocks noChangeArrowheads="1"/>
          </p:cNvSpPr>
          <p:nvPr/>
        </p:nvSpPr>
        <p:spPr bwMode="auto">
          <a:xfrm>
            <a:off x="2682679" y="365760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9" name="Oval 69"/>
          <p:cNvSpPr>
            <a:spLocks noChangeArrowheads="1"/>
          </p:cNvSpPr>
          <p:nvPr/>
        </p:nvSpPr>
        <p:spPr bwMode="auto">
          <a:xfrm>
            <a:off x="1539679" y="274320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1920679" y="115963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>
            <a:off x="3200400" y="533400"/>
            <a:ext cx="3565721" cy="3564770"/>
          </a:xfrm>
          <a:prstGeom prst="ellipse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 w="12700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Current CCA Rule in 802.11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381000" y="1414203"/>
            <a:ext cx="8153400" cy="633853"/>
          </a:xfrm>
          <a:noFill/>
        </p:spPr>
        <p:txBody>
          <a:bodyPr/>
          <a:lstStyle/>
          <a:p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STA0’s CCA turns busy if the transmitter is within </a:t>
            </a:r>
            <a:r>
              <a:rPr lang="en-US" altLang="ko-KR" sz="1600" dirty="0" smtClean="0">
                <a:latin typeface="Calibri" panose="020F0502020204030204" pitchFamily="34" charset="0"/>
                <a:ea typeface="Gulim" panose="020B0600000101010101" pitchFamily="34" charset="-127"/>
              </a:rPr>
              <a:t>R</a:t>
            </a:r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radius (R is the radius for -82dBm coverage); its CCA turns busy even if the frame’s recipient is within </a:t>
            </a:r>
            <a:r>
              <a:rPr lang="en-US" altLang="ko-KR" sz="1600" dirty="0" smtClean="0">
                <a:latin typeface="Calibri" panose="020F0502020204030204" pitchFamily="34" charset="0"/>
                <a:ea typeface="Gulim" panose="020B0600000101010101" pitchFamily="34" charset="-127"/>
              </a:rPr>
              <a:t>&gt;R</a:t>
            </a:r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and &lt;</a:t>
            </a:r>
            <a:r>
              <a:rPr lang="en-US" altLang="ko-KR" sz="1600" dirty="0" smtClean="0">
                <a:latin typeface="Calibri" panose="020F0502020204030204" pitchFamily="34" charset="0"/>
                <a:ea typeface="Gulim" panose="020B0600000101010101" pitchFamily="34" charset="-127"/>
              </a:rPr>
              <a:t>2R</a:t>
            </a:r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radius</a:t>
            </a:r>
            <a:endParaRPr lang="en-US" altLang="ko-KR" sz="1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  <p:sp>
        <p:nvSpPr>
          <p:cNvPr id="21" name="Oval 69"/>
          <p:cNvSpPr>
            <a:spLocks noChangeArrowheads="1"/>
          </p:cNvSpPr>
          <p:nvPr/>
        </p:nvSpPr>
        <p:spPr bwMode="auto">
          <a:xfrm>
            <a:off x="2667000" y="2133600"/>
            <a:ext cx="3565721" cy="3564770"/>
          </a:xfrm>
          <a:prstGeom prst="ellipse">
            <a:avLst/>
          </a:prstGeom>
          <a:solidFill>
            <a:srgbClr val="FFC000">
              <a:alpha val="30000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3" name="TextBox 71"/>
          <p:cNvSpPr txBox="1">
            <a:spLocks noChangeArrowheads="1"/>
          </p:cNvSpPr>
          <p:nvPr/>
        </p:nvSpPr>
        <p:spPr bwMode="auto">
          <a:xfrm>
            <a:off x="4205729" y="3964557"/>
            <a:ext cx="539376" cy="27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Times New Roman" panose="02020603050405020304" pitchFamily="18" charset="0"/>
                <a:ea typeface="SimSun" panose="02010600030101010101" pitchFamily="2" charset="-122"/>
              </a:rPr>
              <a:t>STA0</a:t>
            </a:r>
          </a:p>
        </p:txBody>
      </p:sp>
      <p:sp>
        <p:nvSpPr>
          <p:cNvPr id="24" name="Oval 72"/>
          <p:cNvSpPr>
            <a:spLocks noChangeArrowheads="1"/>
          </p:cNvSpPr>
          <p:nvPr/>
        </p:nvSpPr>
        <p:spPr bwMode="auto">
          <a:xfrm>
            <a:off x="4510491" y="3019854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5" name="Oval 73"/>
          <p:cNvSpPr>
            <a:spLocks noChangeArrowheads="1"/>
          </p:cNvSpPr>
          <p:nvPr/>
        </p:nvSpPr>
        <p:spPr bwMode="auto">
          <a:xfrm>
            <a:off x="4422500" y="4665500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6" name="Oval 74"/>
          <p:cNvSpPr>
            <a:spLocks noChangeArrowheads="1"/>
          </p:cNvSpPr>
          <p:nvPr/>
        </p:nvSpPr>
        <p:spPr bwMode="auto">
          <a:xfrm>
            <a:off x="3900966" y="4086238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7" name="Oval 75"/>
          <p:cNvSpPr>
            <a:spLocks noChangeArrowheads="1"/>
          </p:cNvSpPr>
          <p:nvPr/>
        </p:nvSpPr>
        <p:spPr bwMode="auto">
          <a:xfrm>
            <a:off x="4815254" y="4266369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" name="Oval 76"/>
          <p:cNvSpPr>
            <a:spLocks noChangeArrowheads="1"/>
          </p:cNvSpPr>
          <p:nvPr/>
        </p:nvSpPr>
        <p:spPr bwMode="auto">
          <a:xfrm>
            <a:off x="5424779" y="4446500"/>
            <a:ext cx="182858" cy="180131"/>
          </a:xfrm>
          <a:prstGeom prst="ellipse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9" name="Oval 77"/>
          <p:cNvSpPr>
            <a:spLocks noChangeArrowheads="1"/>
          </p:cNvSpPr>
          <p:nvPr/>
        </p:nvSpPr>
        <p:spPr bwMode="auto">
          <a:xfrm>
            <a:off x="4891444" y="2209800"/>
            <a:ext cx="182858" cy="180131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" name="Oval 78"/>
          <p:cNvSpPr>
            <a:spLocks noChangeArrowheads="1"/>
          </p:cNvSpPr>
          <p:nvPr/>
        </p:nvSpPr>
        <p:spPr bwMode="auto">
          <a:xfrm>
            <a:off x="3596204" y="2819134"/>
            <a:ext cx="182858" cy="180131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3291441" y="4390920"/>
            <a:ext cx="182858" cy="180131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4" name="Oval 80"/>
          <p:cNvSpPr>
            <a:spLocks noChangeArrowheads="1"/>
          </p:cNvSpPr>
          <p:nvPr/>
        </p:nvSpPr>
        <p:spPr bwMode="auto">
          <a:xfrm>
            <a:off x="4510491" y="5332753"/>
            <a:ext cx="182858" cy="180131"/>
          </a:xfrm>
          <a:prstGeom prst="ellipse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730875" y="5333245"/>
            <a:ext cx="182562" cy="179388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36" name="Oval 82"/>
          <p:cNvSpPr>
            <a:spLocks noChangeArrowheads="1"/>
          </p:cNvSpPr>
          <p:nvPr/>
        </p:nvSpPr>
        <p:spPr bwMode="auto">
          <a:xfrm>
            <a:off x="3276525" y="3958529"/>
            <a:ext cx="182858" cy="180131"/>
          </a:xfrm>
          <a:prstGeom prst="ellipse">
            <a:avLst/>
          </a:prstGeom>
          <a:solidFill>
            <a:srgbClr val="7030A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7" name="Oval 84"/>
          <p:cNvSpPr>
            <a:spLocks noChangeArrowheads="1"/>
          </p:cNvSpPr>
          <p:nvPr/>
        </p:nvSpPr>
        <p:spPr bwMode="auto">
          <a:xfrm>
            <a:off x="4358110" y="3806189"/>
            <a:ext cx="182858" cy="180131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446837" y="3879095"/>
            <a:ext cx="182563" cy="179388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73" name="Oval 69"/>
          <p:cNvSpPr>
            <a:spLocks noChangeArrowheads="1"/>
          </p:cNvSpPr>
          <p:nvPr/>
        </p:nvSpPr>
        <p:spPr bwMode="auto">
          <a:xfrm>
            <a:off x="1082480" y="381000"/>
            <a:ext cx="6766120" cy="6954798"/>
          </a:xfrm>
          <a:prstGeom prst="ellipse">
            <a:avLst/>
          </a:prstGeom>
          <a:noFill/>
          <a:ln w="12700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5" name="Straight Arrow Connector 4"/>
          <p:cNvCxnSpPr>
            <a:stCxn id="37" idx="7"/>
          </p:cNvCxnSpPr>
          <p:nvPr/>
        </p:nvCxnSpPr>
        <p:spPr bwMode="auto">
          <a:xfrm flipV="1">
            <a:off x="4514189" y="3019856"/>
            <a:ext cx="1429411" cy="812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3" name="Straight Arrow Connector 82"/>
          <p:cNvCxnSpPr>
            <a:stCxn id="37" idx="6"/>
          </p:cNvCxnSpPr>
          <p:nvPr/>
        </p:nvCxnSpPr>
        <p:spPr bwMode="auto">
          <a:xfrm flipV="1">
            <a:off x="4540968" y="2682961"/>
            <a:ext cx="3120378" cy="1213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009655" y="3242101"/>
            <a:ext cx="195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6096000" y="2999601"/>
            <a:ext cx="485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39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Current CCA Rule in 802.11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381000" y="1414203"/>
            <a:ext cx="8153400" cy="633853"/>
          </a:xfrm>
          <a:noFill/>
        </p:spPr>
        <p:txBody>
          <a:bodyPr/>
          <a:lstStyle/>
          <a:p>
            <a:r>
              <a:rPr lang="en-US" altLang="ko-KR" sz="1600" b="0" dirty="0">
                <a:latin typeface="Calibri" panose="020F0502020204030204" pitchFamily="34" charset="0"/>
                <a:ea typeface="Gulim" panose="020B0600000101010101" pitchFamily="34" charset="-127"/>
              </a:rPr>
              <a:t>STA0’s CCA turns busy if the transmitter is within </a:t>
            </a:r>
            <a:r>
              <a:rPr lang="en-US" altLang="ko-KR" sz="1600" dirty="0">
                <a:latin typeface="Calibri" panose="020F0502020204030204" pitchFamily="34" charset="0"/>
                <a:ea typeface="Gulim" panose="020B0600000101010101" pitchFamily="34" charset="-127"/>
              </a:rPr>
              <a:t>R</a:t>
            </a:r>
            <a:r>
              <a:rPr lang="en-US" altLang="ko-KR" sz="1600" b="0" dirty="0">
                <a:latin typeface="Calibri" panose="020F0502020204030204" pitchFamily="34" charset="0"/>
                <a:ea typeface="Gulim" panose="020B0600000101010101" pitchFamily="34" charset="-127"/>
              </a:rPr>
              <a:t> radius (R is the radius for -82dBm coverage); its CCA turns busy even if the frame’s recipient is within </a:t>
            </a:r>
            <a:r>
              <a:rPr lang="en-US" altLang="ko-KR" sz="1600" dirty="0">
                <a:latin typeface="Calibri" panose="020F0502020204030204" pitchFamily="34" charset="0"/>
                <a:ea typeface="Gulim" panose="020B0600000101010101" pitchFamily="34" charset="-127"/>
              </a:rPr>
              <a:t>&gt;R</a:t>
            </a:r>
            <a:r>
              <a:rPr lang="en-US" altLang="ko-KR" sz="1600" b="0" dirty="0">
                <a:latin typeface="Calibri" panose="020F0502020204030204" pitchFamily="34" charset="0"/>
                <a:ea typeface="Gulim" panose="020B0600000101010101" pitchFamily="34" charset="-127"/>
              </a:rPr>
              <a:t> and &lt;</a:t>
            </a:r>
            <a:r>
              <a:rPr lang="en-US" altLang="ko-KR" sz="1600" dirty="0">
                <a:latin typeface="Calibri" panose="020F0502020204030204" pitchFamily="34" charset="0"/>
                <a:ea typeface="Gulim" panose="020B0600000101010101" pitchFamily="34" charset="-127"/>
              </a:rPr>
              <a:t>2R</a:t>
            </a:r>
            <a:r>
              <a:rPr lang="en-US" altLang="ko-KR" sz="1600" b="0" dirty="0">
                <a:latin typeface="Calibri" panose="020F0502020204030204" pitchFamily="34" charset="0"/>
                <a:ea typeface="Gulim" panose="020B0600000101010101" pitchFamily="34" charset="-127"/>
              </a:rPr>
              <a:t> radius</a:t>
            </a:r>
            <a:endParaRPr lang="en-US" altLang="ko-KR" sz="1600" dirty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  <p:sp>
        <p:nvSpPr>
          <p:cNvPr id="21" name="Oval 69"/>
          <p:cNvSpPr>
            <a:spLocks noChangeArrowheads="1"/>
          </p:cNvSpPr>
          <p:nvPr/>
        </p:nvSpPr>
        <p:spPr bwMode="auto">
          <a:xfrm>
            <a:off x="2667000" y="2133600"/>
            <a:ext cx="3565721" cy="3564770"/>
          </a:xfrm>
          <a:prstGeom prst="ellipse">
            <a:avLst/>
          </a:prstGeom>
          <a:solidFill>
            <a:srgbClr val="FFC000">
              <a:alpha val="30000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3" name="TextBox 71"/>
          <p:cNvSpPr txBox="1">
            <a:spLocks noChangeArrowheads="1"/>
          </p:cNvSpPr>
          <p:nvPr/>
        </p:nvSpPr>
        <p:spPr bwMode="auto">
          <a:xfrm>
            <a:off x="4205729" y="3964557"/>
            <a:ext cx="539376" cy="27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Times New Roman" panose="02020603050405020304" pitchFamily="18" charset="0"/>
                <a:ea typeface="SimSun" panose="02010600030101010101" pitchFamily="2" charset="-122"/>
              </a:rPr>
              <a:t>STA0</a:t>
            </a:r>
          </a:p>
        </p:txBody>
      </p:sp>
      <p:sp>
        <p:nvSpPr>
          <p:cNvPr id="24" name="Oval 72"/>
          <p:cNvSpPr>
            <a:spLocks noChangeArrowheads="1"/>
          </p:cNvSpPr>
          <p:nvPr/>
        </p:nvSpPr>
        <p:spPr bwMode="auto">
          <a:xfrm>
            <a:off x="4510491" y="3019854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5" name="Oval 73"/>
          <p:cNvSpPr>
            <a:spLocks noChangeArrowheads="1"/>
          </p:cNvSpPr>
          <p:nvPr/>
        </p:nvSpPr>
        <p:spPr bwMode="auto">
          <a:xfrm>
            <a:off x="4422500" y="4665500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6" name="Oval 74"/>
          <p:cNvSpPr>
            <a:spLocks noChangeArrowheads="1"/>
          </p:cNvSpPr>
          <p:nvPr/>
        </p:nvSpPr>
        <p:spPr bwMode="auto">
          <a:xfrm>
            <a:off x="3900966" y="4086238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7" name="Oval 75"/>
          <p:cNvSpPr>
            <a:spLocks noChangeArrowheads="1"/>
          </p:cNvSpPr>
          <p:nvPr/>
        </p:nvSpPr>
        <p:spPr bwMode="auto">
          <a:xfrm>
            <a:off x="4815254" y="4266369"/>
            <a:ext cx="182858" cy="180131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" name="Oval 76"/>
          <p:cNvSpPr>
            <a:spLocks noChangeArrowheads="1"/>
          </p:cNvSpPr>
          <p:nvPr/>
        </p:nvSpPr>
        <p:spPr bwMode="auto">
          <a:xfrm>
            <a:off x="5424779" y="4446500"/>
            <a:ext cx="182858" cy="180131"/>
          </a:xfrm>
          <a:prstGeom prst="ellipse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9" name="Oval 77"/>
          <p:cNvSpPr>
            <a:spLocks noChangeArrowheads="1"/>
          </p:cNvSpPr>
          <p:nvPr/>
        </p:nvSpPr>
        <p:spPr bwMode="auto">
          <a:xfrm>
            <a:off x="4891444" y="2209800"/>
            <a:ext cx="182858" cy="180131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" name="Oval 78"/>
          <p:cNvSpPr>
            <a:spLocks noChangeArrowheads="1"/>
          </p:cNvSpPr>
          <p:nvPr/>
        </p:nvSpPr>
        <p:spPr bwMode="auto">
          <a:xfrm>
            <a:off x="3596204" y="2819134"/>
            <a:ext cx="182858" cy="180131"/>
          </a:xfrm>
          <a:prstGeom prst="ellipse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3291441" y="4390920"/>
            <a:ext cx="182858" cy="180131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4" name="Oval 80"/>
          <p:cNvSpPr>
            <a:spLocks noChangeArrowheads="1"/>
          </p:cNvSpPr>
          <p:nvPr/>
        </p:nvSpPr>
        <p:spPr bwMode="auto">
          <a:xfrm>
            <a:off x="4510491" y="5332753"/>
            <a:ext cx="182858" cy="180131"/>
          </a:xfrm>
          <a:prstGeom prst="ellipse">
            <a:avLst/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730875" y="5333245"/>
            <a:ext cx="182562" cy="179388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36" name="Oval 82"/>
          <p:cNvSpPr>
            <a:spLocks noChangeArrowheads="1"/>
          </p:cNvSpPr>
          <p:nvPr/>
        </p:nvSpPr>
        <p:spPr bwMode="auto">
          <a:xfrm>
            <a:off x="3276525" y="3958529"/>
            <a:ext cx="182858" cy="180131"/>
          </a:xfrm>
          <a:prstGeom prst="ellipse">
            <a:avLst/>
          </a:prstGeom>
          <a:solidFill>
            <a:srgbClr val="7030A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7" name="Oval 84"/>
          <p:cNvSpPr>
            <a:spLocks noChangeArrowheads="1"/>
          </p:cNvSpPr>
          <p:nvPr/>
        </p:nvSpPr>
        <p:spPr bwMode="auto">
          <a:xfrm>
            <a:off x="4358110" y="3806189"/>
            <a:ext cx="182858" cy="180131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446837" y="3879095"/>
            <a:ext cx="182563" cy="179388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panose="02010600030101010101" pitchFamily="2" charset="-122"/>
            </a:endParaRPr>
          </a:p>
        </p:txBody>
      </p:sp>
      <p:sp>
        <p:nvSpPr>
          <p:cNvPr id="73" name="Oval 69"/>
          <p:cNvSpPr>
            <a:spLocks noChangeArrowheads="1"/>
          </p:cNvSpPr>
          <p:nvPr/>
        </p:nvSpPr>
        <p:spPr bwMode="auto">
          <a:xfrm>
            <a:off x="1082480" y="381000"/>
            <a:ext cx="6766120" cy="6954798"/>
          </a:xfrm>
          <a:prstGeom prst="ellipse">
            <a:avLst/>
          </a:prstGeom>
          <a:noFill/>
          <a:ln w="12700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5" name="Straight Arrow Connector 4"/>
          <p:cNvCxnSpPr>
            <a:stCxn id="37" idx="7"/>
          </p:cNvCxnSpPr>
          <p:nvPr/>
        </p:nvCxnSpPr>
        <p:spPr bwMode="auto">
          <a:xfrm flipV="1">
            <a:off x="4514189" y="3019856"/>
            <a:ext cx="1429411" cy="812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3" name="Straight Arrow Connector 82"/>
          <p:cNvCxnSpPr>
            <a:stCxn id="37" idx="6"/>
          </p:cNvCxnSpPr>
          <p:nvPr/>
        </p:nvCxnSpPr>
        <p:spPr bwMode="auto">
          <a:xfrm flipV="1">
            <a:off x="4540968" y="2682961"/>
            <a:ext cx="3120378" cy="1213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009655" y="3242101"/>
            <a:ext cx="195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6096000" y="2999601"/>
            <a:ext cx="485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07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Summary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This contribution highlights the current perspectives on enhancing spatial reuse (aka DSC, or adaptive/dynamic CCA) in 11ax</a:t>
            </a:r>
          </a:p>
          <a:p>
            <a:pPr>
              <a:buFont typeface="Arial"/>
              <a:buChar char="•"/>
            </a:pPr>
            <a:endParaRPr lang="en-US" altLang="ko-KR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One dominating perspective in majority of contributions is the topic of “What is optimum CCA level; -82dBm, -72dBm,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etc</a:t>
            </a:r>
            <a:r>
              <a:rPr lang="en-US" altLang="ko-KR" sz="1800" dirty="0" smtClean="0">
                <a:latin typeface="Calibri" panose="020F0502020204030204" pitchFamily="34" charset="0"/>
              </a:rPr>
              <a:t>?” 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Some have </a:t>
            </a:r>
            <a:r>
              <a:rPr lang="en-US" sz="1800" dirty="0">
                <a:latin typeface="Calibri" panose="020F0502020204030204" pitchFamily="34" charset="0"/>
              </a:rPr>
              <a:t>highlighted methods to dynamically adjust CCA under the specifics of the wireless medium situation </a:t>
            </a:r>
            <a:endParaRPr lang="en-US" sz="1800" b="1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Few contributions have looked at other issues with CCA in 802.11</a:t>
            </a:r>
          </a:p>
          <a:p>
            <a:pPr>
              <a:buFont typeface="Arial"/>
              <a:buChar char="•"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1" dirty="0" smtClean="0">
                <a:latin typeface="Calibri" panose="020F0502020204030204" pitchFamily="34" charset="0"/>
              </a:rPr>
              <a:t>We overview the highlights of above perspectives and make some comparisons</a:t>
            </a:r>
            <a:endParaRPr lang="en-US" sz="1800" b="1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7834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Possible Enhancement to Current </a:t>
            </a:r>
            <a:r>
              <a:rPr lang="en-US" altLang="ko-KR" sz="2800" dirty="0">
                <a:latin typeface="Calibri" panose="020F0502020204030204" pitchFamily="34" charset="0"/>
                <a:ea typeface="Gulim" panose="020B0600000101010101" pitchFamily="34" charset="-127"/>
              </a:rPr>
              <a:t>CCA </a:t>
            </a:r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Rule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Previous slides show that the current CCA rule could be conservative and turns a STA’s CCA busy for frames whose recipients happen to be in about four times larger area than the STA’s coverage</a:t>
            </a:r>
          </a:p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While previous slides demonstrate the concept in a plain LOS environment, the idea remains valid regardless. In fact propagation realities such as shadowing further justifies that actual area, that a STA’s CCA turn busy for, is unnecessarily larger than the STA’s coverage</a:t>
            </a:r>
          </a:p>
          <a:p>
            <a:pPr lvl="1"/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E.g., in reference to slide 16, STA3 might be in shadow </a:t>
            </a:r>
            <a:r>
              <a:rPr lang="en-US" altLang="ko-KR" sz="1600" b="0" dirty="0" err="1" smtClean="0">
                <a:latin typeface="Calibri" panose="020F0502020204030204" pitchFamily="34" charset="0"/>
                <a:ea typeface="Gulim" panose="020B0600000101010101" pitchFamily="34" charset="-127"/>
              </a:rPr>
              <a:t>wrt</a:t>
            </a:r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STA0 and that further shows that it’s unnecessary that STA0’s CCA turn busy when STA1 sends frames to STA3</a:t>
            </a:r>
          </a:p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It takes additional resources (such as bits in SIG symbols) to identify situations depicted in previous slides, see e.g. [872r0, 1224r0, 1448r1]  </a:t>
            </a:r>
          </a:p>
          <a:p>
            <a:r>
              <a:rPr lang="en-US" altLang="ko-KR" sz="2000" b="0" dirty="0" err="1" smtClean="0">
                <a:latin typeface="Calibri" panose="020F0502020204030204" pitchFamily="34" charset="0"/>
                <a:ea typeface="Gulim" panose="020B0600000101010101" pitchFamily="34" charset="-127"/>
              </a:rPr>
              <a:t>TGax</a:t>
            </a:r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could come up with efficient and simple solutions that allow exploiting such reuse</a:t>
            </a:r>
            <a:endParaRPr lang="en-US" altLang="ko-KR" sz="2000" dirty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endParaRPr lang="en-US" altLang="ko-KR" sz="2000" b="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26265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Gulim" panose="020B0600000101010101" pitchFamily="34" charset="-127"/>
              </a:rPr>
              <a:t>Conclusion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610100"/>
          </a:xfrm>
        </p:spPr>
        <p:txBody>
          <a:bodyPr/>
          <a:lstStyle/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Majority of simulation-based contributions in 11ax focus on spatial reuse topic. It is valuable that many resources have been assigned to this topic</a:t>
            </a:r>
          </a:p>
          <a:p>
            <a:endParaRPr lang="en-US" altLang="ko-KR" sz="2000" b="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However, current results show a wide range of achievable gain for CCA threshold optimization. Even for the same simulation scenario the reported gains vary significantly. </a:t>
            </a:r>
          </a:p>
          <a:p>
            <a:pPr lvl="1"/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It is necessary to identify specific scenarios and traffic models and sufficient PHY/MAC modeling so that </a:t>
            </a:r>
            <a:r>
              <a:rPr lang="en-US" altLang="ko-KR" sz="1600" b="0" dirty="0" err="1" smtClean="0">
                <a:latin typeface="Calibri" panose="020F0502020204030204" pitchFamily="34" charset="0"/>
                <a:ea typeface="Gulim" panose="020B0600000101010101" pitchFamily="34" charset="-127"/>
              </a:rPr>
              <a:t>TGax</a:t>
            </a:r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 contributors could compare their results </a:t>
            </a:r>
          </a:p>
          <a:p>
            <a:pPr lvl="1"/>
            <a:r>
              <a:rPr lang="en-US" altLang="ko-KR" sz="16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Hopefully the PHY/MAC simulator calibration effort converge these results and shed some light on the actual gain of the methods proposed for enhancing spatial reuse</a:t>
            </a:r>
          </a:p>
          <a:p>
            <a:endParaRPr lang="en-US" altLang="ko-KR" sz="2000" b="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altLang="ko-KR" sz="2000" b="0" dirty="0" smtClean="0">
                <a:latin typeface="Calibri" panose="020F0502020204030204" pitchFamily="34" charset="0"/>
                <a:ea typeface="Gulim" panose="020B0600000101010101" pitchFamily="34" charset="-127"/>
              </a:rPr>
              <a:t>Also there are also other perspectives to spatial reuse that could lead to enhancing and should not be overlooked.</a:t>
            </a:r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F01DD2EF-9D0C-412E-90C2-0DBE0245AA27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959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</a:rPr>
              <a:t>What is optimum CCA level; -82dBm, -</a:t>
            </a:r>
            <a:r>
              <a:rPr lang="en-US" altLang="ko-KR" sz="2800" dirty="0" smtClean="0">
                <a:latin typeface="Calibri" panose="020F0502020204030204" pitchFamily="34" charset="0"/>
              </a:rPr>
              <a:t>72dBm, </a:t>
            </a:r>
            <a:r>
              <a:rPr lang="en-US" altLang="ko-KR" sz="2800" dirty="0" err="1">
                <a:latin typeface="Calibri" panose="020F0502020204030204" pitchFamily="34" charset="0"/>
              </a:rPr>
              <a:t>etc</a:t>
            </a:r>
            <a:r>
              <a:rPr lang="en-US" altLang="ko-KR" sz="2800" dirty="0">
                <a:latin typeface="Calibri" panose="020F0502020204030204" pitchFamily="34" charset="0"/>
              </a:rPr>
              <a:t>?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43434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b="0" dirty="0">
                <a:latin typeface="Calibri" panose="020F0502020204030204" pitchFamily="34" charset="0"/>
              </a:rPr>
              <a:t>One dominating perspective in majority of contributions is the topic of “What is optimum CCA level; -82dBm, -72dB, </a:t>
            </a:r>
            <a:r>
              <a:rPr lang="en-US" altLang="ko-KR" sz="1800" b="0" dirty="0" err="1">
                <a:latin typeface="Calibri" panose="020F0502020204030204" pitchFamily="34" charset="0"/>
              </a:rPr>
              <a:t>etc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?”. </a:t>
            </a: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In next slides most of these contributions are reviewed</a:t>
            </a:r>
            <a:endParaRPr lang="en-US" sz="18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The goal of reviewing these contributions is to compare the reported gains and possibly guess potential gain of spatial reuse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As it’s been identified by some contributions, optimum CCA depends on multiple factors: frequency reuse, topology of BSS/OBSSs deployment, TX power, </a:t>
            </a:r>
            <a:r>
              <a:rPr lang="en-US" sz="1800" b="0" dirty="0" err="1" smtClean="0">
                <a:latin typeface="Calibri" panose="020F0502020204030204" pitchFamily="34" charset="0"/>
              </a:rPr>
              <a:t>etc</a:t>
            </a: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While there have been so many contributions dedicated on this question, there has not been a unique answer, mostly due to differences in deployment setup and system modeling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23063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</a:rPr>
              <a:t>What is optimum CCA level; -82dBm, -</a:t>
            </a:r>
            <a:r>
              <a:rPr lang="en-US" altLang="ko-KR" sz="2800" dirty="0" smtClean="0">
                <a:latin typeface="Calibri" panose="020F0502020204030204" pitchFamily="34" charset="0"/>
              </a:rPr>
              <a:t>72dBm, </a:t>
            </a:r>
            <a:r>
              <a:rPr lang="en-US" altLang="ko-KR" sz="2800" dirty="0" err="1">
                <a:latin typeface="Calibri" panose="020F0502020204030204" pitchFamily="34" charset="0"/>
              </a:rPr>
              <a:t>etc</a:t>
            </a:r>
            <a:r>
              <a:rPr lang="en-US" altLang="ko-KR" sz="2800" dirty="0">
                <a:latin typeface="Calibri" panose="020F0502020204030204" pitchFamily="34" charset="0"/>
              </a:rPr>
              <a:t>?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57659" y="2984612"/>
            <a:ext cx="1905000" cy="1868089"/>
            <a:chOff x="3615266" y="3124200"/>
            <a:chExt cx="1905000" cy="1868089"/>
          </a:xfrm>
        </p:grpSpPr>
        <p:grpSp>
          <p:nvGrpSpPr>
            <p:cNvPr id="382" name="Group 381"/>
            <p:cNvGrpSpPr/>
            <p:nvPr/>
          </p:nvGrpSpPr>
          <p:grpSpPr>
            <a:xfrm>
              <a:off x="4343400" y="3124200"/>
              <a:ext cx="1066800" cy="1143000"/>
              <a:chOff x="1066800" y="2438400"/>
              <a:chExt cx="1066800" cy="1143000"/>
            </a:xfrm>
          </p:grpSpPr>
          <p:sp>
            <p:nvSpPr>
              <p:cNvPr id="523" name="Rectangle 522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4" name="Oval 523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5" name="Oval 524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6" name="Oval 525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7" name="Oval 526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8" name="Oval 527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9" name="Oval 528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0" name="Oval 529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1" name="Oval 530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2" name="Oval 531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3" name="Oval 532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4" name="Oval 533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5" name="Oval 534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6" name="Oval 535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7" name="Oval 536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8" name="Oval 537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9" name="Oval 538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0" name="Oval 539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1" name="Oval 540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2" name="Oval 541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3" name="Oval 542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4" name="Oval 543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5" name="Oval 544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6" name="Oval 545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7" name="Oval 546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8" name="Oval 547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9" name="Oval 548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83" name="Group 382"/>
            <p:cNvGrpSpPr/>
            <p:nvPr/>
          </p:nvGrpSpPr>
          <p:grpSpPr>
            <a:xfrm>
              <a:off x="4095326" y="3352800"/>
              <a:ext cx="1066800" cy="1143000"/>
              <a:chOff x="1066800" y="2438400"/>
              <a:chExt cx="1066800" cy="1143000"/>
            </a:xfrm>
            <a:solidFill>
              <a:srgbClr val="00B050"/>
            </a:solidFill>
          </p:grpSpPr>
          <p:sp>
            <p:nvSpPr>
              <p:cNvPr id="496" name="Rectangle 495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7" name="Oval 496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8" name="Oval 497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9" name="Oval 498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0" name="Oval 499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1" name="Oval 500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2" name="Oval 501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3" name="Oval 502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4" name="Oval 503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5" name="Oval 504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6" name="Oval 505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7" name="Oval 506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8" name="Oval 507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9" name="Oval 508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0" name="Oval 509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1" name="Oval 510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2" name="Oval 511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3" name="Oval 512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4" name="Oval 513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5" name="Oval 514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6" name="Oval 515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7" name="Oval 516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8" name="Oval 517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9" name="Oval 518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0" name="Oval 519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1" name="Oval 520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2" name="Oval 521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3657600" y="3200400"/>
              <a:ext cx="1066800" cy="1143000"/>
              <a:chOff x="1066800" y="2438400"/>
              <a:chExt cx="1066800" cy="1143000"/>
            </a:xfrm>
            <a:solidFill>
              <a:srgbClr val="FFC000"/>
            </a:solidFill>
          </p:grpSpPr>
          <p:sp>
            <p:nvSpPr>
              <p:cNvPr id="469" name="Rectangle 468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0" name="Oval 469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1" name="Oval 470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2" name="Oval 471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3" name="Oval 472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4" name="Oval 473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5" name="Oval 474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6" name="Oval 475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7" name="Oval 476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8" name="Oval 477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9" name="Oval 478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0" name="Oval 479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1" name="Oval 480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2" name="Oval 481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3" name="Oval 482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4" name="Oval 483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5" name="Oval 484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6" name="Oval 485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7" name="Oval 486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8" name="Oval 487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9" name="Oval 488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0" name="Oval 489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1" name="Oval 490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2" name="Oval 491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3" name="Oval 492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4" name="Oval 493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5" name="Oval 494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85" name="Group 384"/>
            <p:cNvGrpSpPr/>
            <p:nvPr/>
          </p:nvGrpSpPr>
          <p:grpSpPr>
            <a:xfrm>
              <a:off x="3615266" y="3849289"/>
              <a:ext cx="1066800" cy="1143000"/>
              <a:chOff x="1066800" y="2438400"/>
              <a:chExt cx="1066800" cy="1143000"/>
            </a:xfrm>
            <a:solidFill>
              <a:srgbClr val="00B0F0"/>
            </a:solidFill>
          </p:grpSpPr>
          <p:sp>
            <p:nvSpPr>
              <p:cNvPr id="442" name="Rectangle 441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3" name="Oval 442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5" name="Oval 444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6" name="Oval 445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7" name="Oval 446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8" name="Oval 447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9" name="Oval 448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0" name="Oval 449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1" name="Oval 450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2" name="Oval 451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3" name="Oval 452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4" name="Oval 453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5" name="Oval 454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6" name="Oval 455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7" name="Oval 456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8" name="Oval 457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9" name="Oval 458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0" name="Oval 459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1" name="Oval 460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2" name="Oval 461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3" name="Oval 462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4" name="Oval 463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5" name="Oval 464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6" name="Oval 465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7" name="Oval 466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8" name="Oval 467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4087706" y="3773089"/>
              <a:ext cx="1066800" cy="1143000"/>
              <a:chOff x="1066800" y="2438400"/>
              <a:chExt cx="1066800" cy="1143000"/>
            </a:xfrm>
            <a:solidFill>
              <a:srgbClr val="FF0000"/>
            </a:solidFill>
          </p:grpSpPr>
          <p:sp>
            <p:nvSpPr>
              <p:cNvPr id="415" name="Rectangle 414"/>
              <p:cNvSpPr/>
              <p:nvPr/>
            </p:nvSpPr>
            <p:spPr bwMode="auto">
              <a:xfrm>
                <a:off x="1524000" y="30480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6" name="Oval 415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7" name="Oval 416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8" name="Oval 417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9" name="Oval 418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0" name="Oval 419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1" name="Oval 420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2" name="Oval 421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3" name="Oval 422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4" name="Oval 423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5" name="Oval 424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6" name="Oval 425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7" name="Oval 426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8" name="Oval 427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9" name="Oval 428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0" name="Oval 429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1" name="Oval 430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2" name="Oval 431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3" name="Oval 432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4" name="Oval 433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5" name="Oval 434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6" name="Oval 435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7" name="Oval 436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8" name="Oval 437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9" name="Oval 438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0" name="Oval 439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1" name="Oval 440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87" name="Group 386"/>
            <p:cNvGrpSpPr/>
            <p:nvPr/>
          </p:nvGrpSpPr>
          <p:grpSpPr>
            <a:xfrm>
              <a:off x="4453466" y="3733800"/>
              <a:ext cx="1066800" cy="1143000"/>
              <a:chOff x="1066800" y="2438400"/>
              <a:chExt cx="1066800" cy="1143000"/>
            </a:xfrm>
            <a:solidFill>
              <a:schemeClr val="bg2"/>
            </a:solidFill>
          </p:grpSpPr>
          <p:sp>
            <p:nvSpPr>
              <p:cNvPr id="388" name="Rectangle 387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4" name="Oval 393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6" name="Oval 395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7" name="Oval 396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8" name="Oval 397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2" name="Oval 401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4" name="Oval 403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6" name="Oval 405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8" name="Oval 407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0" name="Oval 409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3" name="Oval 412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4" name="Oval 413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958218" y="3176301"/>
            <a:ext cx="3071873" cy="1408511"/>
            <a:chOff x="6251298" y="3315889"/>
            <a:chExt cx="3071873" cy="1408511"/>
          </a:xfrm>
        </p:grpSpPr>
        <p:grpSp>
          <p:nvGrpSpPr>
            <p:cNvPr id="350" name="Group 349"/>
            <p:cNvGrpSpPr/>
            <p:nvPr/>
          </p:nvGrpSpPr>
          <p:grpSpPr>
            <a:xfrm>
              <a:off x="6270989" y="3315889"/>
              <a:ext cx="998220" cy="700636"/>
              <a:chOff x="2665988" y="2605635"/>
              <a:chExt cx="998220" cy="700636"/>
            </a:xfrm>
          </p:grpSpPr>
          <p:sp>
            <p:nvSpPr>
              <p:cNvPr id="550" name="Rectangle 549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1" name="Oval 550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2" name="Oval 551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3" name="Oval 552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4" name="Oval 553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5" name="Oval 554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6" name="Oval 555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7" name="Oval 556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59" name="Group 558"/>
            <p:cNvGrpSpPr/>
            <p:nvPr/>
          </p:nvGrpSpPr>
          <p:grpSpPr>
            <a:xfrm>
              <a:off x="7296049" y="3316225"/>
              <a:ext cx="998220" cy="700636"/>
              <a:chOff x="2665988" y="2605635"/>
              <a:chExt cx="998220" cy="700636"/>
            </a:xfrm>
            <a:solidFill>
              <a:srgbClr val="FFC000"/>
            </a:solidFill>
          </p:grpSpPr>
          <p:sp>
            <p:nvSpPr>
              <p:cNvPr id="560" name="Rectangle 559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1" name="Oval 560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2" name="Oval 561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3" name="Oval 562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4" name="Oval 563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5" name="Oval 564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6" name="Oval 565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7" name="Oval 566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68" name="Group 567"/>
            <p:cNvGrpSpPr/>
            <p:nvPr/>
          </p:nvGrpSpPr>
          <p:grpSpPr>
            <a:xfrm>
              <a:off x="8305800" y="3316561"/>
              <a:ext cx="998220" cy="700636"/>
              <a:chOff x="2665988" y="2605635"/>
              <a:chExt cx="998220" cy="700636"/>
            </a:xfrm>
            <a:solidFill>
              <a:srgbClr val="FF0000"/>
            </a:solidFill>
          </p:grpSpPr>
          <p:sp>
            <p:nvSpPr>
              <p:cNvPr id="569" name="Rectangle 568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0" name="Oval 569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1" name="Oval 570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2" name="Oval 571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3" name="Oval 572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4" name="Oval 573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5" name="Oval 574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6" name="Oval 575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77" name="Group 576"/>
            <p:cNvGrpSpPr/>
            <p:nvPr/>
          </p:nvGrpSpPr>
          <p:grpSpPr>
            <a:xfrm>
              <a:off x="8324951" y="4023764"/>
              <a:ext cx="998220" cy="700636"/>
              <a:chOff x="2665988" y="2605635"/>
              <a:chExt cx="998220" cy="700636"/>
            </a:xfrm>
            <a:solidFill>
              <a:srgbClr val="00B0F0"/>
            </a:solidFill>
          </p:grpSpPr>
          <p:sp>
            <p:nvSpPr>
              <p:cNvPr id="578" name="Rectangle 577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9" name="Oval 578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0" name="Oval 579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1" name="Oval 580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2" name="Oval 581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3" name="Oval 582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4" name="Oval 583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5" name="Oval 584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86" name="Group 585"/>
            <p:cNvGrpSpPr/>
            <p:nvPr/>
          </p:nvGrpSpPr>
          <p:grpSpPr>
            <a:xfrm>
              <a:off x="7295779" y="4016347"/>
              <a:ext cx="998220" cy="700636"/>
              <a:chOff x="2665988" y="2605635"/>
              <a:chExt cx="998220" cy="700636"/>
            </a:xfrm>
            <a:solidFill>
              <a:srgbClr val="00B050"/>
            </a:solidFill>
          </p:grpSpPr>
          <p:sp>
            <p:nvSpPr>
              <p:cNvPr id="587" name="Rectangle 586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8" name="Oval 587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9" name="Oval 588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0" name="Oval 589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1" name="Oval 590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2" name="Oval 591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3" name="Oval 592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4" name="Oval 593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95" name="Group 594"/>
            <p:cNvGrpSpPr/>
            <p:nvPr/>
          </p:nvGrpSpPr>
          <p:grpSpPr>
            <a:xfrm>
              <a:off x="6251298" y="4008930"/>
              <a:ext cx="998220" cy="700636"/>
              <a:chOff x="2665988" y="2605635"/>
              <a:chExt cx="998220" cy="70063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96" name="Rectangle 595"/>
              <p:cNvSpPr/>
              <p:nvPr/>
            </p:nvSpPr>
            <p:spPr bwMode="auto">
              <a:xfrm>
                <a:off x="3089404" y="2860602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7" name="Oval 596"/>
              <p:cNvSpPr/>
              <p:nvPr/>
            </p:nvSpPr>
            <p:spPr bwMode="auto">
              <a:xfrm>
                <a:off x="3283208" y="26204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8" name="Oval 597"/>
              <p:cNvSpPr/>
              <p:nvPr/>
            </p:nvSpPr>
            <p:spPr bwMode="auto">
              <a:xfrm>
                <a:off x="2895600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9" name="Oval 598"/>
              <p:cNvSpPr/>
              <p:nvPr/>
            </p:nvSpPr>
            <p:spPr bwMode="auto">
              <a:xfrm>
                <a:off x="2665988" y="27728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0" name="Oval 599"/>
              <p:cNvSpPr/>
              <p:nvPr/>
            </p:nvSpPr>
            <p:spPr bwMode="auto">
              <a:xfrm>
                <a:off x="3283208" y="3230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1" name="Oval 600"/>
              <p:cNvSpPr/>
              <p:nvPr/>
            </p:nvSpPr>
            <p:spPr bwMode="auto">
              <a:xfrm>
                <a:off x="3588008" y="2849071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2" name="Oval 601"/>
              <p:cNvSpPr/>
              <p:nvPr/>
            </p:nvSpPr>
            <p:spPr bwMode="auto">
              <a:xfrm>
                <a:off x="2749808" y="3116107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3" name="Oval 602"/>
              <p:cNvSpPr/>
              <p:nvPr/>
            </p:nvSpPr>
            <p:spPr bwMode="auto">
              <a:xfrm>
                <a:off x="2971800" y="2605635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5124" name="Group 5123"/>
          <p:cNvGrpSpPr/>
          <p:nvPr/>
        </p:nvGrpSpPr>
        <p:grpSpPr>
          <a:xfrm>
            <a:off x="5748680" y="5209401"/>
            <a:ext cx="3281411" cy="1115199"/>
            <a:chOff x="6684526" y="2045732"/>
            <a:chExt cx="3281411" cy="1115199"/>
          </a:xfrm>
        </p:grpSpPr>
        <p:sp>
          <p:nvSpPr>
            <p:cNvPr id="607" name="Rectangle 606"/>
            <p:cNvSpPr/>
            <p:nvPr/>
          </p:nvSpPr>
          <p:spPr bwMode="auto">
            <a:xfrm>
              <a:off x="6817766" y="2143899"/>
              <a:ext cx="152400" cy="1524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9" name="Oval 608"/>
            <p:cNvSpPr/>
            <p:nvPr/>
          </p:nvSpPr>
          <p:spPr bwMode="auto">
            <a:xfrm>
              <a:off x="8022446" y="2142530"/>
              <a:ext cx="76200" cy="76200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21" name="TextBox 5120"/>
            <p:cNvSpPr txBox="1"/>
            <p:nvPr/>
          </p:nvSpPr>
          <p:spPr>
            <a:xfrm>
              <a:off x="7162800" y="2057400"/>
              <a:ext cx="359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AP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617" name="TextBox 616"/>
            <p:cNvSpPr txBox="1"/>
            <p:nvPr/>
          </p:nvSpPr>
          <p:spPr>
            <a:xfrm>
              <a:off x="8095595" y="2045732"/>
              <a:ext cx="5551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Client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621" name="TextBox 620"/>
            <p:cNvSpPr txBox="1"/>
            <p:nvPr/>
          </p:nvSpPr>
          <p:spPr>
            <a:xfrm>
              <a:off x="6684526" y="2329934"/>
              <a:ext cx="328141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Color indicates AP/STAs belonging to a BSS.  </a:t>
              </a:r>
            </a:p>
            <a:p>
              <a:r>
                <a:rPr lang="en-US" b="1" dirty="0" smtClean="0">
                  <a:latin typeface="Calibri" panose="020F0502020204030204" pitchFamily="34" charset="0"/>
                </a:rPr>
                <a:t>Color does not indicate frequency reuse. </a:t>
              </a:r>
            </a:p>
            <a:p>
              <a:r>
                <a:rPr lang="en-US" b="1" dirty="0" smtClean="0">
                  <a:latin typeface="Calibri" panose="020F0502020204030204" pitchFamily="34" charset="0"/>
                </a:rPr>
                <a:t>Frequency</a:t>
              </a:r>
              <a:r>
                <a:rPr lang="en-US" b="1" dirty="0">
                  <a:latin typeface="Calibri" panose="020F0502020204030204" pitchFamily="34" charset="0"/>
                </a:rPr>
                <a:t> </a:t>
              </a:r>
              <a:r>
                <a:rPr lang="en-US" b="1" dirty="0" smtClean="0">
                  <a:latin typeface="Calibri" panose="020F0502020204030204" pitchFamily="34" charset="0"/>
                </a:rPr>
                <a:t>reuse  is determined by the number </a:t>
              </a:r>
            </a:p>
            <a:p>
              <a:r>
                <a:rPr lang="en-US" b="1" dirty="0" smtClean="0">
                  <a:latin typeface="Calibri" panose="020F0502020204030204" pitchFamily="34" charset="0"/>
                </a:rPr>
                <a:t>of available channels </a:t>
              </a:r>
              <a:r>
                <a:rPr lang="en-US" b="1" dirty="0" err="1" smtClean="0">
                  <a:latin typeface="Calibri" panose="020F0502020204030204" pitchFamily="34" charset="0"/>
                </a:rPr>
                <a:t>etc</a:t>
              </a:r>
              <a:endParaRPr lang="en-US" b="1" dirty="0" smtClean="0"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993" y="3035705"/>
            <a:ext cx="3081953" cy="3041166"/>
            <a:chOff x="457200" y="3175293"/>
            <a:chExt cx="3081953" cy="3041166"/>
          </a:xfrm>
        </p:grpSpPr>
        <p:grpSp>
          <p:nvGrpSpPr>
            <p:cNvPr id="237" name="Group 236"/>
            <p:cNvGrpSpPr/>
            <p:nvPr/>
          </p:nvGrpSpPr>
          <p:grpSpPr>
            <a:xfrm>
              <a:off x="2424914" y="3201589"/>
              <a:ext cx="1066800" cy="1143000"/>
              <a:chOff x="1066800" y="2438400"/>
              <a:chExt cx="1066800" cy="1143000"/>
            </a:xfrm>
          </p:grpSpPr>
          <p:sp>
            <p:nvSpPr>
              <p:cNvPr id="379" name="Rectangle 378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1" name="Oval 380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8" name="Oval 557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4" name="Oval 603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5" name="Oval 604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6" name="Oval 605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08" name="Oval 607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0" name="Oval 609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1" name="Oval 610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2" name="Oval 611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3" name="Oval 612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4" name="Oval 613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5" name="Oval 614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6" name="Oval 615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8" name="Oval 617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19" name="Oval 618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0" name="Oval 619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2" name="Oval 621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3" name="Oval 622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4" name="Oval 623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5" name="Oval 624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6" name="Oval 625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7" name="Oval 626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8" name="Oval 627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9" name="Oval 628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0" name="Oval 629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1" name="Oval 630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38" name="Group 237"/>
            <p:cNvGrpSpPr/>
            <p:nvPr/>
          </p:nvGrpSpPr>
          <p:grpSpPr>
            <a:xfrm>
              <a:off x="1499454" y="4145660"/>
              <a:ext cx="1066800" cy="1143000"/>
              <a:chOff x="1066800" y="2438400"/>
              <a:chExt cx="1066800" cy="1143000"/>
            </a:xfrm>
            <a:solidFill>
              <a:srgbClr val="00B050"/>
            </a:solidFill>
          </p:grpSpPr>
          <p:sp>
            <p:nvSpPr>
              <p:cNvPr id="352" name="Rectangle 351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3" name="Oval 352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4" name="Oval 353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5" name="Oval 354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6" name="Oval 355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7" name="Oval 356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8" name="Oval 357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9" name="Oval 358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0" name="Oval 359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1" name="Oval 360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2" name="Oval 361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3" name="Oval 362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4" name="Oval 363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5" name="Oval 364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6" name="Oval 365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7" name="Oval 366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9" name="Oval 368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0" name="Oval 369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1" name="Oval 370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2" name="Oval 371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3" name="Oval 372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4" name="Oval 373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5" name="Oval 374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6" name="Oval 375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7" name="Oval 376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8" name="Oval 377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475923" y="5073459"/>
              <a:ext cx="1066800" cy="1143000"/>
              <a:chOff x="1066800" y="2438400"/>
              <a:chExt cx="1066800" cy="1143000"/>
            </a:xfrm>
            <a:solidFill>
              <a:srgbClr val="FFC000"/>
            </a:solidFill>
          </p:grpSpPr>
          <p:sp>
            <p:nvSpPr>
              <p:cNvPr id="324" name="Rectangle 323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5" name="Oval 324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6" name="Oval 325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8" name="Oval 327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9" name="Oval 328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4" name="Oval 333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6" name="Oval 335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8" name="Oval 337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0" name="Oval 339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2" name="Oval 341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4" name="Oval 343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7" name="Oval 346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8" name="Oval 347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1" name="Oval 350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1465283" y="5058913"/>
              <a:ext cx="1066800" cy="1143000"/>
              <a:chOff x="1066800" y="2438400"/>
              <a:chExt cx="1066800" cy="1143000"/>
            </a:xfrm>
            <a:solidFill>
              <a:srgbClr val="00B0F0"/>
            </a:solidFill>
          </p:grpSpPr>
          <p:sp>
            <p:nvSpPr>
              <p:cNvPr id="297" name="Rectangle 296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3" name="Oval 302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5" name="Oval 304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7" name="Oval 306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9" name="Oval 308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3" name="Oval 312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4" name="Oval 313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5" name="Oval 314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2429094" y="4106617"/>
              <a:ext cx="1066800" cy="1143000"/>
              <a:chOff x="1066800" y="2438400"/>
              <a:chExt cx="1066800" cy="1143000"/>
            </a:xfrm>
            <a:solidFill>
              <a:srgbClr val="FF0000"/>
            </a:solidFill>
          </p:grpSpPr>
          <p:sp>
            <p:nvSpPr>
              <p:cNvPr id="270" name="Rectangle 269"/>
              <p:cNvSpPr/>
              <p:nvPr/>
            </p:nvSpPr>
            <p:spPr bwMode="auto">
              <a:xfrm>
                <a:off x="1524000" y="30480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1" name="Oval 270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2" name="Oval 271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4" name="Oval 273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6" name="Oval 275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2" name="Oval 281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6" name="Oval 285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2" name="Oval 291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3" name="Oval 292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4" name="Oval 293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2472353" y="5059117"/>
              <a:ext cx="1066800" cy="1143000"/>
              <a:chOff x="1066800" y="2438400"/>
              <a:chExt cx="1066800" cy="1143000"/>
            </a:xfrm>
            <a:solidFill>
              <a:srgbClr val="FF00FF"/>
            </a:solidFill>
          </p:grpSpPr>
          <p:sp>
            <p:nvSpPr>
              <p:cNvPr id="243" name="Rectangle 242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8" name="Oval 247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9" name="Oval 248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5" name="Oval 254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9" name="Oval 258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2" name="Oval 261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3" name="Oval 262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4" name="Oval 263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6" name="Oval 265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632" name="Group 631"/>
            <p:cNvGrpSpPr/>
            <p:nvPr/>
          </p:nvGrpSpPr>
          <p:grpSpPr>
            <a:xfrm>
              <a:off x="457200" y="4131574"/>
              <a:ext cx="1066800" cy="1143000"/>
              <a:chOff x="1066800" y="2438400"/>
              <a:chExt cx="1066800" cy="1143000"/>
            </a:xfrm>
            <a:solidFill>
              <a:srgbClr val="FFCCFF"/>
            </a:solidFill>
          </p:grpSpPr>
          <p:sp>
            <p:nvSpPr>
              <p:cNvPr id="633" name="Rectangle 632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4" name="Oval 633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5" name="Oval 634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6" name="Oval 635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7" name="Oval 636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8" name="Oval 637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9" name="Oval 638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0" name="Oval 639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1" name="Oval 640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2" name="Oval 641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3" name="Oval 642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4" name="Oval 643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5" name="Oval 644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6" name="Oval 645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7" name="Oval 646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8" name="Oval 647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9" name="Oval 648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0" name="Oval 649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1" name="Oval 650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2" name="Oval 651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3" name="Oval 652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4" name="Oval 653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5" name="Oval 654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6" name="Oval 655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7" name="Oval 656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8" name="Oval 657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9" name="Oval 658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660" name="Group 659"/>
            <p:cNvGrpSpPr/>
            <p:nvPr/>
          </p:nvGrpSpPr>
          <p:grpSpPr>
            <a:xfrm>
              <a:off x="1520224" y="3230113"/>
              <a:ext cx="1066800" cy="1143000"/>
              <a:chOff x="1066800" y="2438400"/>
              <a:chExt cx="1066800" cy="1143000"/>
            </a:xfrm>
            <a:solidFill>
              <a:schemeClr val="bg2"/>
            </a:solidFill>
          </p:grpSpPr>
          <p:sp>
            <p:nvSpPr>
              <p:cNvPr id="661" name="Rectangle 660"/>
              <p:cNvSpPr/>
              <p:nvPr/>
            </p:nvSpPr>
            <p:spPr bwMode="auto">
              <a:xfrm>
                <a:off x="1524000" y="29718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2" name="Oval 661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3" name="Oval 662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4" name="Oval 663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5" name="Oval 664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6" name="Oval 665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7" name="Oval 666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8" name="Oval 667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69" name="Oval 668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0" name="Oval 669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1" name="Oval 670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2" name="Oval 671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3" name="Oval 672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4" name="Oval 673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5" name="Oval 674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6" name="Oval 675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7" name="Oval 676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8" name="Oval 677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79" name="Oval 678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0" name="Oval 679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1" name="Oval 680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2" name="Oval 681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3" name="Oval 682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4" name="Oval 683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5" name="Oval 684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6" name="Oval 685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7" name="Oval 686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688" name="Group 687"/>
            <p:cNvGrpSpPr/>
            <p:nvPr/>
          </p:nvGrpSpPr>
          <p:grpSpPr>
            <a:xfrm>
              <a:off x="502313" y="3175293"/>
              <a:ext cx="1066800" cy="1143000"/>
              <a:chOff x="1066800" y="2438400"/>
              <a:chExt cx="1066800" cy="1143000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689" name="Rectangle 688"/>
              <p:cNvSpPr/>
              <p:nvPr/>
            </p:nvSpPr>
            <p:spPr bwMode="auto">
              <a:xfrm>
                <a:off x="1524000" y="3048000"/>
                <a:ext cx="152400" cy="152400"/>
              </a:xfrm>
              <a:prstGeom prst="rect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0" name="Oval 689"/>
              <p:cNvSpPr/>
              <p:nvPr/>
            </p:nvSpPr>
            <p:spPr bwMode="auto">
              <a:xfrm>
                <a:off x="18288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1" name="Oval 690"/>
              <p:cNvSpPr/>
              <p:nvPr/>
            </p:nvSpPr>
            <p:spPr bwMode="auto">
              <a:xfrm>
                <a:off x="17526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2" name="Oval 691"/>
              <p:cNvSpPr/>
              <p:nvPr/>
            </p:nvSpPr>
            <p:spPr bwMode="auto">
              <a:xfrm>
                <a:off x="15240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3" name="Oval 692"/>
              <p:cNvSpPr/>
              <p:nvPr/>
            </p:nvSpPr>
            <p:spPr bwMode="auto">
              <a:xfrm>
                <a:off x="14478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4" name="Oval 693"/>
              <p:cNvSpPr/>
              <p:nvPr/>
            </p:nvSpPr>
            <p:spPr bwMode="auto">
              <a:xfrm>
                <a:off x="1295400" y="2743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5" name="Oval 694"/>
              <p:cNvSpPr/>
              <p:nvPr/>
            </p:nvSpPr>
            <p:spPr bwMode="auto">
              <a:xfrm>
                <a:off x="1295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6" name="Oval 695"/>
              <p:cNvSpPr/>
              <p:nvPr/>
            </p:nvSpPr>
            <p:spPr bwMode="auto">
              <a:xfrm>
                <a:off x="14478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7" name="Oval 696"/>
              <p:cNvSpPr/>
              <p:nvPr/>
            </p:nvSpPr>
            <p:spPr bwMode="auto">
              <a:xfrm>
                <a:off x="1676400" y="3200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8" name="Oval 697"/>
              <p:cNvSpPr/>
              <p:nvPr/>
            </p:nvSpPr>
            <p:spPr bwMode="auto">
              <a:xfrm>
                <a:off x="1752600" y="3048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99" name="Oval 698"/>
              <p:cNvSpPr/>
              <p:nvPr/>
            </p:nvSpPr>
            <p:spPr bwMode="auto">
              <a:xfrm>
                <a:off x="12954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0" name="Oval 699"/>
              <p:cNvSpPr/>
              <p:nvPr/>
            </p:nvSpPr>
            <p:spPr bwMode="auto">
              <a:xfrm>
                <a:off x="1828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1" name="Oval 700"/>
              <p:cNvSpPr/>
              <p:nvPr/>
            </p:nvSpPr>
            <p:spPr bwMode="auto">
              <a:xfrm>
                <a:off x="1676400" y="2590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2" name="Oval 701"/>
              <p:cNvSpPr/>
              <p:nvPr/>
            </p:nvSpPr>
            <p:spPr bwMode="auto">
              <a:xfrm>
                <a:off x="1143000" y="26670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3" name="Oval 702"/>
              <p:cNvSpPr/>
              <p:nvPr/>
            </p:nvSpPr>
            <p:spPr bwMode="auto">
              <a:xfrm>
                <a:off x="1066800" y="2895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4" name="Oval 703"/>
              <p:cNvSpPr/>
              <p:nvPr/>
            </p:nvSpPr>
            <p:spPr bwMode="auto">
              <a:xfrm>
                <a:off x="1143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5" name="Oval 704"/>
              <p:cNvSpPr/>
              <p:nvPr/>
            </p:nvSpPr>
            <p:spPr bwMode="auto">
              <a:xfrm>
                <a:off x="1371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6" name="Oval 705"/>
              <p:cNvSpPr/>
              <p:nvPr/>
            </p:nvSpPr>
            <p:spPr bwMode="auto">
              <a:xfrm>
                <a:off x="17526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7" name="Oval 706"/>
              <p:cNvSpPr/>
              <p:nvPr/>
            </p:nvSpPr>
            <p:spPr bwMode="auto">
              <a:xfrm>
                <a:off x="1905000" y="3124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8" name="Oval 707"/>
              <p:cNvSpPr/>
              <p:nvPr/>
            </p:nvSpPr>
            <p:spPr bwMode="auto">
              <a:xfrm>
                <a:off x="1981200" y="2819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09" name="Oval 708"/>
              <p:cNvSpPr/>
              <p:nvPr/>
            </p:nvSpPr>
            <p:spPr bwMode="auto">
              <a:xfrm>
                <a:off x="1524000" y="24384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0" name="Oval 709"/>
              <p:cNvSpPr/>
              <p:nvPr/>
            </p:nvSpPr>
            <p:spPr bwMode="auto">
              <a:xfrm>
                <a:off x="1295400" y="2514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1" name="Oval 710"/>
              <p:cNvSpPr/>
              <p:nvPr/>
            </p:nvSpPr>
            <p:spPr bwMode="auto">
              <a:xfrm>
                <a:off x="16002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2" name="Oval 711"/>
              <p:cNvSpPr/>
              <p:nvPr/>
            </p:nvSpPr>
            <p:spPr bwMode="auto">
              <a:xfrm>
                <a:off x="1143000" y="3352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3" name="Oval 712"/>
              <p:cNvSpPr/>
              <p:nvPr/>
            </p:nvSpPr>
            <p:spPr bwMode="auto">
              <a:xfrm>
                <a:off x="1981200" y="32766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4" name="Oval 713"/>
              <p:cNvSpPr/>
              <p:nvPr/>
            </p:nvSpPr>
            <p:spPr bwMode="auto">
              <a:xfrm>
                <a:off x="2057400" y="29718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5" name="Oval 714"/>
              <p:cNvSpPr/>
              <p:nvPr/>
            </p:nvSpPr>
            <p:spPr bwMode="auto">
              <a:xfrm>
                <a:off x="1905000" y="3505200"/>
                <a:ext cx="76200" cy="76200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072182" y="4584812"/>
            <a:ext cx="2414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Unmanaged but separated WLANs </a:t>
            </a:r>
          </a:p>
        </p:txBody>
      </p:sp>
      <p:sp>
        <p:nvSpPr>
          <p:cNvPr id="716" name="TextBox 715"/>
          <p:cNvSpPr txBox="1"/>
          <p:nvPr/>
        </p:nvSpPr>
        <p:spPr>
          <a:xfrm>
            <a:off x="3814211" y="4861811"/>
            <a:ext cx="1582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Less-managed WLANs</a:t>
            </a:r>
          </a:p>
        </p:txBody>
      </p:sp>
      <p:sp>
        <p:nvSpPr>
          <p:cNvPr id="717" name="TextBox 716"/>
          <p:cNvSpPr txBox="1"/>
          <p:nvPr/>
        </p:nvSpPr>
        <p:spPr>
          <a:xfrm>
            <a:off x="1125753" y="6096000"/>
            <a:ext cx="1281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Managed WLANs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718" name="내용 개체 틀 2"/>
          <p:cNvSpPr txBox="1">
            <a:spLocks/>
          </p:cNvSpPr>
          <p:nvPr/>
        </p:nvSpPr>
        <p:spPr bwMode="auto">
          <a:xfrm>
            <a:off x="533399" y="1524000"/>
            <a:ext cx="7974565" cy="150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/>
              <a:buChar char="•"/>
            </a:pPr>
            <a:r>
              <a:rPr lang="en-US" sz="1800" b="0" kern="0" dirty="0" smtClean="0">
                <a:latin typeface="Calibri" panose="020F0502020204030204" pitchFamily="34" charset="0"/>
              </a:rPr>
              <a:t>It is expected that optimizing CCA level would differ for these deployments: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kern="0" dirty="0" smtClean="0">
                <a:latin typeface="Calibri" panose="020F0502020204030204" pitchFamily="34" charset="0"/>
              </a:rPr>
              <a:t>Unmanaged but separated WLANs, e.g. apartment complex (simulation scenario 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kern="0" dirty="0" smtClean="0">
                <a:latin typeface="Calibri" panose="020F0502020204030204" pitchFamily="34" charset="0"/>
              </a:rPr>
              <a:t>Managed WLANs, e.g. enterprise, outdoor hoy spot (simulation scenario 2,3 and 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kern="0" dirty="0">
                <a:latin typeface="Calibri" panose="020F0502020204030204" pitchFamily="34" charset="0"/>
              </a:rPr>
              <a:t>Less-managed WLANs, </a:t>
            </a:r>
            <a:r>
              <a:rPr lang="en-US" sz="1400" kern="0" dirty="0" smtClean="0">
                <a:latin typeface="Calibri" panose="020F0502020204030204" pitchFamily="34" charset="0"/>
              </a:rPr>
              <a:t>e.g. airports </a:t>
            </a:r>
            <a:r>
              <a:rPr lang="en-US" sz="1400" kern="0" dirty="0">
                <a:latin typeface="Calibri" panose="020F0502020204030204" pitchFamily="34" charset="0"/>
              </a:rPr>
              <a:t>and malls where </a:t>
            </a:r>
            <a:r>
              <a:rPr lang="en-US" sz="1400" kern="0" dirty="0" smtClean="0">
                <a:latin typeface="Calibri" panose="020F0502020204030204" pitchFamily="34" charset="0"/>
              </a:rPr>
              <a:t>possibly multiple </a:t>
            </a:r>
            <a:r>
              <a:rPr lang="en-US" sz="1400" kern="0" dirty="0">
                <a:latin typeface="Calibri" panose="020F0502020204030204" pitchFamily="34" charset="0"/>
              </a:rPr>
              <a:t>managed WLANs </a:t>
            </a:r>
            <a:r>
              <a:rPr lang="en-US" sz="1400" kern="0" dirty="0" smtClean="0">
                <a:latin typeface="Calibri" panose="020F0502020204030204" pitchFamily="34" charset="0"/>
              </a:rPr>
              <a:t>have overlapped coverages and operate </a:t>
            </a:r>
            <a:r>
              <a:rPr lang="en-US" sz="1400" kern="0" dirty="0">
                <a:latin typeface="Calibri" panose="020F0502020204030204" pitchFamily="34" charset="0"/>
              </a:rPr>
              <a:t>without </a:t>
            </a:r>
            <a:r>
              <a:rPr lang="en-US" sz="1400" kern="0" dirty="0" smtClean="0">
                <a:latin typeface="Calibri" panose="020F0502020204030204" pitchFamily="34" charset="0"/>
              </a:rPr>
              <a:t>knowledge of </a:t>
            </a:r>
            <a:r>
              <a:rPr lang="en-US" sz="1400" kern="0" dirty="0">
                <a:latin typeface="Calibri" panose="020F0502020204030204" pitchFamily="34" charset="0"/>
              </a:rPr>
              <a:t>each </a:t>
            </a:r>
            <a:r>
              <a:rPr lang="en-US" sz="1400" kern="0" dirty="0" smtClean="0">
                <a:latin typeface="Calibri" panose="020F0502020204030204" pitchFamily="34" charset="0"/>
              </a:rPr>
              <a:t>other </a:t>
            </a:r>
            <a:r>
              <a:rPr lang="en-US" sz="1400" kern="0" dirty="0" smtClean="0">
                <a:latin typeface="Calibri" panose="020F0502020204030204" pitchFamily="34" charset="0"/>
              </a:rPr>
              <a:t>presence</a:t>
            </a:r>
            <a:endParaRPr lang="en-US" sz="1400" b="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6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Contributions on Spatial </a:t>
            </a:r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Reuse in 11ax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[14/779r2</a:t>
            </a:r>
            <a:r>
              <a:rPr lang="en-US" altLang="ko-KR" sz="1800" dirty="0">
                <a:latin typeface="Calibri" panose="020F0502020204030204" pitchFamily="34" charset="0"/>
              </a:rPr>
              <a:t>] Dynamic Sensitivity </a:t>
            </a:r>
            <a:r>
              <a:rPr lang="en-US" altLang="ko-KR" sz="1800" dirty="0" smtClean="0">
                <a:latin typeface="Calibri" panose="020F0502020204030204" pitchFamily="34" charset="0"/>
              </a:rPr>
              <a:t>Control Practical Usage</a:t>
            </a:r>
            <a:endParaRPr lang="en-US" altLang="ko-KR" sz="18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1" dirty="0" smtClean="0">
                <a:latin typeface="Calibri" panose="020F0502020204030204" pitchFamily="34" charset="0"/>
              </a:rPr>
              <a:t>“</a:t>
            </a:r>
            <a:r>
              <a:rPr lang="en-US" sz="1400" dirty="0" smtClean="0">
                <a:latin typeface="Calibri" panose="020F0502020204030204" pitchFamily="34" charset="0"/>
              </a:rPr>
              <a:t>Scheme </a:t>
            </a:r>
            <a:r>
              <a:rPr lang="en-US" sz="1400" dirty="0">
                <a:latin typeface="Calibri" panose="020F0502020204030204" pitchFamily="34" charset="0"/>
              </a:rPr>
              <a:t>where STA measures the RSSI of the AP Beacon (R </a:t>
            </a:r>
            <a:r>
              <a:rPr lang="en-US" sz="1400" dirty="0" err="1">
                <a:latin typeface="Calibri" panose="020F0502020204030204" pitchFamily="34" charset="0"/>
              </a:rPr>
              <a:t>dBm</a:t>
            </a:r>
            <a:r>
              <a:rPr lang="en-US" sz="1400" dirty="0">
                <a:latin typeface="Calibri" panose="020F0502020204030204" pitchFamily="34" charset="0"/>
              </a:rPr>
              <a:t>)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Sets RX Sensitivity Threshold at (R – M) </a:t>
            </a:r>
            <a:r>
              <a:rPr lang="en-US" sz="1400" dirty="0" err="1">
                <a:latin typeface="Calibri" panose="020F0502020204030204" pitchFamily="34" charset="0"/>
              </a:rPr>
              <a:t>dBm</a:t>
            </a:r>
            <a:r>
              <a:rPr lang="en-US" sz="1400" dirty="0">
                <a:latin typeface="Calibri" panose="020F0502020204030204" pitchFamily="34" charset="0"/>
              </a:rPr>
              <a:t>, where M is the </a:t>
            </a:r>
            <a:r>
              <a:rPr lang="en-US" sz="1400" dirty="0" smtClean="0">
                <a:latin typeface="Calibri" panose="020F0502020204030204" pitchFamily="34" charset="0"/>
              </a:rPr>
              <a:t>Margin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Also set an Upper Limit, L, to Beacon RSSI to cater for case when STA is very close to AP</a:t>
            </a:r>
            <a:r>
              <a:rPr lang="en-US" sz="1400" b="1" dirty="0" smtClean="0">
                <a:latin typeface="Calibri" panose="020F0502020204030204" pitchFamily="34" charset="0"/>
              </a:rPr>
              <a:t>”</a:t>
            </a:r>
          </a:p>
          <a:p>
            <a:pPr lvl="1">
              <a:buFont typeface="Arial"/>
              <a:buChar char="•"/>
            </a:pPr>
            <a:r>
              <a:rPr lang="en-US" sz="1400" b="1" dirty="0" smtClean="0">
                <a:latin typeface="Calibri" panose="020F0502020204030204" pitchFamily="34" charset="0"/>
              </a:rPr>
              <a:t>“</a:t>
            </a:r>
            <a:r>
              <a:rPr lang="en-US" sz="1400" dirty="0" smtClean="0">
                <a:latin typeface="Calibri" panose="020F0502020204030204" pitchFamily="34" charset="0"/>
              </a:rPr>
              <a:t>improvement </a:t>
            </a:r>
            <a:r>
              <a:rPr lang="en-US" sz="1400" dirty="0">
                <a:latin typeface="Calibri" panose="020F0502020204030204" pitchFamily="34" charset="0"/>
              </a:rPr>
              <a:t>for </a:t>
            </a:r>
            <a:r>
              <a:rPr lang="en-US" sz="1400" dirty="0" smtClean="0">
                <a:latin typeface="Calibri" panose="020F0502020204030204" pitchFamily="34" charset="0"/>
              </a:rPr>
              <a:t>single(296%) and double(412%) apartment  and cell structure network (800%)</a:t>
            </a:r>
            <a:r>
              <a:rPr lang="en-US" sz="1400" b="1" dirty="0" smtClean="0">
                <a:latin typeface="Calibri" panose="020F0502020204030204" pitchFamily="34" charset="0"/>
              </a:rPr>
              <a:t>”</a:t>
            </a:r>
          </a:p>
          <a:p>
            <a:pPr lvl="1"/>
            <a:endParaRPr lang="en-US" sz="14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[14/82r0, 83r0] </a:t>
            </a:r>
            <a:r>
              <a:rPr lang="en-US" sz="1800" dirty="0">
                <a:latin typeface="Calibri" panose="020F0502020204030204" pitchFamily="34" charset="0"/>
              </a:rPr>
              <a:t>Improved Spatial Reuse – Part I </a:t>
            </a:r>
            <a:r>
              <a:rPr lang="en-US" sz="1800" dirty="0" smtClean="0">
                <a:latin typeface="Calibri" panose="020F0502020204030204" pitchFamily="34" charset="0"/>
              </a:rPr>
              <a:t>and II</a:t>
            </a:r>
            <a:endParaRPr lang="en-US" sz="18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PHY system simulation, </a:t>
            </a:r>
            <a:r>
              <a:rPr lang="en-US" sz="1400" dirty="0" err="1" smtClean="0">
                <a:latin typeface="Calibri" panose="020F0502020204030204" pitchFamily="34" charset="0"/>
              </a:rPr>
              <a:t>pathloss</a:t>
            </a:r>
            <a:r>
              <a:rPr lang="en-US" sz="1400" dirty="0" smtClean="0">
                <a:latin typeface="Calibri" panose="020F0502020204030204" pitchFamily="34" charset="0"/>
              </a:rPr>
              <a:t>/shadowing considered,  gene-based MCS selection, …</a:t>
            </a:r>
          </a:p>
          <a:p>
            <a:pPr lvl="1">
              <a:buFont typeface="Arial"/>
              <a:buChar char="•"/>
            </a:pPr>
            <a:r>
              <a:rPr lang="en-US" sz="1400" b="1" dirty="0" smtClean="0">
                <a:latin typeface="Calibri" panose="020F0502020204030204" pitchFamily="34" charset="0"/>
              </a:rPr>
              <a:t>“</a:t>
            </a:r>
            <a:r>
              <a:rPr lang="en-US" sz="1400" dirty="0" smtClean="0">
                <a:latin typeface="Calibri" panose="020F0502020204030204" pitchFamily="34" charset="0"/>
              </a:rPr>
              <a:t>observe </a:t>
            </a:r>
            <a:r>
              <a:rPr lang="en-US" sz="1400" dirty="0">
                <a:latin typeface="Calibri" panose="020F0502020204030204" pitchFamily="34" charset="0"/>
              </a:rPr>
              <a:t>&gt;2X gain in mean throughput and 2X gain in 5% throughput (UL and DL traffic)  by increasing threshold to the range [-70,-60] </a:t>
            </a:r>
            <a:r>
              <a:rPr lang="en-US" sz="1400" dirty="0" err="1" smtClean="0">
                <a:latin typeface="Calibri" panose="020F0502020204030204" pitchFamily="34" charset="0"/>
              </a:rPr>
              <a:t>dBm</a:t>
            </a:r>
            <a:r>
              <a:rPr lang="en-US" sz="1400" b="1" dirty="0" smtClean="0">
                <a:latin typeface="Calibri" panose="020F0502020204030204" pitchFamily="34" charset="0"/>
              </a:rPr>
              <a:t>”</a:t>
            </a:r>
          </a:p>
          <a:p>
            <a:pPr>
              <a:buFont typeface="Arial"/>
              <a:buChar char="•"/>
            </a:pPr>
            <a:endParaRPr lang="en-US" altLang="ko-KR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[</a:t>
            </a:r>
            <a:r>
              <a:rPr lang="en-US" altLang="ko-KR" sz="1800" dirty="0">
                <a:latin typeface="Calibri" panose="020F0502020204030204" pitchFamily="34" charset="0"/>
              </a:rPr>
              <a:t>14/1427r2] DSC Performance</a:t>
            </a:r>
            <a:endParaRPr lang="en-US" altLang="ko-KR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For SS1-SS4, “Increasing the CCA threshold provides throughput gains in the order of  20-40% (depending on the load levels) in all simulation scenarios except for S4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For S2 no significant gains can be seen from using more advanced DSC algorithms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For S2 the achievable gains are in the order of 25%”</a:t>
            </a:r>
            <a:endParaRPr lang="en-US" sz="1800" b="1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1982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523999"/>
            <a:ext cx="8305800" cy="49514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[14/1403r0] Performance Analysis of BSS Color and </a:t>
            </a:r>
            <a:r>
              <a:rPr lang="en-US" altLang="ko-KR" sz="1800" dirty="0" smtClean="0">
                <a:latin typeface="Calibri" panose="020F0502020204030204" pitchFamily="34" charset="0"/>
              </a:rPr>
              <a:t>DSC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SS3. PHY/MAC modeling. </a:t>
            </a:r>
            <a:r>
              <a:rPr lang="en-US" altLang="ko-KR" sz="1400" dirty="0" err="1" smtClean="0">
                <a:latin typeface="Calibri" panose="020F0502020204030204" pitchFamily="34" charset="0"/>
              </a:rPr>
              <a:t>Pathloss</a:t>
            </a:r>
            <a:r>
              <a:rPr lang="en-US" altLang="ko-KR" sz="1400" dirty="0" smtClean="0">
                <a:latin typeface="Calibri" panose="020F0502020204030204" pitchFamily="34" charset="0"/>
              </a:rPr>
              <a:t>/shadowing/fading simulated.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Color only offers 6% gain. DSC only offers up to 48% gain. Combined DSC/Color offer up to 49% for CCA=-52dBm, but for CCA=-62dBm/-72dBm Color plays more role.   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“</a:t>
            </a:r>
            <a:r>
              <a:rPr lang="en-US" altLang="ko-KR" sz="1400" dirty="0">
                <a:latin typeface="Calibri" panose="020F0502020204030204" pitchFamily="34" charset="0"/>
              </a:rPr>
              <a:t>There is not so much gain if only BSS Coloring is </a:t>
            </a:r>
            <a:r>
              <a:rPr lang="en-US" altLang="ko-KR" sz="1400" dirty="0" smtClean="0">
                <a:latin typeface="Calibri" panose="020F0502020204030204" pitchFamily="34" charset="0"/>
              </a:rPr>
              <a:t>used … But </a:t>
            </a:r>
            <a:r>
              <a:rPr lang="en-US" altLang="ko-KR" sz="1400" dirty="0">
                <a:latin typeface="Calibri" panose="020F0502020204030204" pitchFamily="34" charset="0"/>
              </a:rPr>
              <a:t>when BSS Coloring is used with DSC it can increase gain when the offset of Rx sensitivity level is relatively </a:t>
            </a:r>
            <a:r>
              <a:rPr lang="en-US" altLang="ko-KR" sz="1400" dirty="0" smtClean="0">
                <a:latin typeface="Calibri" panose="020F0502020204030204" pitchFamily="34" charset="0"/>
              </a:rPr>
              <a:t>small”</a:t>
            </a:r>
          </a:p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[</a:t>
            </a:r>
            <a:r>
              <a:rPr lang="en-US" altLang="ko-KR" sz="1800" dirty="0">
                <a:latin typeface="Calibri" panose="020F0502020204030204" pitchFamily="34" charset="0"/>
              </a:rPr>
              <a:t>14/372r2] System level simulations on Increased spatial reuse 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SS1. PHY/MAC modeling; RBIR, 20MHz, Channel B. 20 APs/rooms, 10 STAs per room.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In 11ax only case, CCA=-62dBm offers 36% gain vs -82dBm.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In mixed 11ax/legacy case, CCA=-62dBm causes legacy STAs throughput drop by 48%, and 11ax STAs gain about 20%.  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“Increasing </a:t>
            </a:r>
            <a:r>
              <a:rPr lang="en-US" altLang="ko-KR" sz="1400" dirty="0">
                <a:latin typeface="Calibri" panose="020F0502020204030204" pitchFamily="34" charset="0"/>
              </a:rPr>
              <a:t>CCA level with BSS Color can improve spatial reuse in HEW BSS and boost the throughput in residential use case</a:t>
            </a:r>
            <a:r>
              <a:rPr lang="en-US" altLang="ko-KR" sz="1400" dirty="0" smtClean="0">
                <a:latin typeface="Calibri" panose="020F0502020204030204" pitchFamily="34" charset="0"/>
              </a:rPr>
              <a:t>.”</a:t>
            </a:r>
            <a:endParaRPr lang="en-US" altLang="ko-KR" sz="140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[14/1443r0] Adapting CCA and Receiver Sensitivity</a:t>
            </a:r>
            <a:endParaRPr lang="en-US" sz="10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For SS1, “Fundamental Unfairness: with fixed thresholds, … there is unfairness (based on location, interference, etc.). The unfairness can be mitigated by intelligent selection of thresholds”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“Results are scenario dependent and are sensitive to path loss parameters and scenario setup”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“… adaptive configuration of CCA threshold or receiver sensitivity can help improve spatial reuse while maintaining fairness”</a:t>
            </a:r>
            <a:endParaRPr lang="en-US" altLang="ko-KR" sz="14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altLang="ko-KR" sz="140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24268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[14/832r0] Performance Evaluation of OBSS Densification 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Using MAC system simulation. Full buffer. Genie MCS selection.  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For SS1-SS3, the best CCA level for mean and 5% throughput: (a) may not be a fixed value, 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(b) depends on the scenario, (c) may also depend on the parameter setting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“Raising CCA levels for 11ax devices directly will affect the performance of legacy devices. The coexistence issue with legacy devices needs to be carefully investigated”</a:t>
            </a:r>
            <a:endParaRPr lang="en-US" altLang="ko-KR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 smtClean="0">
                <a:latin typeface="Calibri" panose="020F0502020204030204" pitchFamily="34" charset="0"/>
              </a:rPr>
              <a:t>[14/889r3] Performance Gains from CCA Optimization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PHY </a:t>
            </a:r>
            <a:r>
              <a:rPr lang="en-US" altLang="ko-KR" sz="1400" dirty="0">
                <a:latin typeface="Calibri" panose="020F0502020204030204" pitchFamily="34" charset="0"/>
              </a:rPr>
              <a:t>system simulations </a:t>
            </a:r>
            <a:r>
              <a:rPr lang="en-US" altLang="ko-KR" sz="1400" dirty="0" smtClean="0">
                <a:latin typeface="Calibri" panose="020F0502020204030204" pitchFamily="34" charset="0"/>
              </a:rPr>
              <a:t>for SS1-SS3 showing “CCA </a:t>
            </a:r>
            <a:r>
              <a:rPr lang="en-US" altLang="ko-KR" sz="1400" dirty="0">
                <a:latin typeface="Calibri" panose="020F0502020204030204" pitchFamily="34" charset="0"/>
              </a:rPr>
              <a:t>optimization provides very significant gains for simulation scenarios 1, 2, and 3, in terms of mean and 5% </a:t>
            </a:r>
            <a:r>
              <a:rPr lang="en-US" altLang="ko-KR" sz="1400" dirty="0" smtClean="0">
                <a:latin typeface="Calibri" panose="020F0502020204030204" pitchFamily="34" charset="0"/>
              </a:rPr>
              <a:t>throughput: 2X </a:t>
            </a:r>
            <a:r>
              <a:rPr lang="en-US" altLang="ko-KR" sz="1400" dirty="0">
                <a:latin typeface="Calibri" panose="020F0502020204030204" pitchFamily="34" charset="0"/>
              </a:rPr>
              <a:t>or greater feasible in many </a:t>
            </a:r>
            <a:r>
              <a:rPr lang="en-US" altLang="ko-KR" sz="1400" dirty="0" smtClean="0">
                <a:latin typeface="Calibri" panose="020F0502020204030204" pitchFamily="34" charset="0"/>
              </a:rPr>
              <a:t>scenarios. Dynamic </a:t>
            </a:r>
            <a:r>
              <a:rPr lang="en-US" altLang="ko-KR" sz="1400" dirty="0">
                <a:latin typeface="Calibri" panose="020F0502020204030204" pitchFamily="34" charset="0"/>
              </a:rPr>
              <a:t>CCA threshold selection still an open </a:t>
            </a:r>
            <a:r>
              <a:rPr lang="en-US" altLang="ko-KR" sz="1400" dirty="0" smtClean="0">
                <a:latin typeface="Calibri" panose="020F0502020204030204" pitchFamily="34" charset="0"/>
              </a:rPr>
              <a:t>problem”</a:t>
            </a:r>
            <a:endParaRPr lang="en-US" altLang="ko-KR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“PHY </a:t>
            </a:r>
            <a:r>
              <a:rPr lang="en-US" altLang="ko-KR" sz="1400" dirty="0">
                <a:latin typeface="Calibri" panose="020F0502020204030204" pitchFamily="34" charset="0"/>
              </a:rPr>
              <a:t>system simulations showing (considerably) larger gains from CCA optimization than MAC simulations – what does this </a:t>
            </a:r>
            <a:r>
              <a:rPr lang="en-US" altLang="ko-KR" sz="1400" dirty="0" smtClean="0">
                <a:latin typeface="Calibri" panose="020F0502020204030204" pitchFamily="34" charset="0"/>
              </a:rPr>
              <a:t>mean? Indicates </a:t>
            </a:r>
            <a:r>
              <a:rPr lang="en-US" altLang="ko-KR" sz="1400" dirty="0">
                <a:latin typeface="Calibri" panose="020F0502020204030204" pitchFamily="34" charset="0"/>
              </a:rPr>
              <a:t>large opportunity to improve performance</a:t>
            </a:r>
          </a:p>
          <a:p>
            <a:pPr lvl="1">
              <a:buFont typeface="Arial"/>
              <a:buChar char="•"/>
            </a:pPr>
            <a:r>
              <a:rPr lang="en-US" altLang="ko-KR" sz="1400" dirty="0">
                <a:latin typeface="Calibri" panose="020F0502020204030204" pitchFamily="34" charset="0"/>
              </a:rPr>
              <a:t>An appropriately modified 802.11 MAC should be able to achieve all/much of this gain – especially in scenarios where “simple” network behavior provides large </a:t>
            </a:r>
            <a:r>
              <a:rPr lang="en-US" altLang="ko-KR" sz="1400" dirty="0" smtClean="0">
                <a:latin typeface="Calibri" panose="020F0502020204030204" pitchFamily="34" charset="0"/>
              </a:rPr>
              <a:t>gains”</a:t>
            </a:r>
            <a:endParaRPr lang="en-US" altLang="ko-KR" sz="18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13956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Coexistence with Legacy STAs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[14/854r0] DSC and Legacy </a:t>
            </a:r>
            <a:r>
              <a:rPr lang="en-US" altLang="ko-KR" sz="1800" dirty="0" smtClean="0">
                <a:latin typeface="Calibri" panose="020F0502020204030204" pitchFamily="34" charset="0"/>
              </a:rPr>
              <a:t>Coexistence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PHY/MAC modeling. </a:t>
            </a:r>
            <a:r>
              <a:rPr lang="en-US" sz="1400" dirty="0">
                <a:latin typeface="Calibri" panose="020F0502020204030204" pitchFamily="34" charset="0"/>
              </a:rPr>
              <a:t>Clients </a:t>
            </a:r>
            <a:r>
              <a:rPr lang="en-US" sz="1400" dirty="0" smtClean="0">
                <a:latin typeface="Calibri" panose="020F0502020204030204" pitchFamily="34" charset="0"/>
              </a:rPr>
              <a:t>placed circularly </a:t>
            </a:r>
            <a:r>
              <a:rPr lang="en-US" sz="1400" dirty="0">
                <a:latin typeface="Calibri" panose="020F0502020204030204" pitchFamily="34" charset="0"/>
              </a:rPr>
              <a:t>around a single AP. UL transmission. 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</a:t>
            </a:r>
            <a:r>
              <a:rPr lang="en-US" sz="1400" dirty="0">
                <a:latin typeface="Calibri" panose="020F0502020204030204" pitchFamily="34" charset="0"/>
              </a:rPr>
              <a:t>The impact of using DSC in </a:t>
            </a:r>
            <a:r>
              <a:rPr lang="en-US" sz="1400" dirty="0" err="1">
                <a:latin typeface="Calibri" panose="020F0502020204030204" pitchFamily="34" charset="0"/>
              </a:rPr>
              <a:t>TGax</a:t>
            </a:r>
            <a:r>
              <a:rPr lang="en-US" sz="1400" dirty="0">
                <a:latin typeface="Calibri" panose="020F0502020204030204" pitchFamily="34" charset="0"/>
              </a:rPr>
              <a:t> on other Legacy STA exists and is not negligible</a:t>
            </a:r>
            <a:r>
              <a:rPr lang="en-US" sz="1400" dirty="0" smtClean="0">
                <a:latin typeface="Calibri" panose="020F050202020403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As the number of STAs increases (e.g.,  dense scenarios), the degradation on performance of Legacy STAs also increases</a:t>
            </a:r>
            <a:r>
              <a:rPr lang="en-US" sz="1400" dirty="0" smtClean="0">
                <a:latin typeface="Calibri" panose="020F0502020204030204" pitchFamily="34" charset="0"/>
              </a:rPr>
              <a:t>.” From 18% (for 2 STAs per BSS) to 59% (for 24 STAs per BSS).</a:t>
            </a:r>
            <a:endParaRPr lang="en-US" sz="140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[14/1426r2] DSC and legacy coexistence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For SS2, </a:t>
            </a:r>
            <a:r>
              <a:rPr lang="en-US" sz="1400" dirty="0" smtClean="0">
                <a:latin typeface="Calibri" panose="020F0502020204030204" pitchFamily="34" charset="0"/>
              </a:rPr>
              <a:t>“… Improved </a:t>
            </a:r>
            <a:r>
              <a:rPr lang="en-US" sz="1400" dirty="0">
                <a:latin typeface="Calibri" panose="020F0502020204030204" pitchFamily="34" charset="0"/>
              </a:rPr>
              <a:t>performance is also observed for the legacy STAs in a file transfer scenario”</a:t>
            </a: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</a:t>
            </a:r>
            <a:r>
              <a:rPr lang="en-US" sz="1800" dirty="0">
                <a:latin typeface="Calibri" panose="020F0502020204030204" pitchFamily="34" charset="0"/>
              </a:rPr>
              <a:t>14/1207r1] OBSS Reuse mechanism which preserves fairness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For simulation scenario close SS3, “fixed </a:t>
            </a:r>
            <a:r>
              <a:rPr lang="en-US" sz="1400" dirty="0">
                <a:latin typeface="Calibri" panose="020F0502020204030204" pitchFamily="34" charset="0"/>
              </a:rPr>
              <a:t>CCA is not more fair than DSC between 11ax STAs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fixed </a:t>
            </a:r>
            <a:r>
              <a:rPr lang="en-US" sz="1400" dirty="0">
                <a:latin typeface="Calibri" panose="020F0502020204030204" pitchFamily="34" charset="0"/>
              </a:rPr>
              <a:t>CCA is unfair with legacy </a:t>
            </a:r>
            <a:r>
              <a:rPr lang="en-US" sz="1400" dirty="0" smtClean="0">
                <a:latin typeface="Calibri" panose="020F0502020204030204" pitchFamily="34" charset="0"/>
              </a:rPr>
              <a:t>devices. it </a:t>
            </a:r>
            <a:r>
              <a:rPr lang="en-US" sz="1400" dirty="0">
                <a:latin typeface="Calibri" panose="020F0502020204030204" pitchFamily="34" charset="0"/>
              </a:rPr>
              <a:t>will be more unfair in unmanaged environments or with larger </a:t>
            </a:r>
            <a:r>
              <a:rPr lang="en-US" sz="1400" dirty="0" smtClean="0">
                <a:latin typeface="Calibri" panose="020F0502020204030204" pitchFamily="34" charset="0"/>
              </a:rPr>
              <a:t>cells”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“</a:t>
            </a:r>
            <a:r>
              <a:rPr lang="en-US" sz="1400" dirty="0">
                <a:latin typeface="Calibri" panose="020F0502020204030204" pitchFamily="34" charset="0"/>
              </a:rPr>
              <a:t>Balanced CCAC/TPC performs way better with regards to fairness between 11ax and </a:t>
            </a:r>
            <a:r>
              <a:rPr lang="en-US" sz="1400" dirty="0" smtClean="0">
                <a:latin typeface="Calibri" panose="020F0502020204030204" pitchFamily="34" charset="0"/>
              </a:rPr>
              <a:t>legacy </a:t>
            </a:r>
            <a:r>
              <a:rPr lang="en-US" sz="1400" dirty="0">
                <a:latin typeface="Calibri" panose="020F0502020204030204" pitchFamily="34" charset="0"/>
              </a:rPr>
              <a:t>devices”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1800" dirty="0">
                <a:latin typeface="Calibri" panose="020F0502020204030204" pitchFamily="34" charset="0"/>
              </a:rPr>
              <a:t>[14/372r2] System level simulations on Increased spatial reuse </a:t>
            </a:r>
          </a:p>
          <a:p>
            <a:pPr lvl="1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For SS1, “STAs/APs </a:t>
            </a:r>
            <a:r>
              <a:rPr lang="en-US" altLang="ko-KR" sz="1400" dirty="0">
                <a:latin typeface="Calibri" panose="020F0502020204030204" pitchFamily="34" charset="0"/>
              </a:rPr>
              <a:t>in legacy BSS detect more busy medium than STAs using higher CCA </a:t>
            </a:r>
            <a:r>
              <a:rPr lang="en-US" altLang="ko-KR" sz="1400" dirty="0" smtClean="0">
                <a:latin typeface="Calibri" panose="020F0502020204030204" pitchFamily="34" charset="0"/>
              </a:rPr>
              <a:t>level” (mean throughput decreases by 48%). “Fairness </a:t>
            </a:r>
            <a:r>
              <a:rPr lang="en-US" altLang="ko-KR" sz="1400" dirty="0">
                <a:latin typeface="Calibri" panose="020F0502020204030204" pitchFamily="34" charset="0"/>
              </a:rPr>
              <a:t>mechanism is required for coexistence among STAs with different CCA levels.”</a:t>
            </a:r>
          </a:p>
          <a:p>
            <a:pPr>
              <a:buFont typeface="Arial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36103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  <a:ea typeface="굴림" pitchFamily="50" charset="-127"/>
              </a:rPr>
              <a:t>Contributions on Spatial Reuse in 11ax</a:t>
            </a:r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/>
            </a:r>
            <a:b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</a:br>
            <a:r>
              <a:rPr lang="en-US" altLang="ko-KR" sz="2000" dirty="0" smtClean="0">
                <a:latin typeface="Calibri" panose="020F0502020204030204" pitchFamily="34" charset="0"/>
                <a:ea typeface="굴림" pitchFamily="50" charset="-127"/>
              </a:rPr>
              <a:t>Simulation Scenario 1 (SS1)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</a:rPr>
              <a:t>[</a:t>
            </a:r>
            <a:r>
              <a:rPr lang="en-US" sz="1800" dirty="0" smtClean="0">
                <a:latin typeface="Calibri" panose="020F0502020204030204" pitchFamily="34" charset="0"/>
              </a:rPr>
              <a:t>14/578r0</a:t>
            </a:r>
            <a:r>
              <a:rPr lang="en-US" sz="1800" dirty="0">
                <a:latin typeface="Calibri" panose="020F0502020204030204" pitchFamily="34" charset="0"/>
              </a:rPr>
              <a:t>] Residential Scenario CCA/TPC Simulation </a:t>
            </a:r>
            <a:r>
              <a:rPr lang="en-US" sz="1800" dirty="0" smtClean="0">
                <a:latin typeface="Calibri" panose="020F0502020204030204" pitchFamily="34" charset="0"/>
              </a:rPr>
              <a:t>Discussion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“</a:t>
            </a:r>
            <a:r>
              <a:rPr lang="en-US" sz="1400" dirty="0">
                <a:latin typeface="Calibri" panose="020F0502020204030204" pitchFamily="34" charset="0"/>
              </a:rPr>
              <a:t>Increasing CCA level widens opportunities for concurrent OBSS transmission – increasing global throughput while increasing OBSS interference</a:t>
            </a:r>
            <a:r>
              <a:rPr lang="en-US" sz="1400" dirty="0" smtClean="0">
                <a:latin typeface="Calibri" panose="020F0502020204030204" pitchFamily="34" charset="0"/>
              </a:rPr>
              <a:t>.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Higher CCA and </a:t>
            </a:r>
            <a:r>
              <a:rPr lang="en-US" sz="1400" dirty="0" err="1">
                <a:latin typeface="Calibri" panose="020F0502020204030204" pitchFamily="34" charset="0"/>
              </a:rPr>
              <a:t>Tx</a:t>
            </a:r>
            <a:r>
              <a:rPr lang="en-US" sz="1400" dirty="0">
                <a:latin typeface="Calibri" panose="020F0502020204030204" pitchFamily="34" charset="0"/>
              </a:rPr>
              <a:t> power levels increase OBSS interference. </a:t>
            </a:r>
            <a:r>
              <a:rPr lang="en-US" sz="1400" dirty="0" err="1">
                <a:latin typeface="Calibri" panose="020F0502020204030204" pitchFamily="34" charset="0"/>
              </a:rPr>
              <a:t>Tx</a:t>
            </a:r>
            <a:r>
              <a:rPr lang="en-US" sz="1400" dirty="0">
                <a:latin typeface="Calibri" panose="020F0502020204030204" pitchFamily="34" charset="0"/>
              </a:rPr>
              <a:t> power mitigates it somewhat by increasing received signal level</a:t>
            </a:r>
            <a:r>
              <a:rPr lang="en-US" sz="1400" dirty="0" smtClean="0">
                <a:latin typeface="Calibri" panose="020F0502020204030204" pitchFamily="34" charset="0"/>
              </a:rPr>
              <a:t>.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Delay shows significantly different performance depending on </a:t>
            </a:r>
            <a:r>
              <a:rPr lang="en-US" sz="1400" dirty="0" err="1">
                <a:latin typeface="Calibri" panose="020F0502020204030204" pitchFamily="34" charset="0"/>
              </a:rPr>
              <a:t>Tx</a:t>
            </a:r>
            <a:r>
              <a:rPr lang="en-US" sz="1400" dirty="0">
                <a:latin typeface="Calibri" panose="020F0502020204030204" pitchFamily="34" charset="0"/>
              </a:rPr>
              <a:t> power and CCA level</a:t>
            </a:r>
            <a:r>
              <a:rPr lang="en-US" sz="1400" dirty="0" smtClean="0">
                <a:latin typeface="Calibri" panose="020F0502020204030204" pitchFamily="34" charset="0"/>
              </a:rPr>
              <a:t>.</a:t>
            </a:r>
            <a:r>
              <a:rPr lang="en-US" sz="1400" b="0" dirty="0" smtClean="0">
                <a:latin typeface="Calibri" panose="020F0502020204030204" pitchFamily="34" charset="0"/>
              </a:rPr>
              <a:t>”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[</a:t>
            </a:r>
            <a:r>
              <a:rPr lang="en-US" sz="1800" dirty="0">
                <a:latin typeface="Calibri" panose="020F0502020204030204" pitchFamily="34" charset="0"/>
              </a:rPr>
              <a:t>14/833r0] Residential Scenario Sensitivity and Transmit Power Control Simulation </a:t>
            </a:r>
            <a:r>
              <a:rPr lang="en-US" sz="1800" dirty="0" smtClean="0">
                <a:latin typeface="Calibri" panose="020F0502020204030204" pitchFamily="34" charset="0"/>
              </a:rPr>
              <a:t>Results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“Transmit power control has a potential to improve system </a:t>
            </a:r>
            <a:r>
              <a:rPr lang="en-US" sz="1400" dirty="0" smtClean="0">
                <a:latin typeface="Calibri" panose="020F0502020204030204" pitchFamily="34" charset="0"/>
              </a:rPr>
              <a:t>performance. Reduced </a:t>
            </a:r>
            <a:r>
              <a:rPr lang="en-US" sz="1400" dirty="0">
                <a:latin typeface="Calibri" panose="020F0502020204030204" pitchFamily="34" charset="0"/>
              </a:rPr>
              <a:t>transmit power may help in certain cases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Frequency reuse, even unmanaged, improves system </a:t>
            </a:r>
            <a:r>
              <a:rPr lang="en-US" sz="1400" dirty="0" smtClean="0">
                <a:latin typeface="Calibri" panose="020F0502020204030204" pitchFamily="34" charset="0"/>
              </a:rPr>
              <a:t>performance. Improvement </a:t>
            </a:r>
            <a:r>
              <a:rPr lang="en-US" sz="1400" dirty="0">
                <a:latin typeface="Calibri" panose="020F0502020204030204" pitchFamily="34" charset="0"/>
              </a:rPr>
              <a:t>factor generally smaller than the frequency reuse factor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Sensitivity control improves system </a:t>
            </a:r>
            <a:r>
              <a:rPr lang="en-US" sz="1400" dirty="0" smtClean="0">
                <a:latin typeface="Calibri" panose="020F0502020204030204" pitchFamily="34" charset="0"/>
              </a:rPr>
              <a:t>performance. Higher </a:t>
            </a:r>
            <a:r>
              <a:rPr lang="en-US" sz="1400" dirty="0">
                <a:latin typeface="Calibri" panose="020F0502020204030204" pitchFamily="34" charset="0"/>
              </a:rPr>
              <a:t>sensitivity level, up to a certain point, helps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Optimal CCA level is not fixed in general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Overall, transmit power control, frequency reuse, and sensitivity control may be evaluated </a:t>
            </a:r>
            <a:r>
              <a:rPr lang="en-US" sz="1400" dirty="0" smtClean="0">
                <a:latin typeface="Calibri" panose="020F0502020204030204" pitchFamily="34" charset="0"/>
              </a:rPr>
              <a:t>together”</a:t>
            </a:r>
            <a:endParaRPr lang="en-US" sz="14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6701433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CN" sz="1200" b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2014</a:t>
            </a:r>
          </a:p>
        </p:txBody>
      </p:sp>
    </p:spTree>
    <p:extLst>
      <p:ext uri="{BB962C8B-B14F-4D97-AF65-F5344CB8AC3E}">
        <p14:creationId xmlns:p14="http://schemas.microsoft.com/office/powerpoint/2010/main" val="18091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116145</TotalTime>
  <Words>3648</Words>
  <Application>Microsoft Office PowerPoint</Application>
  <PresentationFormat>On-screen Show (4:3)</PresentationFormat>
  <Paragraphs>341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굴림</vt:lpstr>
      <vt:lpstr>굴림</vt:lpstr>
      <vt:lpstr>宋体</vt:lpstr>
      <vt:lpstr>宋体</vt:lpstr>
      <vt:lpstr>Arial</vt:lpstr>
      <vt:lpstr>Calibri</vt:lpstr>
      <vt:lpstr>Times New Roman</vt:lpstr>
      <vt:lpstr>Wingdings</vt:lpstr>
      <vt:lpstr>802-11-Submission</vt:lpstr>
      <vt:lpstr>Perspectives on Spatial Reuse in 11ax</vt:lpstr>
      <vt:lpstr>Summary</vt:lpstr>
      <vt:lpstr>What is optimum CCA level; -82dBm, -72dBm, etc?</vt:lpstr>
      <vt:lpstr>What is optimum CCA level; -82dBm, -72dBm, etc?</vt:lpstr>
      <vt:lpstr>Contributions on Spatial Reuse in 11ax</vt:lpstr>
      <vt:lpstr>Contributions on Spatial Reuse in 11ax</vt:lpstr>
      <vt:lpstr>Contributions on Spatial Reuse in 11ax</vt:lpstr>
      <vt:lpstr>Contributions on Spatial Reuse in 11ax Coexistence with Legacy STAs</vt:lpstr>
      <vt:lpstr>Contributions on Spatial Reuse in 11ax Simulation Scenario 1 (SS1)</vt:lpstr>
      <vt:lpstr>Contributions on Spatial Reuse in 11ax Simulation Scenario 1 (SS1)</vt:lpstr>
      <vt:lpstr>Contributions on Spatial Reuse in 11ax Simulation Scenario 2 (SS2)</vt:lpstr>
      <vt:lpstr>Contributions on Spatial Reuse in 11ax Simulation Scenario 3 (SS3)</vt:lpstr>
      <vt:lpstr>Contributions on Spatial Reuse in 11ax Measurements of CCA and Spatial Reuse</vt:lpstr>
      <vt:lpstr>Contributions that highlight issues or introduce new technologies</vt:lpstr>
      <vt:lpstr>What is potential gain?</vt:lpstr>
      <vt:lpstr>Other perspective on spatial reuse</vt:lpstr>
      <vt:lpstr>Current CCA Rule in 802.11</vt:lpstr>
      <vt:lpstr>Current CCA Rule in 802.11</vt:lpstr>
      <vt:lpstr>Current CCA Rule in 802.11</vt:lpstr>
      <vt:lpstr>Possible Enhancement to Current CCA Rule</vt:lpstr>
      <vt:lpstr>Conclusion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Reza</cp:lastModifiedBy>
  <cp:revision>1139</cp:revision>
  <cp:lastPrinted>1998-02-10T13:28:06Z</cp:lastPrinted>
  <dcterms:created xsi:type="dcterms:W3CDTF">2007-05-21T21:00:37Z</dcterms:created>
  <dcterms:modified xsi:type="dcterms:W3CDTF">2014-12-04T03:03:37Z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