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96" r:id="rId10"/>
    <p:sldId id="397" r:id="rId11"/>
    <p:sldId id="400" r:id="rId12"/>
    <p:sldId id="398" r:id="rId13"/>
    <p:sldId id="399" r:id="rId14"/>
    <p:sldId id="395" r:id="rId15"/>
    <p:sldId id="387" r:id="rId16"/>
    <p:sldId id="382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1" autoAdjust="0"/>
    <p:restoredTop sz="94660"/>
  </p:normalViewPr>
  <p:slideViewPr>
    <p:cSldViewPr>
      <p:cViewPr varScale="1">
        <p:scale>
          <a:sx n="74" d="100"/>
          <a:sy n="74" d="100"/>
        </p:scale>
        <p:origin x="9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ED03A58-9A32-7848-BBA2-4FDB97DE77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61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802.11-14/1579r0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br>
              <a:rPr lang="en-US" dirty="0">
                <a:latin typeface="Times New Roman" charset="0"/>
              </a:rPr>
            </a:br>
            <a:r>
              <a:rPr lang="en-US" i="1" dirty="0" smtClean="0">
                <a:latin typeface="Times New Roman" charset="0"/>
              </a:rPr>
              <a:t>DRAFT</a:t>
            </a:r>
            <a:r>
              <a:rPr lang="en-US" dirty="0" smtClean="0">
                <a:latin typeface="Times New Roman" charset="0"/>
              </a:rPr>
              <a:t> 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2014-12-04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7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ETSI </a:t>
            </a:r>
            <a:r>
              <a:rPr lang="en-US" dirty="0">
                <a:latin typeface="Times New Roman" charset="0"/>
              </a:rPr>
              <a:t>EN 301 893 </a:t>
            </a:r>
            <a:r>
              <a:rPr lang="en-US" dirty="0" smtClean="0">
                <a:latin typeface="Times New Roman" charset="0"/>
              </a:rPr>
              <a:t>v1.7.x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in Las Palmas, Gran Canaria December 16-19</a:t>
            </a:r>
          </a:p>
          <a:p>
            <a:r>
              <a:rPr lang="en-US" dirty="0" smtClean="0"/>
              <a:t>LBT for load-based devices wording is open to interpretation</a:t>
            </a:r>
          </a:p>
          <a:p>
            <a:pPr lvl="1"/>
            <a:r>
              <a:rPr lang="en-US" dirty="0" smtClean="0"/>
              <a:t>Requirements can be met while preventing shared access</a:t>
            </a:r>
          </a:p>
          <a:p>
            <a:pPr lvl="1"/>
            <a:r>
              <a:rPr lang="en-US" dirty="0" smtClean="0"/>
              <a:t>Wording needs to be clarified to ensure fair spectrum sharing</a:t>
            </a:r>
          </a:p>
          <a:p>
            <a:r>
              <a:rPr lang="en-US" dirty="0" smtClean="0"/>
              <a:t>Output version will go into effect January 1, 2015</a:t>
            </a:r>
          </a:p>
          <a:p>
            <a:r>
              <a:rPr lang="en-US" dirty="0" smtClean="0"/>
              <a:t>Corrected LBT better model for coexistence studies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LAA in 5 GHz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Besides the 3GPP liaison, </a:t>
            </a:r>
            <a:r>
              <a:rPr lang="en-US" dirty="0" smtClean="0"/>
              <a:t>what </a:t>
            </a:r>
            <a:r>
              <a:rPr lang="en-US" dirty="0" smtClean="0"/>
              <a:t>should IEEE 802 do</a:t>
            </a:r>
            <a:r>
              <a:rPr lang="en-US" dirty="0" smtClean="0"/>
              <a:t>?</a:t>
            </a:r>
          </a:p>
          <a:p>
            <a:r>
              <a:rPr lang="en-US" dirty="0" smtClean="0"/>
              <a:t>3GPP planning simulations based on EN 301 893 v1.7.1</a:t>
            </a:r>
          </a:p>
          <a:p>
            <a:pPr lvl="1"/>
            <a:r>
              <a:rPr lang="en-US" dirty="0" smtClean="0"/>
              <a:t>1.7.1 not approved</a:t>
            </a:r>
          </a:p>
          <a:p>
            <a:pPr lvl="1"/>
            <a:r>
              <a:rPr lang="en-US" dirty="0" smtClean="0"/>
              <a:t>1.7.2 has sharing issues</a:t>
            </a:r>
          </a:p>
          <a:p>
            <a:pPr lvl="1"/>
            <a:r>
              <a:rPr lang="en-US" dirty="0" smtClean="0"/>
              <a:t>ETSI BRAN working on LBT wording for 1.8.1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6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Ofcom PSSR </a:t>
            </a:r>
            <a:r>
              <a:rPr lang="en-US" dirty="0" smtClean="0"/>
              <a:t>Consultation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Published results of studies and testing</a:t>
            </a:r>
          </a:p>
          <a:p>
            <a:r>
              <a:rPr lang="en-US" dirty="0" smtClean="0"/>
              <a:t>No change to LTE in 2.3 GHz</a:t>
            </a:r>
          </a:p>
          <a:p>
            <a:pPr lvl="1"/>
            <a:r>
              <a:rPr lang="en-US" dirty="0" smtClean="0"/>
              <a:t>From 2350-2390 MHz will operate full power</a:t>
            </a:r>
          </a:p>
          <a:p>
            <a:pPr lvl="1"/>
            <a:r>
              <a:rPr lang="en-US" dirty="0" smtClean="0"/>
              <a:t>Interference into Wi-Fi considered primarily due to receiver shortcomings</a:t>
            </a:r>
          </a:p>
          <a:p>
            <a:r>
              <a:rPr lang="en-US" dirty="0" smtClean="0"/>
              <a:t>Recommended mitigation methods</a:t>
            </a:r>
          </a:p>
          <a:p>
            <a:pPr lvl="1"/>
            <a:r>
              <a:rPr lang="en-US" dirty="0" smtClean="0"/>
              <a:t>Move to 5 GHz (no help offered opening the full band)</a:t>
            </a:r>
          </a:p>
          <a:p>
            <a:pPr lvl="1"/>
            <a:r>
              <a:rPr lang="en-US" dirty="0" smtClean="0"/>
              <a:t>Move “away from the window”</a:t>
            </a:r>
          </a:p>
          <a:p>
            <a:pPr lvl="1"/>
            <a:r>
              <a:rPr lang="en-US" dirty="0" smtClean="0"/>
              <a:t>Improve input filtering</a:t>
            </a:r>
          </a:p>
          <a:p>
            <a:pPr lvl="1"/>
            <a:r>
              <a:rPr lang="en-US" dirty="0" smtClean="0"/>
              <a:t>Use Ethernet</a:t>
            </a:r>
          </a:p>
          <a:p>
            <a:pPr lvl="1"/>
            <a:r>
              <a:rPr lang="en-US" dirty="0" smtClean="0"/>
              <a:t>Other less helpful thoughts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9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DSRC Coexistence Tiger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/>
              <a:t>Meeting for over one year</a:t>
            </a:r>
          </a:p>
          <a:p>
            <a:r>
              <a:rPr lang="en-US" sz="2000" dirty="0" smtClean="0"/>
              <a:t>Two proposals</a:t>
            </a:r>
          </a:p>
          <a:p>
            <a:pPr lvl="1"/>
            <a:r>
              <a:rPr lang="en-US" sz="1800" dirty="0" smtClean="0"/>
              <a:t>Proposal #1 has potential and some support from the auto industry</a:t>
            </a:r>
          </a:p>
          <a:p>
            <a:pPr lvl="1"/>
            <a:r>
              <a:rPr lang="en-US" sz="1800" dirty="0" smtClean="0"/>
              <a:t>Proposal #2 best for 802.11ac, but has no support from automakers, DOT</a:t>
            </a:r>
          </a:p>
          <a:p>
            <a:pPr lvl="2"/>
            <a:r>
              <a:rPr lang="en-US" sz="1600" dirty="0" smtClean="0"/>
              <a:t>Regulators have stated they will not make changes to DSRC channelization</a:t>
            </a:r>
          </a:p>
          <a:p>
            <a:r>
              <a:rPr lang="en-US" sz="2000" dirty="0" smtClean="0"/>
              <a:t>We will close this effort shortly</a:t>
            </a:r>
          </a:p>
          <a:p>
            <a:pPr lvl="1"/>
            <a:r>
              <a:rPr lang="en-US" sz="1800" dirty="0" smtClean="0"/>
              <a:t>Unless a compromise is proposed before November, the SC will vote on continuation of the Tiger Team beyond January 2015 in San Antonio</a:t>
            </a:r>
          </a:p>
          <a:p>
            <a:pPr lvl="1"/>
            <a:r>
              <a:rPr lang="en-US" sz="1800" dirty="0" smtClean="0"/>
              <a:t>Tiger Team will straw poll options to guide SC voting</a:t>
            </a:r>
          </a:p>
          <a:p>
            <a:pPr lvl="2"/>
            <a:r>
              <a:rPr lang="en-US" sz="1600" dirty="0" smtClean="0"/>
              <a:t>Many from DSRC community do not have IEEE802.11 voting rights</a:t>
            </a:r>
          </a:p>
          <a:p>
            <a:pPr lvl="2"/>
            <a:r>
              <a:rPr lang="en-US" sz="1600" dirty="0" smtClean="0"/>
              <a:t>Purpose of the TT was to include them regardless of voting rights </a:t>
            </a:r>
          </a:p>
          <a:p>
            <a:r>
              <a:rPr lang="en-US" sz="2000" dirty="0" smtClean="0"/>
              <a:t>What should be the deliverables if no compromise is reached?</a:t>
            </a:r>
          </a:p>
          <a:p>
            <a:r>
              <a:rPr lang="en-US" sz="2000" dirty="0" smtClean="0"/>
              <a:t>We will inform the FCC of the results when the process completes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9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Open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NHTSA </a:t>
            </a:r>
            <a:r>
              <a:rPr lang="en-US" dirty="0" smtClean="0"/>
              <a:t>ANPRM Comment period closed </a:t>
            </a:r>
            <a:r>
              <a:rPr lang="en-US" dirty="0" smtClean="0"/>
              <a:t>10/20</a:t>
            </a:r>
          </a:p>
          <a:p>
            <a:pPr lvl="1"/>
            <a:r>
              <a:rPr lang="en-US" dirty="0" smtClean="0"/>
              <a:t>Hundreds of comment; many inane</a:t>
            </a:r>
            <a:endParaRPr lang="en-US" dirty="0" smtClean="0"/>
          </a:p>
          <a:p>
            <a:r>
              <a:rPr lang="en-US" dirty="0" smtClean="0"/>
              <a:t>Still waiting for FCC decision on Globalstar TLPS</a:t>
            </a:r>
          </a:p>
          <a:p>
            <a:pPr lvl="1"/>
            <a:r>
              <a:rPr lang="en-US" sz="1800" dirty="0" smtClean="0"/>
              <a:t>Early indications are FCC will allow</a:t>
            </a:r>
          </a:p>
          <a:p>
            <a:pPr lvl="1"/>
            <a:r>
              <a:rPr lang="en-US" sz="1800" dirty="0" smtClean="0"/>
              <a:t>FCC is testing interference claims</a:t>
            </a:r>
          </a:p>
          <a:p>
            <a:pPr lvl="1"/>
            <a:r>
              <a:rPr lang="en-US" sz="1800" dirty="0" smtClean="0"/>
              <a:t>WFA visiting FCC to discuss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December 2, </a:t>
            </a:r>
            <a:r>
              <a:rPr lang="en-US" dirty="0">
                <a:latin typeface="Times New Roman" charset="0"/>
              </a:rPr>
              <a:t>2014 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NPRM FCC 14-144 – TVWS and the 600 MHz band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NOI FCC 14-154 – Frequencies above 24 GHz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EN 301 893 v1.7.x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LAA </a:t>
            </a:r>
            <a:r>
              <a:rPr lang="en-US" dirty="0" smtClean="0">
                <a:latin typeface="Times New Roman" charset="0"/>
              </a:rPr>
              <a:t>in 5 </a:t>
            </a:r>
            <a:r>
              <a:rPr lang="en-US" dirty="0" smtClean="0">
                <a:latin typeface="Times New Roman" charset="0"/>
              </a:rPr>
              <a:t>GHz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Ofcom PSSR decisions</a:t>
            </a:r>
            <a:endParaRPr lang="en-US" dirty="0" smtClean="0">
              <a:latin typeface="Times New Roman" charset="0"/>
            </a:endParaRPr>
          </a:p>
          <a:p>
            <a:pPr lvl="1" eaLnBrk="1" hangingPunct="1"/>
            <a:r>
              <a:rPr lang="en-US" dirty="0" smtClean="0">
                <a:latin typeface="Times New Roman" charset="0"/>
              </a:rPr>
              <a:t>DSRC Coexistence Tiger Team status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</a:t>
            </a:r>
            <a:r>
              <a:rPr lang="en-US" dirty="0" smtClean="0">
                <a:latin typeface="Times New Roman" charset="0"/>
              </a:rPr>
              <a:t>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Introduction</a:t>
            </a:r>
            <a:endParaRPr lang="en-US" sz="4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Scope</a:t>
            </a:r>
            <a:endParaRPr lang="en-US" sz="2000" dirty="0">
              <a:latin typeface="Times New Roman" charset="0"/>
            </a:endParaRP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</a:t>
            </a:r>
            <a:r>
              <a:rPr lang="en-US" sz="1800" dirty="0" smtClean="0">
                <a:latin typeface="Times New Roman" charset="0"/>
              </a:rPr>
              <a:t>802.11 and 802.15 </a:t>
            </a:r>
            <a:r>
              <a:rPr lang="en-US" sz="1800" dirty="0">
                <a:latin typeface="Times New Roman" charset="0"/>
              </a:rPr>
              <a:t>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</a:t>
            </a:r>
            <a:r>
              <a:rPr lang="en-US" sz="1800" dirty="0" smtClean="0">
                <a:latin typeface="Times New Roman" charset="0"/>
              </a:rPr>
              <a:t>802.11 and 802.15 </a:t>
            </a:r>
            <a:r>
              <a:rPr lang="en-US" sz="1800" dirty="0">
                <a:latin typeface="Times New Roman" charset="0"/>
              </a:rPr>
              <a:t>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NPRM FCC 14-144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sz="2000" dirty="0" smtClean="0"/>
              <a:t>Changes to TVWS device and 600 MHz band rules</a:t>
            </a:r>
          </a:p>
          <a:p>
            <a:pPr lvl="1"/>
            <a:r>
              <a:rPr lang="en-US" sz="1800" dirty="0" smtClean="0"/>
              <a:t>Low-power fixed mode enabled</a:t>
            </a:r>
          </a:p>
          <a:p>
            <a:pPr lvl="1"/>
            <a:r>
              <a:rPr lang="en-US" sz="1800" dirty="0" smtClean="0"/>
              <a:t>Changes to power limits in adjacent channels, channel 37</a:t>
            </a:r>
          </a:p>
          <a:p>
            <a:pPr lvl="1"/>
            <a:r>
              <a:rPr lang="en-US" sz="1800" dirty="0" smtClean="0"/>
              <a:t>New operating modes on the boundary of two unused adjacent channels</a:t>
            </a:r>
          </a:p>
          <a:p>
            <a:pPr lvl="1"/>
            <a:r>
              <a:rPr lang="en-US" sz="1800" dirty="0" smtClean="0"/>
              <a:t>Many questions aimed at improving WS spectrum availability</a:t>
            </a:r>
          </a:p>
          <a:p>
            <a:pPr lvl="2"/>
            <a:r>
              <a:rPr lang="en-US" sz="1600" dirty="0" smtClean="0"/>
              <a:t>Personal/portable exclusion below channel 21 lifted</a:t>
            </a:r>
          </a:p>
          <a:p>
            <a:pPr lvl="2"/>
            <a:r>
              <a:rPr lang="en-US" sz="1600" dirty="0" smtClean="0"/>
              <a:t>Low VHF channels now usable</a:t>
            </a:r>
          </a:p>
          <a:p>
            <a:pPr lvl="2"/>
            <a:r>
              <a:rPr lang="en-US" sz="1600" dirty="0" smtClean="0"/>
              <a:t>Duplex gap options based on amount of recovered TV band spectrum</a:t>
            </a:r>
          </a:p>
          <a:p>
            <a:r>
              <a:rPr lang="en-US" sz="2000" dirty="0" smtClean="0"/>
              <a:t>In support of 802.11af, we should respond</a:t>
            </a:r>
          </a:p>
          <a:p>
            <a:r>
              <a:rPr lang="en-US" sz="2000" dirty="0" smtClean="0"/>
              <a:t>Not yet published in the Federal Register</a:t>
            </a:r>
          </a:p>
          <a:p>
            <a:pPr lvl="1"/>
            <a:r>
              <a:rPr lang="en-US" sz="1800" dirty="0" smtClean="0"/>
              <a:t>Comment period </a:t>
            </a:r>
            <a:r>
              <a:rPr lang="en-US" sz="1800" dirty="0" smtClean="0"/>
              <a:t>closes January 5, 2015</a:t>
            </a:r>
            <a:endParaRPr lang="en-US" sz="1800" dirty="0" smtClean="0"/>
          </a:p>
          <a:p>
            <a:pPr lvl="1"/>
            <a:r>
              <a:rPr lang="en-US" sz="1800" dirty="0" smtClean="0"/>
              <a:t>Reply Comment </a:t>
            </a:r>
            <a:r>
              <a:rPr lang="en-US" sz="1800" dirty="0" smtClean="0"/>
              <a:t>closes January 26, 2015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 FCC 14-154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sz="2000" dirty="0" smtClean="0"/>
              <a:t>Frequencies above 24 GHz</a:t>
            </a:r>
          </a:p>
          <a:p>
            <a:pPr lvl="1"/>
            <a:r>
              <a:rPr lang="en-US" sz="1800" dirty="0"/>
              <a:t>Use of Spectrum Bands Above 24 GHz For </a:t>
            </a:r>
            <a:r>
              <a:rPr lang="en-US" sz="1800" dirty="0" smtClean="0"/>
              <a:t>Mobile </a:t>
            </a:r>
            <a:r>
              <a:rPr lang="en-US" sz="1800" dirty="0"/>
              <a:t>Radio Services </a:t>
            </a:r>
            <a:endParaRPr lang="en-US" sz="1800" dirty="0" smtClean="0"/>
          </a:p>
          <a:p>
            <a:pPr lvl="1"/>
            <a:r>
              <a:rPr lang="en-US" sz="1800" dirty="0"/>
              <a:t>Amendment of the Commission’s </a:t>
            </a:r>
            <a:r>
              <a:rPr lang="en-US" sz="1800" dirty="0" smtClean="0"/>
              <a:t>Rules Regarding </a:t>
            </a:r>
            <a:r>
              <a:rPr lang="en-US" sz="1800" dirty="0"/>
              <a:t>the 37.0-38.6 GHz and 38.6-40.0 GHz </a:t>
            </a:r>
            <a:r>
              <a:rPr lang="en-US" sz="1800" dirty="0" smtClean="0"/>
              <a:t>Band</a:t>
            </a:r>
          </a:p>
          <a:p>
            <a:pPr lvl="1"/>
            <a:r>
              <a:rPr lang="en-US" sz="1800" dirty="0"/>
              <a:t>Implementation of Section 309(j) of the </a:t>
            </a:r>
            <a:r>
              <a:rPr lang="en-US" sz="1800" dirty="0" smtClean="0"/>
              <a:t>Communications </a:t>
            </a:r>
            <a:r>
              <a:rPr lang="en-US" sz="1800" dirty="0"/>
              <a:t>Act – Competitive Bidding, </a:t>
            </a:r>
            <a:r>
              <a:rPr lang="en-US" sz="1800" dirty="0" smtClean="0"/>
              <a:t>37.0-38.6 </a:t>
            </a:r>
            <a:r>
              <a:rPr lang="en-US" sz="1800" dirty="0"/>
              <a:t>GHz and 38.6-40.0 GHz </a:t>
            </a:r>
            <a:r>
              <a:rPr lang="en-US" sz="1800" dirty="0" smtClean="0"/>
              <a:t>Bands</a:t>
            </a:r>
          </a:p>
          <a:p>
            <a:pPr lvl="1"/>
            <a:r>
              <a:rPr lang="en-US" sz="1800" dirty="0"/>
              <a:t>Petition for Rulemaking of the Fixed Wireless </a:t>
            </a:r>
            <a:r>
              <a:rPr lang="en-US" sz="1800" dirty="0" smtClean="0"/>
              <a:t>Communications </a:t>
            </a:r>
            <a:r>
              <a:rPr lang="en-US" sz="1800" dirty="0"/>
              <a:t>Coalition to Create Service </a:t>
            </a:r>
            <a:r>
              <a:rPr lang="en-US" sz="1800" dirty="0" smtClean="0"/>
              <a:t>Rules </a:t>
            </a:r>
            <a:r>
              <a:rPr lang="en-US" sz="1800" dirty="0"/>
              <a:t>for the 42-43.5 GHz </a:t>
            </a:r>
            <a:r>
              <a:rPr lang="en-US" sz="1800" dirty="0" smtClean="0"/>
              <a:t>Band</a:t>
            </a:r>
          </a:p>
          <a:p>
            <a:r>
              <a:rPr lang="en-US" sz="2000" dirty="0" smtClean="0"/>
              <a:t>Includes discussion of expanding the 57-64 GHz unlicensed band by another 7 GHz (to 71 GHz)</a:t>
            </a:r>
          </a:p>
          <a:p>
            <a:r>
              <a:rPr lang="en-US" sz="2000" dirty="0" smtClean="0"/>
              <a:t>Use of the 70/80 GHz bands</a:t>
            </a:r>
          </a:p>
          <a:p>
            <a:r>
              <a:rPr lang="en-US" sz="2000" dirty="0"/>
              <a:t>Comment Date: </a:t>
            </a:r>
            <a:r>
              <a:rPr lang="en-US" sz="2000" b="0" dirty="0" smtClean="0"/>
              <a:t>was December </a:t>
            </a:r>
            <a:r>
              <a:rPr lang="en-US" sz="2000" b="0" dirty="0"/>
              <a:t>16, </a:t>
            </a:r>
            <a:r>
              <a:rPr lang="en-US" sz="2000" b="0" dirty="0" smtClean="0"/>
              <a:t>2014; now January 15, 2015</a:t>
            </a:r>
            <a:endParaRPr lang="en-US" sz="2000" b="0" dirty="0"/>
          </a:p>
          <a:p>
            <a:r>
              <a:rPr lang="en-US" sz="2000" dirty="0"/>
              <a:t>Reply Comment Date: </a:t>
            </a:r>
            <a:r>
              <a:rPr lang="en-US" sz="2000" b="0" dirty="0" smtClean="0"/>
              <a:t>was January </a:t>
            </a:r>
            <a:r>
              <a:rPr lang="en-US" sz="2000" b="0" dirty="0"/>
              <a:t>15, </a:t>
            </a:r>
            <a:r>
              <a:rPr lang="en-US" sz="2000" b="0" dirty="0" smtClean="0"/>
              <a:t>2015; now February17, 2015</a:t>
            </a: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7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85231</TotalTime>
  <Words>1152</Words>
  <Application>Microsoft Office PowerPoint</Application>
  <PresentationFormat>On-screen Show (4:3)</PresentationFormat>
  <Paragraphs>174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ＭＳ Ｐゴシック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802.11/15 Regulatory SC DRAFT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NPRM FCC 14-144</vt:lpstr>
      <vt:lpstr>NOI FCC 14-154</vt:lpstr>
      <vt:lpstr>ETSI EN 301 893 v1.7.x</vt:lpstr>
      <vt:lpstr>LAA in 5 GHz</vt:lpstr>
      <vt:lpstr>Ofcom PSSR Consultation</vt:lpstr>
      <vt:lpstr>DSRC Coexistence Tiger Team</vt:lpstr>
      <vt:lpstr>Other Open Items</vt:lpstr>
      <vt:lpstr>Other Regulatory Updates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1628</cp:revision>
  <cp:lastPrinted>1998-02-10T13:28:06Z</cp:lastPrinted>
  <dcterms:created xsi:type="dcterms:W3CDTF">2009-04-21T18:18:19Z</dcterms:created>
  <dcterms:modified xsi:type="dcterms:W3CDTF">2014-12-03T22:12:01Z</dcterms:modified>
</cp:coreProperties>
</file>