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0"/>
  </p:notesMasterIdLst>
  <p:handoutMasterIdLst>
    <p:handoutMasterId r:id="rId21"/>
  </p:handoutMasterIdLst>
  <p:sldIdLst>
    <p:sldId id="269" r:id="rId3"/>
    <p:sldId id="370" r:id="rId4"/>
    <p:sldId id="371" r:id="rId5"/>
    <p:sldId id="372" r:id="rId6"/>
    <p:sldId id="373" r:id="rId7"/>
    <p:sldId id="378" r:id="rId8"/>
    <p:sldId id="374" r:id="rId9"/>
    <p:sldId id="399" r:id="rId10"/>
    <p:sldId id="397" r:id="rId11"/>
    <p:sldId id="398" r:id="rId12"/>
    <p:sldId id="379" r:id="rId13"/>
    <p:sldId id="383" r:id="rId14"/>
    <p:sldId id="381" r:id="rId15"/>
    <p:sldId id="382" r:id="rId16"/>
    <p:sldId id="395" r:id="rId17"/>
    <p:sldId id="393" r:id="rId18"/>
    <p:sldId id="394" r:id="rId1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7DA"/>
    <a:srgbClr val="99FF66"/>
    <a:srgbClr val="99CCFF"/>
    <a:srgbClr val="85FFE0"/>
    <a:srgbClr val="00CC99"/>
    <a:srgbClr val="FFCC00"/>
    <a:srgbClr val="86AF83"/>
    <a:srgbClr val="FF33CC"/>
    <a:srgbClr val="66FF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467" autoAdjust="0"/>
  </p:normalViewPr>
  <p:slideViewPr>
    <p:cSldViewPr>
      <p:cViewPr varScale="1">
        <p:scale>
          <a:sx n="76" d="100"/>
          <a:sy n="76" d="100"/>
        </p:scale>
        <p:origin x="90" y="5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296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802.11-12/0038r6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5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8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6752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9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10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802.11-14/1563r0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Binary_Worksheet1.xlsb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5-0005" TargetMode="External"/><Relationship Id="rId3" Type="http://schemas.openxmlformats.org/officeDocument/2006/relationships/hyperlink" Target="https://mentor.ieee.org/802.11/dcn/11-14-1563" TargetMode="External"/><Relationship Id="rId7" Type="http://schemas.openxmlformats.org/officeDocument/2006/relationships/hyperlink" Target="https://mentor.ieee.org/802.11/dcn/11-15-0014" TargetMode="External"/><Relationship Id="rId2" Type="http://schemas.openxmlformats.org/officeDocument/2006/relationships/hyperlink" Target="https://mentor.ieee.org/802.11/dcn/11-14-156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5-0015" TargetMode="External"/><Relationship Id="rId5" Type="http://schemas.openxmlformats.org/officeDocument/2006/relationships/hyperlink" Target="https://mentor.ieee.org/802.11/dcn/11-14-1564" TargetMode="External"/><Relationship Id="rId4" Type="http://schemas.openxmlformats.org/officeDocument/2006/relationships/hyperlink" Target="https://mentor.ieee.org/802.11/dcn/11-15-0013" TargetMode="External"/><Relationship Id="rId9" Type="http://schemas.openxmlformats.org/officeDocument/2006/relationships/hyperlink" Target="https://mentor.ieee.org/802.11/dcn/11-15-0006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January 2015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2015-01-06</a:t>
            </a:r>
            <a:endParaRPr lang="en-US" sz="2000" b="0" dirty="0" smtClean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5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6019800" y="1419225"/>
            <a:ext cx="1789093" cy="4448175"/>
          </a:xfrm>
          <a:prstGeom prst="ellipse">
            <a:avLst/>
          </a:prstGeom>
          <a:solidFill>
            <a:srgbClr val="99FF66">
              <a:alpha val="76000"/>
            </a:srgbClr>
          </a:solidFill>
          <a:ln w="12700" cap="flat" cmpd="sng" algn="ctr">
            <a:solidFill>
              <a:schemeClr val="tx1">
                <a:alpha val="43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3775073" y="1419225"/>
            <a:ext cx="1025528" cy="565129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-2016</a:t>
            </a:r>
            <a:endParaRPr lang="en-US" sz="14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1260" y="5182745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145491" y="5965581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66724" y="152603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79550" y="6004360"/>
            <a:ext cx="982663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01000" y="5939135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808135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03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6382796" y="4203414"/>
            <a:ext cx="1085850" cy="4254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8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84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84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5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6337" y="595947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6401846" y="3706504"/>
            <a:ext cx="1085850" cy="4349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3810000" y="2895600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3810000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 </a:t>
            </a: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ah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410325" y="2786063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382796" y="4724400"/>
            <a:ext cx="1085850" cy="5334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57474" y="2227262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81722" y="4754960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2632074" y="1479550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2680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1555090" y="4756586"/>
            <a:ext cx="9144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6419850" y="2133600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8001000" y="1436914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-2012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8458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B06DC2-A86B-4567-B1B6-4A779827CDB5}" type="slidenum">
              <a:rPr lang="en-US" sz="800" b="1">
                <a:latin typeface="+mj-lt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lang="en-US" sz="800" b="1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 bwMode="auto">
          <a:xfrm>
            <a:off x="4800600" y="1531081"/>
            <a:ext cx="1676400" cy="602519"/>
          </a:xfrm>
          <a:custGeom>
            <a:avLst/>
            <a:gdLst>
              <a:gd name="connsiteX0" fmla="*/ 1597688 w 1597688"/>
              <a:gd name="connsiteY0" fmla="*/ 358059 h 602519"/>
              <a:gd name="connsiteX1" fmla="*/ 894304 w 1597688"/>
              <a:gd name="connsiteY1" fmla="*/ 589171 h 602519"/>
              <a:gd name="connsiteX2" fmla="*/ 723482 w 1597688"/>
              <a:gd name="connsiteY2" fmla="*/ 6367 h 602519"/>
              <a:gd name="connsiteX3" fmla="*/ 271306 w 1597688"/>
              <a:gd name="connsiteY3" fmla="*/ 277672 h 602519"/>
              <a:gd name="connsiteX4" fmla="*/ 0 w 1597688"/>
              <a:gd name="connsiteY4" fmla="*/ 257575 h 602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688" h="602519">
                <a:moveTo>
                  <a:pt x="1597688" y="358059"/>
                </a:moveTo>
                <a:cubicBezTo>
                  <a:pt x="1318846" y="502922"/>
                  <a:pt x="1040005" y="647786"/>
                  <a:pt x="894304" y="589171"/>
                </a:cubicBezTo>
                <a:cubicBezTo>
                  <a:pt x="748603" y="530556"/>
                  <a:pt x="827315" y="58283"/>
                  <a:pt x="723482" y="6367"/>
                </a:cubicBezTo>
                <a:cubicBezTo>
                  <a:pt x="619649" y="-45550"/>
                  <a:pt x="391886" y="235804"/>
                  <a:pt x="271306" y="277672"/>
                </a:cubicBezTo>
                <a:cubicBezTo>
                  <a:pt x="150726" y="319540"/>
                  <a:pt x="15072" y="230779"/>
                  <a:pt x="0" y="257575"/>
                </a:cubicBezTo>
              </a:path>
            </a:pathLst>
          </a:custGeom>
          <a:noFill/>
          <a:ln w="60325" cap="flat" cmpd="sng" algn="ctr">
            <a:solidFill>
              <a:srgbClr val="99FF66">
                <a:alpha val="77000"/>
              </a:srgbClr>
            </a:solidFill>
            <a:prstDash val="solid"/>
            <a:round/>
            <a:headEnd type="none" w="sm" len="sm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1632777" y="3348512"/>
            <a:ext cx="9144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M4.1.5 Summary of ballots and comment collections</a:t>
            </a:r>
            <a:endParaRPr lang="en-GB" dirty="0" smtClean="0"/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888587"/>
              </p:ext>
            </p:extLst>
          </p:nvPr>
        </p:nvGraphicFramePr>
        <p:xfrm>
          <a:off x="40575" y="1765300"/>
          <a:ext cx="9103425" cy="378857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917992"/>
                <a:gridCol w="519787"/>
                <a:gridCol w="838200"/>
                <a:gridCol w="622300"/>
                <a:gridCol w="622300"/>
                <a:gridCol w="622300"/>
                <a:gridCol w="622300"/>
                <a:gridCol w="622300"/>
                <a:gridCol w="622300"/>
                <a:gridCol w="533399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Pool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789895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71525" y="6199188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2014-10-30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625475" y="3849688"/>
            <a:ext cx="7772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</a:t>
            </a:r>
            <a:r>
              <a:rPr lang="en-GB" sz="1800" b="0" dirty="0" smtClean="0"/>
              <a:t>802.11</a:t>
            </a:r>
            <a:endParaRPr lang="en-GB" sz="18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717796"/>
              </p:ext>
            </p:extLst>
          </p:nvPr>
        </p:nvGraphicFramePr>
        <p:xfrm>
          <a:off x="627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142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45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353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631825"/>
            <a:ext cx="7772400" cy="533400"/>
          </a:xfrm>
        </p:spPr>
        <p:txBody>
          <a:bodyPr/>
          <a:lstStyle/>
          <a:p>
            <a:r>
              <a:rPr lang="en-GB" sz="2400" dirty="0" smtClean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4807766"/>
              </p:ext>
            </p:extLst>
          </p:nvPr>
        </p:nvGraphicFramePr>
        <p:xfrm>
          <a:off x="1489869" y="1066800"/>
          <a:ext cx="6075821" cy="540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2" name="Binary Worksheet" r:id="rId4" imgW="8134243" imgH="7210357" progId="Excel.SheetBinaryMacroEnabled.12">
                  <p:embed/>
                </p:oleObj>
              </mc:Choice>
              <mc:Fallback>
                <p:oleObj name="Binary Worksheet" r:id="rId4" imgW="8134243" imgH="7210357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869" y="1066800"/>
                        <a:ext cx="6075821" cy="540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GB" smtClean="0"/>
              <a:t>M4.1.7 ANA Status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The latest database is </a:t>
            </a:r>
            <a:r>
              <a:rPr lang="en-GB" dirty="0" smtClean="0"/>
              <a:t>11-11/0270r26  (</a:t>
            </a:r>
            <a:r>
              <a:rPr lang="en-GB" dirty="0" smtClean="0"/>
              <a:t>Jan 2015</a:t>
            </a:r>
            <a:r>
              <a:rPr lang="en-GB" dirty="0" smtClean="0"/>
              <a:t>)</a:t>
            </a:r>
            <a:endParaRPr lang="en-GB" dirty="0" smtClean="0"/>
          </a:p>
          <a:p>
            <a:pPr>
              <a:defRPr/>
            </a:pPr>
            <a:r>
              <a:rPr lang="en-GB" dirty="0" smtClean="0"/>
              <a:t>Changes since last meeting:</a:t>
            </a:r>
          </a:p>
          <a:p>
            <a:pPr lvl="1">
              <a:defRPr/>
            </a:pPr>
            <a:r>
              <a:rPr lang="en-GB" dirty="0" smtClean="0"/>
              <a:t>Element ID space extension allocations</a:t>
            </a:r>
            <a:endParaRPr lang="en-GB" dirty="0" smtClean="0"/>
          </a:p>
          <a:p>
            <a:pPr lvl="1">
              <a:defRPr/>
            </a:pPr>
            <a:endParaRPr lang="en-GB" dirty="0"/>
          </a:p>
          <a:p>
            <a:pPr>
              <a:defRPr/>
            </a:pPr>
            <a:r>
              <a:rPr lang="en-GB" dirty="0" smtClean="0"/>
              <a:t>Note,  the ANA </a:t>
            </a:r>
            <a:r>
              <a:rPr lang="en-GB" dirty="0" smtClean="0"/>
              <a:t>previously</a:t>
            </a:r>
            <a:r>
              <a:rPr lang="en-GB" dirty="0" smtClean="0"/>
              <a:t> </a:t>
            </a:r>
            <a:r>
              <a:rPr lang="en-GB" dirty="0" smtClean="0"/>
              <a:t>received a request from </a:t>
            </a:r>
            <a:r>
              <a:rPr lang="en-GB" dirty="0" err="1" smtClean="0"/>
              <a:t>TGai</a:t>
            </a:r>
            <a:r>
              <a:rPr lang="en-GB" dirty="0" smtClean="0"/>
              <a:t>.  The request </a:t>
            </a:r>
            <a:r>
              <a:rPr lang="en-GB" dirty="0" smtClean="0"/>
              <a:t>needs to be reworked to take into account the restricted use of the legacy Element IDs.  The ANA is waiting for the reworked request.</a:t>
            </a:r>
            <a:endParaRPr lang="en-GB" dirty="0" smtClean="0"/>
          </a:p>
          <a:p>
            <a:pPr>
              <a:defRPr/>
            </a:pPr>
            <a:endParaRPr lang="en-GB" dirty="0" smtClean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5476" y="1170951"/>
            <a:ext cx="4073107" cy="521276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157287"/>
            <a:ext cx="3886200" cy="52400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7097567"/>
              </p:ext>
            </p:extLst>
          </p:nvPr>
        </p:nvGraphicFramePr>
        <p:xfrm>
          <a:off x="533400" y="1243013"/>
          <a:ext cx="8151813" cy="450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0" name="Worksheet" r:id="rId3" imgW="7934345" imgH="4390957" progId="Excel.Sheet.12">
                  <p:embed/>
                </p:oleObj>
              </mc:Choice>
              <mc:Fallback>
                <p:oleObj name="Worksheet" r:id="rId3" imgW="7934345" imgH="4390957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43013"/>
                        <a:ext cx="8151813" cy="450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sz="2800" b="0" dirty="0" smtClean="0"/>
              <a:t>This presentation, together with the reports cited on the next slide, forms the opening report of the IEEE 802.11 Working Group for Jan 2015.</a:t>
            </a:r>
          </a:p>
          <a:p>
            <a:r>
              <a:rPr lang="en-GB" sz="2800" b="0" dirty="0" smtClean="0"/>
              <a:t>Subgroup status is reported in the “Snapshots” submission (see next slide for link).  This is incorporated by reference into this opening report.</a:t>
            </a:r>
          </a:p>
          <a:p>
            <a:r>
              <a:rPr lang="en-GB" sz="2800" b="0" dirty="0" smtClean="0"/>
              <a:t>“</a:t>
            </a:r>
            <a:r>
              <a:rPr lang="en-GB" sz="2800" b="0" i="1" dirty="0" err="1" smtClean="0"/>
              <a:t>Mx.y.z</a:t>
            </a:r>
            <a:r>
              <a:rPr lang="en-GB" sz="2800" b="0" dirty="0" smtClean="0"/>
              <a:t>” terminology indicates that the item was on the tentative agenda for the </a:t>
            </a:r>
            <a:r>
              <a:rPr lang="en-GB" sz="2800" b="0" i="1" dirty="0" smtClean="0"/>
              <a:t>M</a:t>
            </a:r>
            <a:r>
              <a:rPr lang="en-GB" sz="2800" b="0" dirty="0" smtClean="0"/>
              <a:t>onday 802.11 plenary, and was agenda item </a:t>
            </a:r>
            <a:r>
              <a:rPr lang="en-GB" sz="2800" b="0" i="1" dirty="0" err="1" smtClean="0"/>
              <a:t>x.y.z</a:t>
            </a:r>
            <a:r>
              <a:rPr lang="en-GB" sz="2800" b="0" dirty="0" smtClean="0"/>
              <a:t>.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890754"/>
              </p:ext>
            </p:extLst>
          </p:nvPr>
        </p:nvGraphicFramePr>
        <p:xfrm>
          <a:off x="228600" y="1524000"/>
          <a:ext cx="8610600" cy="4876800"/>
        </p:xfrm>
        <a:graphic>
          <a:graphicData uri="http://schemas.openxmlformats.org/drawingml/2006/table">
            <a:tbl>
              <a:tblPr/>
              <a:tblGrid>
                <a:gridCol w="3187755"/>
                <a:gridCol w="5422845"/>
              </a:tblGrid>
              <a:tr h="476469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476469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https://mentor.ieee.org/802.11/dcn/11-14-1565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476469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https://mentor.ieee.org/802.11/dcn/11-14-1563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476469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https://mentor.ieee.org/802.11/dcn/11-15-0013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476469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https://mentor.ieee.org/802.11/dcn/11-14-1564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476469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https://mentor.ieee.org/802.11/dcn/11-15-0015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476469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https://mentor.ieee.org/802.11/dcn/11-15-0014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53252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https://mentor.ieee.org/802.11/dcn/11-15-0005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476469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https://mentor.ieee.org/802.11/dcn/11-15-0006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53252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https://mentor.ieee.org/802.11/dcn/11-15-0006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66800" y="1828800"/>
          <a:ext cx="7391400" cy="3311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9119251"/>
              </p:ext>
            </p:extLst>
          </p:nvPr>
        </p:nvGraphicFramePr>
        <p:xfrm>
          <a:off x="304800" y="609601"/>
          <a:ext cx="8534400" cy="5776549"/>
        </p:xfrm>
        <a:graphic>
          <a:graphicData uri="http://schemas.openxmlformats.org/drawingml/2006/table">
            <a:tbl>
              <a:tblPr/>
              <a:tblGrid>
                <a:gridCol w="1003764"/>
                <a:gridCol w="2303316"/>
                <a:gridCol w="5227320"/>
              </a:tblGrid>
              <a:tr h="3784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17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Publicity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mc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 (S1G)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 (FILS)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NG60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NGP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5962894"/>
              </p:ext>
            </p:extLst>
          </p:nvPr>
        </p:nvGraphicFramePr>
        <p:xfrm>
          <a:off x="304800" y="1728788"/>
          <a:ext cx="5384800" cy="4084640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572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819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63389"/>
            <a:ext cx="39624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841897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Updated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3280511"/>
              </p:ext>
            </p:extLst>
          </p:nvPr>
        </p:nvGraphicFramePr>
        <p:xfrm>
          <a:off x="0" y="668890"/>
          <a:ext cx="8991600" cy="5799888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1828800"/>
                <a:gridCol w="2600325"/>
                <a:gridCol w="1905000"/>
                <a:gridCol w="1457325"/>
              </a:tblGrid>
              <a:tr h="33521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MESTANOV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Aboul-Magd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NG60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Hurtarte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4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0" y="3200400"/>
            <a:ext cx="9144000" cy="1635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>
            <a:off x="1180690" y="739083"/>
            <a:ext cx="1164003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-2003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4419600" y="706218"/>
            <a:ext cx="2797854" cy="5211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0690" y="140672"/>
            <a:ext cx="4712887" cy="457200"/>
          </a:xfrm>
        </p:spPr>
        <p:txBody>
          <a:bodyPr/>
          <a:lstStyle/>
          <a:p>
            <a:pPr algn="ctr"/>
            <a:r>
              <a:rPr lang="en-US" sz="2800" smtClean="0"/>
              <a:t>IEEE 802.11 Revisions</a:t>
            </a:r>
            <a:endParaRPr lang="en-US" sz="2800" dirty="0" smtClean="0"/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5933769" y="2362200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11w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88408" y="14478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-1999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222227" y="5488763"/>
            <a:ext cx="58862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</a:p>
          <a:p>
            <a:pPr algn="ctr"/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&amp;</a:t>
            </a:r>
            <a:endParaRPr lang="en-US" sz="14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201315" y="956225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90845" y="97155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11k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90845" y="2758931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11r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1335530" y="4015172"/>
            <a:ext cx="833438" cy="53657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 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54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1316503" y="4905622"/>
            <a:ext cx="838200" cy="606426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11b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1334038" y="2118109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11d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951231" y="1526951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11v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942500" y="971056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11s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4490845" y="1521618"/>
            <a:ext cx="975544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11u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5933769" y="4881563"/>
            <a:ext cx="999331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11y</a:t>
            </a:r>
            <a:endParaRPr lang="en-US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Contention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Based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Protocol</a:t>
            </a:r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5264551" y="3843133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11n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508865" y="2160984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11z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90839" y="4890112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11p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7391400" y="706218"/>
            <a:ext cx="1676400" cy="5218420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2016 (TBC)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2717240" y="739083"/>
            <a:ext cx="1463004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896746" y="4954486"/>
            <a:ext cx="990897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11g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936107" y="1066800"/>
            <a:ext cx="990896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11e</a:t>
            </a:r>
          </a:p>
          <a:p>
            <a:pPr algn="ctr"/>
            <a:r>
              <a:rPr lang="en-US" sz="10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920265" y="2116931"/>
            <a:ext cx="969802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11i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937449" y="1515293"/>
            <a:ext cx="989554" cy="522783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11h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917522" y="4092342"/>
            <a:ext cx="990896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11j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922200" y="2699543"/>
            <a:ext cx="998408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 dirty="0" smtClean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11f </a:t>
            </a:r>
            <a:endParaRPr lang="en-US" sz="1000" b="1" dirty="0">
              <a:solidFill>
                <a:schemeClr val="bg2">
                  <a:lumMod val="75000"/>
                </a:schemeClr>
              </a:solidFill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>
              <a:defRPr/>
            </a:pPr>
            <a:r>
              <a:rPr lang="en-US" sz="1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530420" y="887490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11aa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530420" y="1740054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11ae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517720" y="4523791"/>
            <a:ext cx="1308100" cy="4511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11ac -VHT</a:t>
            </a:r>
          </a:p>
          <a:p>
            <a:pPr algn="ctr"/>
            <a:r>
              <a:rPr lang="en-US" sz="105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5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@ 5GHz</a:t>
            </a:r>
            <a:endParaRPr lang="en-US" sz="105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524070" y="5098509"/>
            <a:ext cx="1295400" cy="436602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11ad - VHT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510463" y="396000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11af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4108040" y="3194469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2286032" y="31736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ight Arrow 53"/>
          <p:cNvSpPr/>
          <p:nvPr/>
        </p:nvSpPr>
        <p:spPr bwMode="auto">
          <a:xfrm>
            <a:off x="847060" y="313977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ight Arrow 54"/>
          <p:cNvSpPr/>
          <p:nvPr/>
        </p:nvSpPr>
        <p:spPr bwMode="auto">
          <a:xfrm>
            <a:off x="7076313" y="3169460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80116</TotalTime>
  <Words>1097</Words>
  <Application>Microsoft Office PowerPoint</Application>
  <PresentationFormat>On-screen Show (4:3)</PresentationFormat>
  <Paragraphs>444</Paragraphs>
  <Slides>17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MS PGothic</vt:lpstr>
      <vt:lpstr>Arial</vt:lpstr>
      <vt:lpstr>Arial Narrow</vt:lpstr>
      <vt:lpstr>Calibri</vt:lpstr>
      <vt:lpstr>Tahoma</vt:lpstr>
      <vt:lpstr>Times New Roman</vt:lpstr>
      <vt:lpstr>Default Design</vt:lpstr>
      <vt:lpstr>Custom Design</vt:lpstr>
      <vt:lpstr>Document</vt:lpstr>
      <vt:lpstr>Microsoft Excel Binary Worksheet</vt:lpstr>
      <vt:lpstr>Worksheet</vt:lpstr>
      <vt:lpstr>802.11 Working Group Opening Report January 2015</vt:lpstr>
      <vt:lpstr>Introduction</vt:lpstr>
      <vt:lpstr>M3.1 802.11 Working Group Session Documents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IEEE 802.11 Revisions</vt:lpstr>
      <vt:lpstr>IEEE 802.11 Standards Pipeline</vt:lpstr>
      <vt:lpstr>M4.1.5 Summary of ballots and comment collections</vt:lpstr>
      <vt:lpstr>M4.1.6 Current Membership Status</vt:lpstr>
      <vt:lpstr>M4.1.6 Recent voting member history</vt:lpstr>
      <vt:lpstr>M4.1.7 ANA Status</vt:lpstr>
      <vt:lpstr>background data</vt:lpstr>
      <vt:lpstr>Membership by Country and Region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Adrian Stephens 6</cp:lastModifiedBy>
  <cp:revision>1478</cp:revision>
  <cp:lastPrinted>1998-02-10T13:28:06Z</cp:lastPrinted>
  <dcterms:created xsi:type="dcterms:W3CDTF">1998-02-10T13:07:52Z</dcterms:created>
  <dcterms:modified xsi:type="dcterms:W3CDTF">2015-01-06T14:03:43Z</dcterms:modified>
  <cp:category>Adrian Stephens, Intel Corporation</cp:category>
</cp:coreProperties>
</file>