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9"/>
  </p:notesMasterIdLst>
  <p:handoutMasterIdLst>
    <p:handoutMasterId r:id="rId60"/>
  </p:handoutMasterIdLst>
  <p:sldIdLst>
    <p:sldId id="269" r:id="rId2"/>
    <p:sldId id="429" r:id="rId3"/>
    <p:sldId id="457" r:id="rId4"/>
    <p:sldId id="460" r:id="rId5"/>
    <p:sldId id="459" r:id="rId6"/>
    <p:sldId id="464" r:id="rId7"/>
    <p:sldId id="471" r:id="rId8"/>
    <p:sldId id="461" r:id="rId9"/>
    <p:sldId id="458" r:id="rId10"/>
    <p:sldId id="434" r:id="rId11"/>
    <p:sldId id="488" r:id="rId12"/>
    <p:sldId id="432" r:id="rId13"/>
    <p:sldId id="438" r:id="rId14"/>
    <p:sldId id="439" r:id="rId15"/>
    <p:sldId id="440" r:id="rId16"/>
    <p:sldId id="441" r:id="rId17"/>
    <p:sldId id="442" r:id="rId18"/>
    <p:sldId id="443" r:id="rId19"/>
    <p:sldId id="444" r:id="rId20"/>
    <p:sldId id="445" r:id="rId21"/>
    <p:sldId id="446" r:id="rId22"/>
    <p:sldId id="447" r:id="rId23"/>
    <p:sldId id="448" r:id="rId24"/>
    <p:sldId id="449" r:id="rId25"/>
    <p:sldId id="489" r:id="rId26"/>
    <p:sldId id="494" r:id="rId27"/>
    <p:sldId id="493" r:id="rId28"/>
    <p:sldId id="452" r:id="rId29"/>
    <p:sldId id="455" r:id="rId30"/>
    <p:sldId id="451" r:id="rId31"/>
    <p:sldId id="463" r:id="rId32"/>
    <p:sldId id="462" r:id="rId33"/>
    <p:sldId id="465" r:id="rId34"/>
    <p:sldId id="466" r:id="rId35"/>
    <p:sldId id="467" r:id="rId36"/>
    <p:sldId id="468" r:id="rId37"/>
    <p:sldId id="469" r:id="rId38"/>
    <p:sldId id="470" r:id="rId39"/>
    <p:sldId id="472" r:id="rId40"/>
    <p:sldId id="473" r:id="rId41"/>
    <p:sldId id="474" r:id="rId42"/>
    <p:sldId id="477" r:id="rId43"/>
    <p:sldId id="478" r:id="rId44"/>
    <p:sldId id="479" r:id="rId45"/>
    <p:sldId id="480" r:id="rId46"/>
    <p:sldId id="481" r:id="rId47"/>
    <p:sldId id="482" r:id="rId48"/>
    <p:sldId id="483" r:id="rId49"/>
    <p:sldId id="484" r:id="rId50"/>
    <p:sldId id="485" r:id="rId51"/>
    <p:sldId id="475" r:id="rId52"/>
    <p:sldId id="476" r:id="rId53"/>
    <p:sldId id="486" r:id="rId54"/>
    <p:sldId id="487" r:id="rId55"/>
    <p:sldId id="490" r:id="rId56"/>
    <p:sldId id="491" r:id="rId57"/>
    <p:sldId id="492" r:id="rId5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88" autoAdjust="0"/>
    <p:restoredTop sz="94671" autoAdjust="0"/>
  </p:normalViewPr>
  <p:slideViewPr>
    <p:cSldViewPr>
      <p:cViewPr>
        <p:scale>
          <a:sx n="75" d="100"/>
          <a:sy n="75" d="100"/>
        </p:scale>
        <p:origin x="-2320" y="-94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10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17</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18</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21</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29</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802.11-14/1562r6</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4/11-14-1372-08-00ah-tgah-lb205-comments-on-d3-0.xls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a:noFill/>
        </p:spPr>
        <p:txBody>
          <a:bodyPr/>
          <a:lstStyle/>
          <a:p>
            <a:r>
              <a:rPr lang="en-US" altLang="ko-KR" dirty="0" smtClean="0"/>
              <a:t>January </a:t>
            </a:r>
            <a:r>
              <a:rPr lang="en-US" dirty="0" smtClean="0"/>
              <a:t>2015</a:t>
            </a:r>
          </a:p>
        </p:txBody>
      </p:sp>
      <p:sp>
        <p:nvSpPr>
          <p:cNvPr id="1028" name="Footer Placeholder 4"/>
          <p:cNvSpPr>
            <a:spLocks noGrp="1"/>
          </p:cNvSpPr>
          <p:nvPr>
            <p:ph type="ftr" sz="quarter" idx="11"/>
          </p:nvPr>
        </p:nvSpPr>
        <p:spPr>
          <a:xfrm>
            <a:off x="6662962" y="6475413"/>
            <a:ext cx="1880963" cy="184666"/>
          </a:xfrm>
          <a:noFill/>
        </p:spPr>
        <p:txBody>
          <a:bodyPr/>
          <a:lstStyle/>
          <a:p>
            <a:r>
              <a:rPr lang="en-US" dirty="0" smtClean="0"/>
              <a:t>Yongho </a:t>
            </a:r>
            <a:r>
              <a:rPr lang="en-US" dirty="0" err="1" smtClean="0"/>
              <a:t>Seok</a:t>
            </a:r>
            <a:r>
              <a:rPr lang="en-US" dirty="0" smtClean="0"/>
              <a:t> (NEWRACOM)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January 2015</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2014-01-15</a:t>
            </a:r>
          </a:p>
        </p:txBody>
      </p:sp>
      <p:graphicFrame>
        <p:nvGraphicFramePr>
          <p:cNvPr id="1026" name="Object 11"/>
          <p:cNvGraphicFramePr>
            <a:graphicFrameLocks noChangeAspect="1"/>
          </p:cNvGraphicFramePr>
          <p:nvPr>
            <p:extLst>
              <p:ext uri="{D42A27DB-BD31-4B8C-83A1-F6EECF244321}">
                <p14:modId xmlns:p14="http://schemas.microsoft.com/office/powerpoint/2010/main" val="3331179454"/>
              </p:ext>
            </p:extLst>
          </p:nvPr>
        </p:nvGraphicFramePr>
        <p:xfrm>
          <a:off x="536575" y="2655888"/>
          <a:ext cx="8074025" cy="3570287"/>
        </p:xfrm>
        <a:graphic>
          <a:graphicData uri="http://schemas.openxmlformats.org/presentationml/2006/ole">
            <mc:AlternateContent xmlns:mc="http://schemas.openxmlformats.org/markup-compatibility/2006">
              <mc:Choice xmlns:v="urn:schemas-microsoft-com:vml" Requires="v">
                <p:oleObj spid="_x0000_s2281" name="Document" r:id="rId4" imgW="8702097" imgH="4144020" progId="Word.Document.8">
                  <p:embed/>
                </p:oleObj>
              </mc:Choice>
              <mc:Fallback>
                <p:oleObj name="Document" r:id="rId4" imgW="8702097" imgH="4144020" progId="Word.Document.8">
                  <p:embed/>
                  <p:pic>
                    <p:nvPicPr>
                      <p:cNvPr id="0" name="Picture 889"/>
                      <p:cNvPicPr>
                        <a:picLocks noChangeAspect="1" noChangeArrowheads="1"/>
                      </p:cNvPicPr>
                      <p:nvPr/>
                    </p:nvPicPr>
                    <p:blipFill>
                      <a:blip r:embed="rId5"/>
                      <a:srcRect/>
                      <a:stretch>
                        <a:fillRect/>
                      </a:stretch>
                    </p:blipFill>
                    <p:spPr bwMode="auto">
                      <a:xfrm>
                        <a:off x="536575" y="2655888"/>
                        <a:ext cx="8074025" cy="3570287"/>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PM2)</a:t>
            </a:r>
            <a:endParaRPr lang="en-US" dirty="0"/>
          </a:p>
        </p:txBody>
      </p:sp>
      <p:sp>
        <p:nvSpPr>
          <p:cNvPr id="3" name="Content Placeholder 2"/>
          <p:cNvSpPr>
            <a:spLocks noGrp="1"/>
          </p:cNvSpPr>
          <p:nvPr>
            <p:ph idx="1"/>
          </p:nvPr>
        </p:nvSpPr>
        <p:spPr/>
        <p:txBody>
          <a:bodyPr/>
          <a:lstStyle/>
          <a:p>
            <a:r>
              <a:rPr lang="en-US" dirty="0"/>
              <a:t>Submissions made during conference calls and ready for motion on Wednesday </a:t>
            </a:r>
            <a:r>
              <a:rPr lang="en-US" dirty="0" smtClean="0"/>
              <a:t>AM1 </a:t>
            </a:r>
          </a:p>
          <a:p>
            <a:pPr lvl="1"/>
            <a:r>
              <a:rPr lang="en-US" altLang="ko-KR" sz="1400" dirty="0" smtClean="0">
                <a:solidFill>
                  <a:schemeClr val="bg2"/>
                </a:solidFill>
              </a:rPr>
              <a:t>LB205-MAC-Resolution-8.4.2.170k </a:t>
            </a:r>
            <a:r>
              <a:rPr lang="en-US" altLang="ko-KR" sz="1400" dirty="0">
                <a:solidFill>
                  <a:schemeClr val="bg2"/>
                </a:solidFill>
              </a:rPr>
              <a:t>(11-14/1609r1, Alfred</a:t>
            </a:r>
            <a:r>
              <a:rPr lang="en-US" altLang="ko-KR" sz="1400" dirty="0" smtClean="0">
                <a:solidFill>
                  <a:schemeClr val="bg2"/>
                </a:solidFill>
              </a:rPr>
              <a:t>)</a:t>
            </a:r>
          </a:p>
          <a:p>
            <a:pPr lvl="1"/>
            <a:r>
              <a:rPr lang="en-US" altLang="ko-KR" sz="1400" dirty="0" smtClean="0">
                <a:solidFill>
                  <a:schemeClr val="bg2"/>
                </a:solidFill>
              </a:rPr>
              <a:t>LB205-MAC-Resolution-8.4.2.170z </a:t>
            </a:r>
            <a:r>
              <a:rPr lang="en-US" altLang="ko-KR" sz="1400" dirty="0">
                <a:solidFill>
                  <a:schemeClr val="bg2"/>
                </a:solidFill>
              </a:rPr>
              <a:t>(11-14/1611r0, Alfred) </a:t>
            </a:r>
            <a:endParaRPr lang="en-US" altLang="ko-KR" sz="1400" dirty="0" smtClean="0">
              <a:solidFill>
                <a:schemeClr val="bg2"/>
              </a:solidFill>
            </a:endParaRPr>
          </a:p>
          <a:p>
            <a:pPr lvl="1"/>
            <a:r>
              <a:rPr lang="en-US" altLang="ko-KR" sz="1400" dirty="0" smtClean="0">
                <a:solidFill>
                  <a:schemeClr val="bg2"/>
                </a:solidFill>
              </a:rPr>
              <a:t>LB205-MAC-Resolution-Miscellaneous </a:t>
            </a:r>
            <a:r>
              <a:rPr lang="en-US" altLang="ko-KR" sz="1400" dirty="0">
                <a:solidFill>
                  <a:schemeClr val="bg2"/>
                </a:solidFill>
              </a:rPr>
              <a:t>part 4 (11-14/1614r0, Alfred</a:t>
            </a:r>
            <a:r>
              <a:rPr lang="en-US" altLang="ko-KR" sz="1400" dirty="0" smtClean="0">
                <a:solidFill>
                  <a:schemeClr val="bg2"/>
                </a:solidFill>
              </a:rPr>
              <a:t>)</a:t>
            </a:r>
          </a:p>
          <a:p>
            <a:pPr lvl="1"/>
            <a:r>
              <a:rPr lang="en-US" altLang="ko-KR" sz="1400" dirty="0" smtClean="0">
                <a:solidFill>
                  <a:schemeClr val="bg2"/>
                </a:solidFill>
              </a:rPr>
              <a:t>LB205-MAC-Resolution-Miscellaneous </a:t>
            </a:r>
            <a:r>
              <a:rPr lang="en-US" altLang="ko-KR" sz="1400" dirty="0">
                <a:solidFill>
                  <a:schemeClr val="bg2"/>
                </a:solidFill>
              </a:rPr>
              <a:t>part 3 (</a:t>
            </a:r>
            <a:r>
              <a:rPr lang="en-US" altLang="ko-KR" sz="1400" dirty="0" smtClean="0">
                <a:solidFill>
                  <a:schemeClr val="bg2"/>
                </a:solidFill>
              </a:rPr>
              <a:t>11-14/1613r1, </a:t>
            </a:r>
            <a:r>
              <a:rPr lang="en-US" altLang="ko-KR" sz="1400" dirty="0">
                <a:solidFill>
                  <a:schemeClr val="bg2"/>
                </a:solidFill>
              </a:rPr>
              <a:t>Alfred) </a:t>
            </a:r>
            <a:endParaRPr lang="en-US" altLang="ko-KR" sz="1400" dirty="0" smtClean="0">
              <a:solidFill>
                <a:schemeClr val="bg2"/>
              </a:solidFill>
            </a:endParaRPr>
          </a:p>
          <a:p>
            <a:pPr lvl="1"/>
            <a:r>
              <a:rPr lang="en-US" altLang="ko-KR" sz="1400" dirty="0" smtClean="0">
                <a:solidFill>
                  <a:schemeClr val="bg2"/>
                </a:solidFill>
              </a:rPr>
              <a:t>LB205-MAC-Resolution-Annex </a:t>
            </a:r>
            <a:r>
              <a:rPr lang="en-US" altLang="ko-KR" sz="1400" dirty="0">
                <a:solidFill>
                  <a:schemeClr val="bg2"/>
                </a:solidFill>
              </a:rPr>
              <a:t>G (11-14/1612r0, Alfred) </a:t>
            </a:r>
            <a:endParaRPr lang="en-US" altLang="ko-KR" sz="1400" dirty="0" smtClean="0">
              <a:solidFill>
                <a:schemeClr val="bg2"/>
              </a:solidFill>
            </a:endParaRPr>
          </a:p>
          <a:p>
            <a:pPr lvl="1"/>
            <a:r>
              <a:rPr lang="en-US" altLang="ko-KR" sz="1400" dirty="0" smtClean="0">
                <a:solidFill>
                  <a:schemeClr val="bg2"/>
                </a:solidFill>
              </a:rPr>
              <a:t>LB205-MAC-Resolution-8.4.2.170g </a:t>
            </a:r>
            <a:r>
              <a:rPr lang="en-US" altLang="ko-KR" sz="1400" dirty="0">
                <a:solidFill>
                  <a:schemeClr val="bg2"/>
                </a:solidFill>
              </a:rPr>
              <a:t>(11-14/1610r0, Alfred</a:t>
            </a:r>
            <a:r>
              <a:rPr lang="en-US" altLang="ko-KR" sz="1400" dirty="0" smtClean="0">
                <a:solidFill>
                  <a:schemeClr val="bg2"/>
                </a:solidFill>
              </a:rPr>
              <a:t>)</a:t>
            </a:r>
          </a:p>
          <a:p>
            <a:pPr lvl="1"/>
            <a:r>
              <a:rPr lang="en-US" altLang="ko-KR" sz="1400" dirty="0" smtClean="0">
                <a:solidFill>
                  <a:schemeClr val="bg2"/>
                </a:solidFill>
              </a:rPr>
              <a:t>LB205-MAC-Resolution-9.12 </a:t>
            </a:r>
            <a:r>
              <a:rPr lang="en-US" altLang="ko-KR" sz="1400" dirty="0">
                <a:solidFill>
                  <a:schemeClr val="bg2"/>
                </a:solidFill>
              </a:rPr>
              <a:t>(11-14/1615r0, Alfred</a:t>
            </a:r>
            <a:r>
              <a:rPr lang="en-US" altLang="ko-KR" sz="1400" dirty="0" smtClean="0">
                <a:solidFill>
                  <a:schemeClr val="bg2"/>
                </a:solidFill>
              </a:rPr>
              <a:t>)</a:t>
            </a:r>
          </a:p>
          <a:p>
            <a:pPr lvl="1"/>
            <a:r>
              <a:rPr lang="en-US" altLang="ko-KR" sz="1400" dirty="0" smtClean="0">
                <a:solidFill>
                  <a:schemeClr val="bg2"/>
                </a:solidFill>
              </a:rPr>
              <a:t>LB205 </a:t>
            </a:r>
            <a:r>
              <a:rPr lang="en-US" altLang="ko-KR" sz="1400" dirty="0">
                <a:solidFill>
                  <a:schemeClr val="bg2"/>
                </a:solidFill>
              </a:rPr>
              <a:t>comment resolution clause 8.3 (11-14/1603r2, </a:t>
            </a:r>
            <a:r>
              <a:rPr lang="en-US" altLang="ko-KR" sz="1400" dirty="0" err="1">
                <a:solidFill>
                  <a:schemeClr val="bg2"/>
                </a:solidFill>
              </a:rPr>
              <a:t>Liwen</a:t>
            </a:r>
            <a:r>
              <a:rPr lang="en-US" altLang="ko-KR" sz="1400" dirty="0">
                <a:solidFill>
                  <a:schemeClr val="bg2"/>
                </a:solidFill>
              </a:rPr>
              <a:t>) </a:t>
            </a:r>
            <a:endParaRPr lang="en-US" altLang="ko-KR" sz="1400" dirty="0" smtClean="0">
              <a:solidFill>
                <a:schemeClr val="bg2"/>
              </a:solidFill>
            </a:endParaRPr>
          </a:p>
          <a:p>
            <a:pPr lvl="1"/>
            <a:r>
              <a:rPr lang="en-US" altLang="ko-KR" sz="1400" dirty="0" smtClean="0">
                <a:solidFill>
                  <a:schemeClr val="bg2"/>
                </a:solidFill>
              </a:rPr>
              <a:t>LB205 </a:t>
            </a:r>
            <a:r>
              <a:rPr lang="en-US" altLang="ko-KR" sz="1400" dirty="0">
                <a:solidFill>
                  <a:schemeClr val="bg2"/>
                </a:solidFill>
              </a:rPr>
              <a:t>comment resolution clause 8.4 (11-14/1604r2, </a:t>
            </a:r>
            <a:r>
              <a:rPr lang="en-US" altLang="ko-KR" sz="1400" dirty="0" err="1">
                <a:solidFill>
                  <a:schemeClr val="bg2"/>
                </a:solidFill>
              </a:rPr>
              <a:t>Liwen</a:t>
            </a:r>
            <a:r>
              <a:rPr lang="en-US" altLang="ko-KR" sz="1400" dirty="0" smtClean="0">
                <a:solidFill>
                  <a:schemeClr val="bg2"/>
                </a:solidFill>
              </a:rPr>
              <a:t>)</a:t>
            </a:r>
          </a:p>
          <a:p>
            <a:pPr lvl="1"/>
            <a:r>
              <a:rPr lang="en-US" altLang="ko-KR" sz="1400" dirty="0" smtClean="0">
                <a:solidFill>
                  <a:schemeClr val="bg2"/>
                </a:solidFill>
              </a:rPr>
              <a:t>LB205 </a:t>
            </a:r>
            <a:r>
              <a:rPr lang="en-US" altLang="ko-KR" sz="1400" dirty="0">
                <a:solidFill>
                  <a:schemeClr val="bg2"/>
                </a:solidFill>
              </a:rPr>
              <a:t>comment resolution clause 9.2 (11-14/1605r0, </a:t>
            </a:r>
            <a:r>
              <a:rPr lang="en-US" altLang="ko-KR" sz="1400" dirty="0" err="1">
                <a:solidFill>
                  <a:schemeClr val="bg2"/>
                </a:solidFill>
              </a:rPr>
              <a:t>Liwen</a:t>
            </a:r>
            <a:r>
              <a:rPr lang="en-US" altLang="ko-KR" sz="1400" dirty="0" smtClean="0">
                <a:solidFill>
                  <a:schemeClr val="bg2"/>
                </a:solidFill>
              </a:rPr>
              <a:t>)</a:t>
            </a:r>
          </a:p>
          <a:p>
            <a:pPr lvl="1"/>
            <a:r>
              <a:rPr lang="en-US" altLang="ko-KR" sz="1400" dirty="0" smtClean="0">
                <a:solidFill>
                  <a:schemeClr val="bg2"/>
                </a:solidFill>
              </a:rPr>
              <a:t>LB205-MAC-Resolution-8.8-9.42l-8.4.2.170x </a:t>
            </a:r>
            <a:r>
              <a:rPr lang="en-US" altLang="ko-KR" sz="1400" dirty="0">
                <a:solidFill>
                  <a:schemeClr val="bg2"/>
                </a:solidFill>
              </a:rPr>
              <a:t>(11-14/1616r0, Alfred</a:t>
            </a:r>
            <a:r>
              <a:rPr lang="en-US" altLang="ko-KR" sz="1400" dirty="0" smtClean="0">
                <a:solidFill>
                  <a:schemeClr val="bg2"/>
                </a:solidFill>
              </a:rPr>
              <a:t>)</a:t>
            </a:r>
          </a:p>
          <a:p>
            <a:pPr lvl="1"/>
            <a:r>
              <a:rPr lang="en-US" altLang="ko-KR" sz="1400" dirty="0" smtClean="0">
                <a:solidFill>
                  <a:schemeClr val="bg2"/>
                </a:solidFill>
              </a:rPr>
              <a:t>LB205-MAC-Resolution-9.12 </a:t>
            </a:r>
            <a:r>
              <a:rPr lang="en-US" altLang="ko-KR" sz="1400" dirty="0">
                <a:solidFill>
                  <a:schemeClr val="bg2"/>
                </a:solidFill>
              </a:rPr>
              <a:t>(11-14/1617r0, Alfred</a:t>
            </a:r>
            <a:r>
              <a:rPr lang="en-US" altLang="ko-KR" sz="1400" dirty="0" smtClean="0">
                <a:solidFill>
                  <a:schemeClr val="bg2"/>
                </a:solidFill>
              </a:rPr>
              <a:t>)</a:t>
            </a:r>
          </a:p>
          <a:p>
            <a:pPr lvl="1"/>
            <a:r>
              <a:rPr lang="en-US" altLang="ko-KR" sz="1400" dirty="0" smtClean="0">
                <a:solidFill>
                  <a:schemeClr val="bg2"/>
                </a:solidFill>
              </a:rPr>
              <a:t>LB205 </a:t>
            </a:r>
            <a:r>
              <a:rPr lang="en-US" altLang="ko-KR" sz="1400" dirty="0">
                <a:solidFill>
                  <a:schemeClr val="bg2"/>
                </a:solidFill>
              </a:rPr>
              <a:t>PHY CID Resolutions Clause 24 (11-15/0017r1, Eugene</a:t>
            </a:r>
            <a:r>
              <a:rPr lang="en-US" altLang="ko-KR" sz="1400" dirty="0" smtClean="0">
                <a:solidFill>
                  <a:schemeClr val="bg2"/>
                </a:solidFill>
              </a:rPr>
              <a:t>)</a:t>
            </a:r>
            <a:endParaRPr lang="ko-KR" altLang="en-US" dirty="0">
              <a:solidFill>
                <a:schemeClr val="bg2"/>
              </a:solidFill>
            </a:endParaRPr>
          </a:p>
          <a:p>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(Wednesday </a:t>
            </a:r>
            <a:r>
              <a:rPr lang="en-US" altLang="ko-KR" dirty="0" smtClean="0"/>
              <a:t>PM2)</a:t>
            </a:r>
            <a:endParaRPr lang="en-US" dirty="0"/>
          </a:p>
        </p:txBody>
      </p:sp>
      <p:sp>
        <p:nvSpPr>
          <p:cNvPr id="3" name="Content Placeholder 2"/>
          <p:cNvSpPr>
            <a:spLocks noGrp="1"/>
          </p:cNvSpPr>
          <p:nvPr>
            <p:ph idx="1"/>
          </p:nvPr>
        </p:nvSpPr>
        <p:spPr/>
        <p:txBody>
          <a:bodyPr/>
          <a:lstStyle/>
          <a:p>
            <a:r>
              <a:rPr lang="en-US" altLang="ko-KR" dirty="0"/>
              <a:t>PHY and </a:t>
            </a:r>
            <a:r>
              <a:rPr lang="en-US" altLang="ko-KR" dirty="0" smtClean="0"/>
              <a:t>MAC</a:t>
            </a:r>
          </a:p>
          <a:p>
            <a:pPr lvl="1"/>
            <a:r>
              <a:rPr lang="en-US" altLang="ko-KR" dirty="0" smtClean="0">
                <a:solidFill>
                  <a:schemeClr val="bg2"/>
                </a:solidFill>
              </a:rPr>
              <a:t>LB </a:t>
            </a:r>
            <a:r>
              <a:rPr lang="en-US" altLang="ko-KR" dirty="0">
                <a:solidFill>
                  <a:schemeClr val="bg2"/>
                </a:solidFill>
              </a:rPr>
              <a:t>205 Comment Resolution on </a:t>
            </a:r>
            <a:r>
              <a:rPr lang="en-US" altLang="ko-KR" dirty="0" err="1">
                <a:solidFill>
                  <a:schemeClr val="bg2"/>
                </a:solidFill>
              </a:rPr>
              <a:t>Sectorization</a:t>
            </a:r>
            <a:r>
              <a:rPr lang="en-US" altLang="ko-KR" dirty="0">
                <a:solidFill>
                  <a:schemeClr val="bg2"/>
                </a:solidFill>
              </a:rPr>
              <a:t> (11-15/0123r0, James)</a:t>
            </a:r>
          </a:p>
          <a:p>
            <a:pPr lvl="1"/>
            <a:r>
              <a:rPr lang="en-US" altLang="ko-KR" dirty="0">
                <a:solidFill>
                  <a:schemeClr val="bg2"/>
                </a:solidFill>
              </a:rPr>
              <a:t>LB205 MAC Resolution 9.42i (11-15/0127r0, Betty</a:t>
            </a:r>
            <a:r>
              <a:rPr lang="en-US" altLang="ko-KR" dirty="0" smtClean="0">
                <a:solidFill>
                  <a:schemeClr val="bg2"/>
                </a:solidFill>
              </a:rPr>
              <a:t>)</a:t>
            </a:r>
          </a:p>
          <a:p>
            <a:pPr lvl="1"/>
            <a:r>
              <a:rPr lang="en-US" altLang="ko-KR" dirty="0">
                <a:solidFill>
                  <a:schemeClr val="bg2"/>
                </a:solidFill>
              </a:rPr>
              <a:t>LB 205 MAC Miscellaneous comment resolution (11-15/0133r0, Enrico)</a:t>
            </a:r>
          </a:p>
          <a:p>
            <a:pPr lvl="1"/>
            <a:r>
              <a:rPr lang="en-US" altLang="ko-KR" dirty="0" smtClean="0">
                <a:solidFill>
                  <a:schemeClr val="bg2"/>
                </a:solidFill>
              </a:rPr>
              <a:t>LB </a:t>
            </a:r>
            <a:r>
              <a:rPr lang="en-US" altLang="ko-KR" dirty="0">
                <a:solidFill>
                  <a:schemeClr val="bg2"/>
                </a:solidFill>
              </a:rPr>
              <a:t>205 MAC Comment Resolution for Clause 8.6.23a.2 and 8.6.23a.3 (11-15/0139r0, Jason Lee)</a:t>
            </a:r>
          </a:p>
          <a:p>
            <a:pPr lvl="1"/>
            <a:r>
              <a:rPr lang="en-US" altLang="ko-KR" dirty="0">
                <a:solidFill>
                  <a:schemeClr val="bg2"/>
                </a:solidFill>
              </a:rPr>
              <a:t>LB 205 MAC Comment Resolution on Synchronization and Scanning (11-15/0135r1, Jason Lee)</a:t>
            </a:r>
          </a:p>
          <a:p>
            <a:pPr lvl="1"/>
            <a:r>
              <a:rPr lang="en-US" altLang="ko-KR" dirty="0">
                <a:solidFill>
                  <a:schemeClr val="bg2"/>
                </a:solidFill>
              </a:rPr>
              <a:t>LB 205 MAC Comment Resolution on Short Probe Response frame (11-15/0136r2, Jason Lee)</a:t>
            </a:r>
          </a:p>
          <a:p>
            <a:pPr lvl="1"/>
            <a:endParaRPr lang="en-US" altLang="ko-KR" dirty="0" smtClean="0">
              <a:solidFill>
                <a:schemeClr val="bg2"/>
              </a:solidFill>
            </a:endParaRPr>
          </a:p>
          <a:p>
            <a:pPr marL="457200" lvl="1" indent="0">
              <a:buNone/>
            </a:pPr>
            <a:endParaRPr lang="en-US" altLang="ko-KR" dirty="0" smtClean="0"/>
          </a:p>
          <a:p>
            <a:pPr lvl="1"/>
            <a:endParaRPr lang="en-US" altLang="ko-KR" dirty="0"/>
          </a:p>
          <a:p>
            <a:pPr lvl="1"/>
            <a:endParaRPr lang="en-US" altLang="ko-KR" dirty="0"/>
          </a:p>
          <a:p>
            <a:pPr lvl="1"/>
            <a:endParaRPr lang="en-US" altLang="ko-KR" dirty="0" smtClean="0"/>
          </a:p>
          <a:p>
            <a:pPr lvl="1"/>
            <a:endParaRPr lang="en-US" altLang="ko-KR" dirty="0">
              <a:solidFill>
                <a:schemeClr val="bg2"/>
              </a:solidFill>
            </a:endParaRPr>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32698583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(Thursday AM2)</a:t>
            </a:r>
            <a:endParaRPr lang="en-US" dirty="0"/>
          </a:p>
        </p:txBody>
      </p:sp>
      <p:sp>
        <p:nvSpPr>
          <p:cNvPr id="3" name="Content Placeholder 2"/>
          <p:cNvSpPr>
            <a:spLocks noGrp="1"/>
          </p:cNvSpPr>
          <p:nvPr>
            <p:ph idx="1"/>
          </p:nvPr>
        </p:nvSpPr>
        <p:spPr/>
        <p:txBody>
          <a:bodyPr/>
          <a:lstStyle/>
          <a:p>
            <a:r>
              <a:rPr lang="en-US" dirty="0" smtClean="0"/>
              <a:t>PHY and MAC</a:t>
            </a:r>
            <a:endParaRPr lang="en-US" altLang="ko-KR" dirty="0" smtClean="0"/>
          </a:p>
          <a:p>
            <a:pPr lvl="1">
              <a:spcBef>
                <a:spcPts val="400"/>
              </a:spcBef>
              <a:defRPr sz="1800" b="0"/>
            </a:pPr>
            <a:r>
              <a:rPr lang="en-US" altLang="ko-KR" dirty="0" smtClean="0">
                <a:solidFill>
                  <a:schemeClr val="bg2"/>
                </a:solidFill>
              </a:rPr>
              <a:t>LB205-PICS-TWT </a:t>
            </a:r>
            <a:r>
              <a:rPr lang="en-US" altLang="ko-KR" dirty="0">
                <a:solidFill>
                  <a:schemeClr val="bg2"/>
                </a:solidFill>
              </a:rPr>
              <a:t>(11-15/0118r0, Matthew)</a:t>
            </a:r>
          </a:p>
          <a:p>
            <a:pPr lvl="1">
              <a:spcBef>
                <a:spcPts val="400"/>
              </a:spcBef>
              <a:defRPr sz="1800" b="0"/>
            </a:pPr>
            <a:r>
              <a:rPr lang="en-US" altLang="ko-KR" dirty="0">
                <a:solidFill>
                  <a:schemeClr val="bg2"/>
                </a:solidFill>
              </a:rPr>
              <a:t>LB 205 MAC Comment Resolution for Clauses 8.4.2.170d, 8.4.2.170e, and 10.44a (11-15/0138r0, Jason Lee)</a:t>
            </a:r>
          </a:p>
          <a:p>
            <a:pPr lvl="1">
              <a:spcBef>
                <a:spcPts val="400"/>
              </a:spcBef>
              <a:buClr>
                <a:srgbClr val="000000"/>
              </a:buClr>
              <a:defRPr sz="1800" b="0"/>
            </a:pPr>
            <a:r>
              <a:rPr lang="en-US" altLang="ko-KR" dirty="0">
                <a:solidFill>
                  <a:schemeClr val="bg2"/>
                </a:solidFill>
              </a:rPr>
              <a:t>LB205-MAC-Resolution-8.4.2.170g (11-14/1610r3, Alfred</a:t>
            </a:r>
            <a:r>
              <a:rPr lang="en-US" altLang="ko-KR" dirty="0" smtClean="0">
                <a:solidFill>
                  <a:schemeClr val="bg2"/>
                </a:solidFill>
              </a:rPr>
              <a:t>)</a:t>
            </a:r>
            <a:endParaRPr lang="en-US" altLang="ko-KR" dirty="0">
              <a:solidFill>
                <a:schemeClr val="bg2"/>
              </a:solidFill>
            </a:endParaRPr>
          </a:p>
          <a:p>
            <a:pPr lvl="1">
              <a:spcBef>
                <a:spcPts val="400"/>
              </a:spcBef>
              <a:buClr>
                <a:srgbClr val="000000"/>
              </a:buClr>
              <a:defRPr sz="1800" b="0"/>
            </a:pPr>
            <a:r>
              <a:rPr lang="en-US" altLang="ko-KR" dirty="0">
                <a:solidFill>
                  <a:schemeClr val="bg2"/>
                </a:solidFill>
              </a:rPr>
              <a:t>LB205 Comment Resolution on CID 5069, 5175, 5362, 5364 (11-15/0185r0, Enrico)</a:t>
            </a:r>
          </a:p>
          <a:p>
            <a:pPr lvl="1"/>
            <a:endParaRPr lang="en-US" altLang="ko-KR" dirty="0">
              <a:solidFill>
                <a:srgbClr val="000000"/>
              </a:solidFill>
              <a:cs typeface="Times New Roman"/>
            </a:endParaRPr>
          </a:p>
          <a:p>
            <a:pPr lvl="1"/>
            <a:endParaRPr lang="en-US" altLang="ko-KR" dirty="0"/>
          </a:p>
          <a:p>
            <a:pPr lvl="1"/>
            <a:endParaRPr lang="en-US" altLang="ko-KR" dirty="0">
              <a:solidFill>
                <a:schemeClr val="bg2"/>
              </a:solidFill>
            </a:endParaRPr>
          </a:p>
          <a:p>
            <a:pPr lvl="1"/>
            <a:endParaRPr lang="en-US" altLang="ko-KR" dirty="0" smtClean="0">
              <a:solidFill>
                <a:schemeClr val="bg2"/>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6078025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January F2F meeting </a:t>
            </a:r>
            <a:r>
              <a:rPr lang="en-US" altLang="ko-KR" dirty="0"/>
              <a:t>and ready for motion on </a:t>
            </a:r>
            <a:r>
              <a:rPr lang="en-US" altLang="ko-KR" dirty="0" smtClean="0"/>
              <a:t>Thursday PM2</a:t>
            </a:r>
          </a:p>
          <a:p>
            <a:pPr lvl="1"/>
            <a:r>
              <a:rPr lang="en-US" altLang="ko-KR" dirty="0" smtClean="0">
                <a:solidFill>
                  <a:schemeClr val="bg2"/>
                </a:solidFill>
              </a:rPr>
              <a:t>11-15/0180r2 (PHY Ad-hoc motion)</a:t>
            </a:r>
          </a:p>
          <a:p>
            <a:pPr lvl="1"/>
            <a:r>
              <a:rPr lang="en-US" altLang="ko-KR" dirty="0" smtClean="0">
                <a:solidFill>
                  <a:schemeClr val="bg2"/>
                </a:solidFill>
              </a:rPr>
              <a:t>11-15/0181r1 (MAC </a:t>
            </a:r>
            <a:r>
              <a:rPr lang="en-US" altLang="ko-KR" dirty="0">
                <a:solidFill>
                  <a:schemeClr val="bg2"/>
                </a:solidFill>
              </a:rPr>
              <a:t>Ad-hoc motion</a:t>
            </a:r>
            <a:r>
              <a:rPr lang="en-US" altLang="ko-KR" dirty="0" smtClean="0">
                <a:solidFill>
                  <a:schemeClr val="bg2"/>
                </a:solidFill>
              </a:rPr>
              <a:t>)</a:t>
            </a:r>
          </a:p>
          <a:p>
            <a:pPr lvl="1"/>
            <a:endParaRPr lang="en-US" altLang="ko-KR" dirty="0"/>
          </a:p>
          <a:p>
            <a:r>
              <a:rPr lang="en-US" altLang="ko-KR" dirty="0" smtClean="0"/>
              <a:t>Completed comment resolution spreadsheet of LB205 </a:t>
            </a:r>
            <a:endParaRPr lang="en-US" altLang="ko-KR" dirty="0"/>
          </a:p>
          <a:p>
            <a:pPr lvl="1"/>
            <a:r>
              <a:rPr lang="en-US" altLang="ko-KR" dirty="0">
                <a:hlinkClick r:id="rId2"/>
              </a:rPr>
              <a:t>https://</a:t>
            </a:r>
            <a:r>
              <a:rPr lang="en-US" altLang="ko-KR" dirty="0" smtClean="0">
                <a:hlinkClick r:id="rId2"/>
              </a:rPr>
              <a:t>mentor.ieee.org/802.11/dcn/14/11-14-1372-08-00ah-tgah-lb205-comments-on-d3-0.xlsx</a:t>
            </a:r>
            <a:endParaRPr lang="en-US" altLang="ko-KR" dirty="0" smtClean="0"/>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February 10, 8PM </a:t>
            </a:r>
            <a:r>
              <a:rPr lang="en-US" altLang="ko-KR" dirty="0"/>
              <a:t>ET for 2 </a:t>
            </a:r>
            <a:r>
              <a:rPr lang="en-US" altLang="ko-KR" dirty="0" smtClean="0"/>
              <a:t>hour</a:t>
            </a:r>
          </a:p>
          <a:p>
            <a:pPr marL="609600" indent="-609600"/>
            <a:r>
              <a:rPr lang="en-US" altLang="ko-KR" dirty="0" smtClean="0"/>
              <a:t>February 17, </a:t>
            </a:r>
            <a:r>
              <a:rPr lang="en-US" altLang="ko-KR" dirty="0"/>
              <a:t>8PM ET for 2 hour</a:t>
            </a:r>
          </a:p>
          <a:p>
            <a:pPr marL="609600" indent="-609600"/>
            <a:r>
              <a:rPr lang="en-US" altLang="ko-KR" dirty="0"/>
              <a:t>February </a:t>
            </a:r>
            <a:r>
              <a:rPr lang="en-US" altLang="ko-KR" dirty="0" smtClean="0"/>
              <a:t>24, </a:t>
            </a:r>
            <a:r>
              <a:rPr lang="en-US" altLang="ko-KR" dirty="0"/>
              <a:t>8PM ET for 2 </a:t>
            </a:r>
            <a:r>
              <a:rPr lang="en-US" altLang="ko-KR" dirty="0" smtClean="0"/>
              <a:t>hour</a:t>
            </a:r>
          </a:p>
          <a:p>
            <a:pPr marL="609600" indent="-609600"/>
            <a:r>
              <a:rPr lang="en-US" altLang="ko-KR" dirty="0" smtClean="0"/>
              <a:t>March 3, </a:t>
            </a:r>
            <a:r>
              <a:rPr lang="en-US" altLang="ko-KR" dirty="0"/>
              <a:t>8PM ET for 2 </a:t>
            </a:r>
            <a:r>
              <a:rPr lang="en-US" altLang="ko-KR" dirty="0" smtClean="0"/>
              <a:t>hour</a:t>
            </a:r>
          </a:p>
          <a:p>
            <a:pPr marL="609600" indent="-609600"/>
            <a:endParaRPr lang="en-US" altLang="ko-KR" dirty="0" smtClean="0"/>
          </a:p>
          <a:p>
            <a:pPr marL="609600" indent="-609600"/>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November meeting minutes (11-14/1548r0)</a:t>
            </a:r>
          </a:p>
          <a:p>
            <a:pPr marL="1009650" lvl="1" indent="-609600"/>
            <a:r>
              <a:rPr lang="en-US" dirty="0" smtClean="0"/>
              <a:t>Conference call minutes (</a:t>
            </a:r>
            <a:r>
              <a:rPr lang="pt-BR" dirty="0" smtClean="0"/>
              <a:t>11-14/1566r1, 11-14/1592r1, 11-14/1606r0, 11-14/1619r0, 11-15/0024r0, 11-15/0036r0)</a:t>
            </a:r>
            <a:endParaRPr lang="en-US" dirty="0" smtClean="0"/>
          </a:p>
          <a:p>
            <a:pPr marL="609600" indent="-609600"/>
            <a:r>
              <a:rPr lang="en-US" altLang="ko-KR" dirty="0"/>
              <a:t>Address Letter Ballot </a:t>
            </a:r>
            <a:r>
              <a:rPr lang="en-US" altLang="ko-KR" dirty="0" smtClean="0"/>
              <a:t>comments for Draft 3.0 </a:t>
            </a:r>
          </a:p>
          <a:p>
            <a:pPr marL="1009650" lvl="1" indent="-609600"/>
            <a:r>
              <a:rPr lang="en-US" altLang="ko-KR" dirty="0" smtClean="0">
                <a:solidFill>
                  <a:srgbClr val="FF0000"/>
                </a:solidFill>
              </a:rPr>
              <a:t>LB205 </a:t>
            </a:r>
            <a:r>
              <a:rPr lang="en-US" altLang="ko-KR" dirty="0">
                <a:solidFill>
                  <a:srgbClr val="FF0000"/>
                </a:solidFill>
              </a:rPr>
              <a:t>comment spreadsheet: </a:t>
            </a:r>
            <a:r>
              <a:rPr lang="en-US" altLang="ko-KR" dirty="0" smtClean="0">
                <a:solidFill>
                  <a:srgbClr val="FF0000"/>
                </a:solidFill>
              </a:rPr>
              <a:t>11-14/1372r8</a:t>
            </a:r>
            <a:endParaRPr lang="en-US" altLang="ko-KR" dirty="0">
              <a:solidFill>
                <a:srgbClr val="FF0000"/>
              </a:solidFill>
            </a:endParaRPr>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November meeting (11-14/1548r0) </a:t>
            </a:r>
            <a:r>
              <a:rPr lang="en-GB" altLang="ko-KR" dirty="0"/>
              <a:t>and conf call minutes </a:t>
            </a:r>
            <a:r>
              <a:rPr lang="en-GB" altLang="ko-KR" dirty="0" smtClean="0"/>
              <a:t>(</a:t>
            </a:r>
            <a:r>
              <a:rPr lang="pt-BR" altLang="ko-KR" dirty="0"/>
              <a:t>11-14/1566r1, 11-14/1592r1, 11-14/1606r0, 11-14/1619r0, </a:t>
            </a:r>
            <a:r>
              <a:rPr lang="pt-BR" altLang="ko-KR" dirty="0" smtClean="0"/>
              <a:t>11-15/0024r0</a:t>
            </a:r>
            <a:r>
              <a:rPr lang="pt-BR" altLang="ko-KR" dirty="0"/>
              <a:t>, </a:t>
            </a:r>
            <a:r>
              <a:rPr lang="pt-BR" altLang="ko-KR" dirty="0" smtClean="0"/>
              <a:t>11-15/0036r0)</a:t>
            </a:r>
            <a:endParaRPr lang="en-GB" altLang="ko-KR" dirty="0"/>
          </a:p>
          <a:p>
            <a:endParaRPr lang="ko-KR" altLang="ko-KR" dirty="0"/>
          </a:p>
          <a:p>
            <a:pPr lvl="1"/>
            <a:r>
              <a:rPr lang="en-US" altLang="ko-KR" dirty="0" smtClean="0"/>
              <a:t>Move</a:t>
            </a:r>
            <a:r>
              <a:rPr lang="en-US" altLang="ko-KR" dirty="0"/>
              <a:t>: </a:t>
            </a:r>
            <a:r>
              <a:rPr lang="en-US" altLang="ko-KR" dirty="0" smtClean="0"/>
              <a:t>Eugene </a:t>
            </a:r>
            <a:r>
              <a:rPr lang="en-US" altLang="ko-KR" dirty="0" err="1" smtClean="0"/>
              <a:t>Baik</a:t>
            </a:r>
            <a:r>
              <a:rPr lang="en-US" altLang="ko-KR" dirty="0"/>
              <a:t>	Second</a:t>
            </a:r>
            <a:r>
              <a:rPr lang="en-US" altLang="ko-KR" dirty="0" smtClean="0"/>
              <a:t>: </a:t>
            </a:r>
            <a:r>
              <a:rPr lang="en-US" altLang="ko-KR" dirty="0"/>
              <a:t>Kenichi Mori </a:t>
            </a:r>
            <a:endParaRPr lang="ko-KR" altLang="ko-KR" dirty="0"/>
          </a:p>
          <a:p>
            <a:pPr lvl="1"/>
            <a:r>
              <a:rPr lang="en-US" altLang="ko-KR" dirty="0"/>
              <a:t>Discussions</a:t>
            </a:r>
            <a:r>
              <a:rPr lang="en-US" altLang="ko-KR" dirty="0" smtClean="0"/>
              <a:t>: None</a:t>
            </a:r>
            <a:endParaRPr lang="ko-KR" altLang="ko-KR" dirty="0"/>
          </a:p>
          <a:p>
            <a:pPr lvl="1"/>
            <a:r>
              <a:rPr lang="en-US" altLang="ko-KR" dirty="0" smtClean="0"/>
              <a:t>Motion : </a:t>
            </a:r>
            <a:r>
              <a:rPr lang="en-GB" altLang="ko-KR" dirty="0"/>
              <a:t>Unanimously </a:t>
            </a:r>
            <a:r>
              <a:rPr lang="en-GB" altLang="ko-KR" dirty="0" smtClean="0"/>
              <a:t>passed</a:t>
            </a:r>
            <a:endParaRPr lang="en-GB" altLang="ko-KR"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 </a:t>
            </a:r>
            <a:endParaRPr lang="ko-KR" altLang="en-US" sz="2000"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a:t>
            </a:r>
            <a:r>
              <a:rPr lang="en-US" altLang="ko-KR" dirty="0" smtClean="0"/>
              <a:t>Resolutions (discussed on the conference calls) in 11-15/0095r4 </a:t>
            </a:r>
            <a:r>
              <a:rPr lang="en-US" altLang="ko-KR" dirty="0"/>
              <a:t>with </a:t>
            </a:r>
            <a:r>
              <a:rPr lang="en-US" altLang="ko-KR" dirty="0" smtClean="0"/>
              <a:t>the </a:t>
            </a:r>
            <a:r>
              <a:rPr lang="en-US" altLang="ko-KR" dirty="0"/>
              <a:t>following tab:</a:t>
            </a:r>
            <a:endParaRPr lang="ko-KR" altLang="ko-KR" dirty="0"/>
          </a:p>
          <a:p>
            <a:pPr lvl="1"/>
            <a:r>
              <a:rPr lang="en-US" altLang="ko-KR" dirty="0" smtClean="0"/>
              <a:t>MAC Ad-hoc and PHY Ad-hoc</a:t>
            </a:r>
            <a:endParaRPr lang="ko-KR" altLang="ko-KR" dirty="0"/>
          </a:p>
          <a:p>
            <a:endParaRPr lang="en-US" altLang="ko-KR" b="1" dirty="0" smtClean="0"/>
          </a:p>
          <a:p>
            <a:pPr lvl="1"/>
            <a:r>
              <a:rPr lang="en-US" altLang="ko-KR" dirty="0" smtClean="0"/>
              <a:t>Move</a:t>
            </a:r>
            <a:r>
              <a:rPr lang="en-US" altLang="ko-KR" dirty="0"/>
              <a:t>: </a:t>
            </a:r>
            <a:r>
              <a:rPr lang="en-US" altLang="ko-KR" dirty="0" smtClean="0"/>
              <a:t>Eugene </a:t>
            </a:r>
            <a:r>
              <a:rPr lang="en-US" altLang="ko-KR" dirty="0" err="1" smtClean="0"/>
              <a:t>Baik</a:t>
            </a:r>
            <a:r>
              <a:rPr lang="en-US" altLang="ko-KR" dirty="0" smtClean="0"/>
              <a:t>	Second: </a:t>
            </a:r>
            <a:r>
              <a:rPr lang="en-US" altLang="ko-KR" dirty="0" err="1"/>
              <a:t>Sayantan</a:t>
            </a:r>
            <a:r>
              <a:rPr lang="en-US" altLang="ko-KR" dirty="0"/>
              <a:t> Choudhury</a:t>
            </a:r>
            <a:endParaRPr lang="ko-KR" altLang="ko-KR" dirty="0"/>
          </a:p>
          <a:p>
            <a:pPr lvl="1"/>
            <a:r>
              <a:rPr lang="en-US" altLang="ko-KR" dirty="0" smtClean="0"/>
              <a:t>Discussions: None</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a:t>
            </a:r>
            <a:r>
              <a:rPr lang="en-US" altLang="ko-KR" dirty="0"/>
              <a:t> </a:t>
            </a:r>
            <a:r>
              <a:rPr lang="en-US" altLang="ko-KR" dirty="0" smtClean="0"/>
              <a:t>: </a:t>
            </a:r>
            <a:r>
              <a:rPr lang="en-GB" altLang="ko-KR" dirty="0" smtClean="0"/>
              <a:t>Unanimously </a:t>
            </a:r>
            <a:r>
              <a:rPr lang="en-GB" altLang="ko-KR" dirty="0"/>
              <a:t>passed</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(discussed on </a:t>
            </a:r>
            <a:r>
              <a:rPr lang="en-US" altLang="ko-KR" dirty="0" smtClean="0"/>
              <a:t>January 2015 </a:t>
            </a:r>
            <a:r>
              <a:rPr lang="en-US" altLang="ko-KR" dirty="0" err="1" smtClean="0"/>
              <a:t>TGah</a:t>
            </a:r>
            <a:r>
              <a:rPr lang="en-US" altLang="ko-KR" dirty="0" smtClean="0"/>
              <a:t> F2F meeting) in </a:t>
            </a:r>
            <a:r>
              <a:rPr lang="en-US" altLang="ko-KR" dirty="0" smtClean="0"/>
              <a:t>11-15/0180r2 </a:t>
            </a:r>
            <a:r>
              <a:rPr lang="en-US" altLang="ko-KR" dirty="0"/>
              <a:t>with the following </a:t>
            </a:r>
            <a:r>
              <a:rPr lang="en-US" altLang="ko-KR" dirty="0" smtClean="0"/>
              <a:t>tab:</a:t>
            </a:r>
          </a:p>
          <a:p>
            <a:pPr lvl="1"/>
            <a:r>
              <a:rPr lang="en-US" altLang="ko-KR" dirty="0" smtClean="0"/>
              <a:t>PHY Ad-hoc</a:t>
            </a:r>
            <a:endParaRPr lang="en-US" altLang="ko-KR" dirty="0"/>
          </a:p>
          <a:p>
            <a:endParaRPr lang="en-US" altLang="ko-KR" b="1" dirty="0" smtClean="0"/>
          </a:p>
          <a:p>
            <a:pPr lvl="1"/>
            <a:r>
              <a:rPr lang="en-US" altLang="ko-KR" dirty="0"/>
              <a:t>Move: </a:t>
            </a:r>
            <a:r>
              <a:rPr lang="en-US" altLang="ko-KR" dirty="0" smtClean="0"/>
              <a:t>Eugene</a:t>
            </a:r>
            <a:r>
              <a:rPr lang="en-US" altLang="ko-KR" dirty="0" smtClean="0"/>
              <a:t>	</a:t>
            </a:r>
            <a:r>
              <a:rPr lang="en-US" altLang="ko-KR" dirty="0" err="1" smtClean="0"/>
              <a:t>Second:Mitsuru</a:t>
            </a:r>
            <a:r>
              <a:rPr lang="en-US" altLang="ko-KR" dirty="0" smtClean="0"/>
              <a:t> </a:t>
            </a:r>
            <a:endParaRPr lang="ko-KR" altLang="ko-KR" dirty="0"/>
          </a:p>
          <a:p>
            <a:pPr lvl="1"/>
            <a:r>
              <a:rPr lang="en-US" altLang="ko-KR" dirty="0"/>
              <a:t>Discussions</a:t>
            </a:r>
            <a:r>
              <a:rPr lang="en-US" altLang="ko-KR" dirty="0" smtClean="0"/>
              <a:t>: None</a:t>
            </a:r>
            <a:endParaRPr lang="ko-KR" altLang="ko-KR" dirty="0"/>
          </a:p>
          <a:p>
            <a:pPr lvl="1"/>
            <a:r>
              <a:rPr lang="en-US" altLang="ko-KR" dirty="0"/>
              <a:t>Yes : </a:t>
            </a:r>
            <a:r>
              <a:rPr lang="en-US" altLang="ko-KR" dirty="0" smtClean="0"/>
              <a:t>7 No</a:t>
            </a:r>
            <a:r>
              <a:rPr lang="en-US" altLang="ko-KR" dirty="0"/>
              <a:t>: </a:t>
            </a:r>
            <a:r>
              <a:rPr lang="en-US" altLang="ko-KR" dirty="0" smtClean="0"/>
              <a:t>0 Abstain</a:t>
            </a:r>
            <a:r>
              <a:rPr lang="en-US" altLang="ko-KR" dirty="0"/>
              <a:t>: </a:t>
            </a:r>
            <a:r>
              <a:rPr lang="en-US" altLang="ko-KR" dirty="0" smtClean="0"/>
              <a:t>0</a:t>
            </a:r>
            <a:r>
              <a:rPr lang="en-US" altLang="ko-KR" dirty="0"/>
              <a:t>	</a:t>
            </a:r>
            <a:endParaRPr lang="ko-KR" altLang="ko-KR" dirty="0"/>
          </a:p>
          <a:p>
            <a:pPr lvl="1"/>
            <a:r>
              <a:rPr lang="en-US" altLang="ko-KR" dirty="0" smtClean="0"/>
              <a:t>Motion</a:t>
            </a:r>
            <a:r>
              <a:rPr lang="en-US" altLang="ko-KR" dirty="0"/>
              <a:t> </a:t>
            </a:r>
            <a:r>
              <a:rPr lang="en-US" altLang="ko-KR" dirty="0" smtClean="0"/>
              <a:t>passed</a:t>
            </a:r>
            <a:endParaRPr lang="en-US" altLang="ko-KR"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9302464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(discussed on January 2015 </a:t>
            </a:r>
            <a:r>
              <a:rPr lang="en-US" altLang="ko-KR" dirty="0" err="1"/>
              <a:t>TGah</a:t>
            </a:r>
            <a:r>
              <a:rPr lang="en-US" altLang="ko-KR" dirty="0"/>
              <a:t> F2F meeting) in </a:t>
            </a:r>
            <a:r>
              <a:rPr lang="en-US" altLang="ko-KR" dirty="0" smtClean="0"/>
              <a:t>11-15/0181r1 with </a:t>
            </a:r>
            <a:r>
              <a:rPr lang="en-US" altLang="ko-KR" dirty="0"/>
              <a:t>the following </a:t>
            </a:r>
            <a:r>
              <a:rPr lang="en-US" altLang="ko-KR" dirty="0" smtClean="0"/>
              <a:t>tab, </a:t>
            </a:r>
            <a:r>
              <a:rPr lang="en-US" altLang="ko-KR" dirty="0"/>
              <a:t>except for CID </a:t>
            </a:r>
            <a:r>
              <a:rPr lang="en-US" altLang="ko-KR" dirty="0" smtClean="0"/>
              <a:t>5011:</a:t>
            </a:r>
            <a:endParaRPr lang="en-US" altLang="ko-KR" dirty="0" smtClean="0"/>
          </a:p>
          <a:p>
            <a:pPr lvl="1"/>
            <a:r>
              <a:rPr lang="en-US" altLang="ko-KR" dirty="0" smtClean="0"/>
              <a:t>MAC Ad-hoc</a:t>
            </a:r>
            <a:endParaRPr lang="en-US" altLang="ko-KR" dirty="0"/>
          </a:p>
          <a:p>
            <a:endParaRPr lang="en-US" altLang="ko-KR" b="1" dirty="0" smtClean="0"/>
          </a:p>
          <a:p>
            <a:pPr lvl="1"/>
            <a:r>
              <a:rPr lang="en-US" altLang="ko-KR" dirty="0"/>
              <a:t>Move</a:t>
            </a:r>
            <a:r>
              <a:rPr lang="en-US" altLang="ko-KR" dirty="0" smtClean="0"/>
              <a:t>: </a:t>
            </a:r>
            <a:r>
              <a:rPr lang="en-US" altLang="ko-KR" dirty="0" err="1" smtClean="0"/>
              <a:t>Chitttabrata</a:t>
            </a:r>
            <a:r>
              <a:rPr lang="en-US" altLang="ko-KR" dirty="0" smtClean="0"/>
              <a:t> </a:t>
            </a:r>
            <a:r>
              <a:rPr lang="en-US" altLang="ko-KR" dirty="0" smtClean="0"/>
              <a:t>	</a:t>
            </a:r>
            <a:r>
              <a:rPr lang="en-US" altLang="ko-KR" dirty="0" smtClean="0"/>
              <a:t>Ghosh	</a:t>
            </a:r>
            <a:r>
              <a:rPr lang="en-US" altLang="ko-KR" dirty="0" smtClean="0"/>
              <a:t>Second: Eugene </a:t>
            </a:r>
            <a:r>
              <a:rPr lang="en-US" altLang="ko-KR" dirty="0" err="1" smtClean="0"/>
              <a:t>Baik</a:t>
            </a:r>
            <a:endParaRPr lang="ko-KR" altLang="ko-KR" dirty="0"/>
          </a:p>
          <a:p>
            <a:pPr lvl="1"/>
            <a:r>
              <a:rPr lang="en-US" altLang="ko-KR" dirty="0" smtClean="0"/>
              <a:t>Discussions: None</a:t>
            </a:r>
            <a:endParaRPr lang="ko-KR" altLang="ko-KR" dirty="0"/>
          </a:p>
          <a:p>
            <a:pPr lvl="1"/>
            <a:r>
              <a:rPr lang="en-US" altLang="ko-KR" dirty="0"/>
              <a:t>Yes : </a:t>
            </a:r>
            <a:r>
              <a:rPr lang="en-US" altLang="ko-KR" dirty="0" smtClean="0"/>
              <a:t>10 No</a:t>
            </a:r>
            <a:r>
              <a:rPr lang="en-US" altLang="ko-KR" dirty="0"/>
              <a:t>: </a:t>
            </a:r>
            <a:r>
              <a:rPr lang="en-US" altLang="ko-KR" dirty="0" smtClean="0"/>
              <a:t>0 Abstain: 1 </a:t>
            </a:r>
            <a:r>
              <a:rPr lang="en-US" altLang="ko-KR" dirty="0"/>
              <a:t>	</a:t>
            </a:r>
            <a:endParaRPr lang="ko-KR" altLang="ko-KR" dirty="0"/>
          </a:p>
          <a:p>
            <a:pPr lvl="1"/>
            <a:r>
              <a:rPr lang="en-US" altLang="ko-KR" dirty="0" smtClean="0"/>
              <a:t>Motion Passed </a:t>
            </a:r>
            <a:endParaRPr lang="en-US" altLang="ko-KR"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352963195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5</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a:t>
            </a:r>
            <a:r>
              <a:rPr lang="en-US" altLang="ko-KR" dirty="0" smtClean="0"/>
              <a:t>in 11-15/0133r1 </a:t>
            </a:r>
            <a:r>
              <a:rPr lang="en-US" altLang="ko-KR" dirty="0" smtClean="0"/>
              <a:t>for </a:t>
            </a:r>
            <a:r>
              <a:rPr lang="en-US" altLang="ko-KR" dirty="0"/>
              <a:t>CID </a:t>
            </a:r>
            <a:r>
              <a:rPr lang="en-US" altLang="ko-KR" dirty="0" smtClean="0"/>
              <a:t>5011:</a:t>
            </a:r>
            <a:endParaRPr lang="en-US" altLang="ko-KR" b="1" dirty="0" smtClean="0"/>
          </a:p>
          <a:p>
            <a:pPr lvl="1"/>
            <a:r>
              <a:rPr lang="en-US" altLang="ko-KR" dirty="0"/>
              <a:t>Move: </a:t>
            </a:r>
            <a:r>
              <a:rPr lang="en-US" altLang="ko-KR" dirty="0"/>
              <a:t>Alfred </a:t>
            </a:r>
            <a:r>
              <a:rPr lang="en-US" altLang="ko-KR" dirty="0" err="1"/>
              <a:t>Asterjadhi</a:t>
            </a:r>
            <a:r>
              <a:rPr lang="en-US" altLang="ko-KR" dirty="0"/>
              <a:t> </a:t>
            </a:r>
            <a:r>
              <a:rPr lang="en-US" altLang="ko-KR" dirty="0" smtClean="0"/>
              <a:t>	Second</a:t>
            </a:r>
            <a:r>
              <a:rPr lang="en-US" altLang="ko-KR" dirty="0" smtClean="0"/>
              <a:t>: </a:t>
            </a:r>
            <a:r>
              <a:rPr lang="en-US" altLang="ko-KR" dirty="0" err="1" smtClean="0"/>
              <a:t>Jarkko</a:t>
            </a:r>
            <a:r>
              <a:rPr lang="en-US" altLang="ko-KR" dirty="0" smtClean="0"/>
              <a:t> </a:t>
            </a:r>
            <a:r>
              <a:rPr lang="en-US" altLang="ko-KR" dirty="0" err="1"/>
              <a:t>Kneckt</a:t>
            </a:r>
            <a:endParaRPr lang="ko-KR" altLang="ko-KR" dirty="0"/>
          </a:p>
          <a:p>
            <a:pPr lvl="1"/>
            <a:r>
              <a:rPr lang="en-US" altLang="ko-KR" dirty="0"/>
              <a:t>Discussions</a:t>
            </a:r>
            <a:r>
              <a:rPr lang="en-US" altLang="ko-KR" dirty="0" smtClean="0"/>
              <a:t>: None</a:t>
            </a:r>
            <a:endParaRPr lang="ko-KR" altLang="ko-KR" dirty="0"/>
          </a:p>
          <a:p>
            <a:pPr lvl="1"/>
            <a:r>
              <a:rPr lang="en-US" altLang="ko-KR" dirty="0"/>
              <a:t>Yes : </a:t>
            </a:r>
            <a:r>
              <a:rPr lang="en-US" altLang="ko-KR" dirty="0" smtClean="0"/>
              <a:t>10 No</a:t>
            </a:r>
            <a:r>
              <a:rPr lang="en-US" altLang="ko-KR" dirty="0"/>
              <a:t>: </a:t>
            </a:r>
            <a:r>
              <a:rPr lang="en-US" altLang="ko-KR" dirty="0" smtClean="0"/>
              <a:t>0 Abstain</a:t>
            </a:r>
            <a:r>
              <a:rPr lang="en-US" altLang="ko-KR" dirty="0"/>
              <a:t>: </a:t>
            </a:r>
            <a:r>
              <a:rPr lang="en-US" altLang="ko-KR" dirty="0"/>
              <a:t>1</a:t>
            </a:r>
            <a:r>
              <a:rPr lang="en-US" altLang="ko-KR" dirty="0"/>
              <a:t>	</a:t>
            </a:r>
            <a:endParaRPr lang="ko-KR" altLang="ko-KR" dirty="0"/>
          </a:p>
          <a:p>
            <a:pPr lvl="1"/>
            <a:r>
              <a:rPr lang="en-US" altLang="ko-KR" dirty="0" smtClean="0"/>
              <a:t>Motion</a:t>
            </a:r>
            <a:r>
              <a:rPr lang="en-US" altLang="ko-KR" dirty="0"/>
              <a:t> </a:t>
            </a:r>
            <a:r>
              <a:rPr lang="en-US" altLang="ko-KR" dirty="0" smtClean="0"/>
              <a:t>passed</a:t>
            </a:r>
            <a:endParaRPr lang="en-US" altLang="ko-KR"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406396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6</a:t>
            </a:r>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
        <p:nvSpPr>
          <p:cNvPr id="9" name="내용 개체 틀 2"/>
          <p:cNvSpPr>
            <a:spLocks noGrp="1"/>
          </p:cNvSpPr>
          <p:nvPr>
            <p:ph idx="1"/>
          </p:nvPr>
        </p:nvSpPr>
        <p:spPr>
          <a:xfrm>
            <a:off x="685800" y="1981200"/>
            <a:ext cx="7772400" cy="4114800"/>
          </a:xfrm>
        </p:spPr>
        <p:txBody>
          <a:bodyPr/>
          <a:lstStyle/>
          <a:p>
            <a:r>
              <a:rPr lang="en-US" altLang="ko-KR" dirty="0"/>
              <a:t>Move to adopt the </a:t>
            </a:r>
            <a:r>
              <a:rPr lang="en-US" altLang="ko-KR" dirty="0" smtClean="0"/>
              <a:t>proposed changes (correcting </a:t>
            </a:r>
            <a:r>
              <a:rPr lang="sv-SE" altLang="ko-KR" dirty="0" smtClean="0"/>
              <a:t>Draft </a:t>
            </a:r>
            <a:r>
              <a:rPr lang="sv-SE" altLang="ko-KR" dirty="0"/>
              <a:t>3.0 SIG LENGTH </a:t>
            </a:r>
            <a:r>
              <a:rPr lang="sv-SE" altLang="ko-KR" dirty="0" smtClean="0"/>
              <a:t>typo) </a:t>
            </a:r>
            <a:r>
              <a:rPr lang="en-US" altLang="ko-KR" dirty="0" smtClean="0"/>
              <a:t>as </a:t>
            </a:r>
            <a:r>
              <a:rPr lang="en-US" altLang="ko-KR" dirty="0"/>
              <a:t>shown in </a:t>
            </a:r>
            <a:r>
              <a:rPr lang="en-US" altLang="ko-KR" dirty="0" smtClean="0"/>
              <a:t>11-15/0018r0</a:t>
            </a:r>
            <a:endParaRPr lang="en-US" altLang="ko-KR" b="1" dirty="0" smtClean="0"/>
          </a:p>
          <a:p>
            <a:pPr lvl="1"/>
            <a:r>
              <a:rPr lang="en-US" altLang="ko-KR" dirty="0"/>
              <a:t>Move: </a:t>
            </a:r>
            <a:r>
              <a:rPr lang="en-US" altLang="ko-KR" dirty="0" smtClean="0"/>
              <a:t>Eugene </a:t>
            </a:r>
            <a:r>
              <a:rPr lang="en-US" altLang="ko-KR" dirty="0" err="1" smtClean="0"/>
              <a:t>Baik</a:t>
            </a:r>
            <a:r>
              <a:rPr lang="en-US" altLang="ko-KR" dirty="0"/>
              <a:t>	Second</a:t>
            </a:r>
            <a:r>
              <a:rPr lang="en-US" altLang="ko-KR" dirty="0"/>
              <a:t>: Alfred </a:t>
            </a:r>
            <a:r>
              <a:rPr lang="en-US" altLang="ko-KR" dirty="0" err="1" smtClean="0"/>
              <a:t>Asterjadhi</a:t>
            </a:r>
            <a:endParaRPr lang="ko-KR" altLang="ko-KR" dirty="0"/>
          </a:p>
          <a:p>
            <a:pPr lvl="1"/>
            <a:r>
              <a:rPr lang="en-US" altLang="ko-KR" dirty="0"/>
              <a:t>Discussions</a:t>
            </a:r>
            <a:r>
              <a:rPr lang="en-US" altLang="ko-KR" dirty="0" smtClean="0"/>
              <a:t>: None</a:t>
            </a:r>
            <a:endParaRPr lang="ko-KR" altLang="ko-KR" dirty="0"/>
          </a:p>
          <a:p>
            <a:pPr lvl="1"/>
            <a:r>
              <a:rPr lang="en-US" altLang="ko-KR" dirty="0"/>
              <a:t>Yes : </a:t>
            </a:r>
            <a:r>
              <a:rPr lang="en-US" altLang="ko-KR" dirty="0" smtClean="0"/>
              <a:t>11 No</a:t>
            </a:r>
            <a:r>
              <a:rPr lang="en-US" altLang="ko-KR" dirty="0"/>
              <a:t>: </a:t>
            </a:r>
            <a:r>
              <a:rPr lang="en-US" altLang="ko-KR" dirty="0" smtClean="0"/>
              <a:t>0 Abstain: 0 </a:t>
            </a:r>
            <a:r>
              <a:rPr lang="en-US" altLang="ko-KR" dirty="0"/>
              <a:t>	</a:t>
            </a:r>
            <a:endParaRPr lang="ko-KR" altLang="ko-KR" dirty="0"/>
          </a:p>
          <a:p>
            <a:pPr lvl="1"/>
            <a:r>
              <a:rPr lang="en-US" altLang="ko-KR" dirty="0" smtClean="0"/>
              <a:t>Motion</a:t>
            </a:r>
            <a:r>
              <a:rPr lang="en-US" altLang="ko-KR" dirty="0"/>
              <a:t> </a:t>
            </a:r>
            <a:r>
              <a:rPr lang="en-US" altLang="ko-KR" dirty="0" smtClean="0"/>
              <a:t>passed</a:t>
            </a:r>
            <a:endParaRPr lang="en-US" altLang="ko-KR" dirty="0"/>
          </a:p>
        </p:txBody>
      </p:sp>
    </p:spTree>
    <p:extLst>
      <p:ext uri="{BB962C8B-B14F-4D97-AF65-F5344CB8AC3E}">
        <p14:creationId xmlns:p14="http://schemas.microsoft.com/office/powerpoint/2010/main" val="7049714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7</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D3.2 </a:t>
            </a:r>
            <a:r>
              <a:rPr lang="en-US" altLang="ko-KR" dirty="0"/>
              <a:t>of the draft based on motions passed in </a:t>
            </a:r>
            <a:r>
              <a:rPr lang="en-US" altLang="ko-KR" dirty="0" err="1"/>
              <a:t>TGah</a:t>
            </a:r>
            <a:r>
              <a:rPr lang="en-US" altLang="ko-KR" dirty="0"/>
              <a:t> at the </a:t>
            </a:r>
            <a:r>
              <a:rPr lang="en-US" altLang="ko-KR" dirty="0" smtClean="0"/>
              <a:t>January face-to-face </a:t>
            </a:r>
            <a:r>
              <a:rPr lang="en-US" altLang="ko-KR" dirty="0"/>
              <a:t>meeting</a:t>
            </a:r>
            <a:r>
              <a:rPr lang="en-US" altLang="ko-KR" dirty="0" smtClean="0"/>
              <a:t>.</a:t>
            </a:r>
          </a:p>
          <a:p>
            <a:pPr lvl="1"/>
            <a:r>
              <a:rPr lang="en-US" altLang="ko-KR" dirty="0"/>
              <a:t>Move: </a:t>
            </a:r>
            <a:r>
              <a:rPr lang="en-US" altLang="ko-KR" dirty="0" smtClean="0"/>
              <a:t> Marc </a:t>
            </a:r>
            <a:r>
              <a:rPr lang="en-US" altLang="ko-KR" dirty="0" err="1"/>
              <a:t>Emmelmann</a:t>
            </a:r>
            <a:r>
              <a:rPr lang="en-US" altLang="ko-KR" dirty="0"/>
              <a:t>	Second</a:t>
            </a:r>
            <a:r>
              <a:rPr lang="en-US" altLang="ko-KR" dirty="0" smtClean="0"/>
              <a:t>: </a:t>
            </a:r>
            <a:r>
              <a:rPr lang="en-US" altLang="ko-KR" dirty="0" err="1" smtClean="0"/>
              <a:t>Chittabrata</a:t>
            </a:r>
            <a:r>
              <a:rPr lang="en-US" altLang="ko-KR" dirty="0" smtClean="0"/>
              <a:t> </a:t>
            </a:r>
            <a:r>
              <a:rPr lang="en-US" altLang="ko-KR" dirty="0"/>
              <a:t>Ghosh</a:t>
            </a:r>
            <a:endParaRPr lang="ko-KR" altLang="ko-KR" dirty="0"/>
          </a:p>
          <a:p>
            <a:pPr lvl="1"/>
            <a:r>
              <a:rPr lang="en-US" altLang="ko-KR" dirty="0" smtClean="0"/>
              <a:t>Discussions</a:t>
            </a:r>
            <a:r>
              <a:rPr lang="en-US" altLang="ko-KR" dirty="0" smtClean="0"/>
              <a:t>: None</a:t>
            </a:r>
            <a:endParaRPr lang="en-US" altLang="ko-KR" dirty="0" smtClean="0"/>
          </a:p>
          <a:p>
            <a:pPr lvl="1"/>
            <a:r>
              <a:rPr lang="en-US" altLang="ko-KR" dirty="0" smtClean="0"/>
              <a:t>Yes </a:t>
            </a:r>
            <a:r>
              <a:rPr lang="en-US" altLang="ko-KR" dirty="0"/>
              <a:t>: </a:t>
            </a:r>
            <a:r>
              <a:rPr lang="en-US" altLang="ko-KR" dirty="0" smtClean="0"/>
              <a:t>11 </a:t>
            </a:r>
            <a:r>
              <a:rPr lang="en-US" altLang="ko-KR" dirty="0" smtClean="0"/>
              <a:t>No</a:t>
            </a:r>
            <a:r>
              <a:rPr lang="en-US" altLang="ko-KR" dirty="0"/>
              <a:t>: </a:t>
            </a:r>
            <a:r>
              <a:rPr lang="en-US" altLang="ko-KR" dirty="0" smtClean="0"/>
              <a:t>0 Abstain: 0 </a:t>
            </a:r>
            <a:r>
              <a:rPr lang="en-US" altLang="ko-KR" dirty="0"/>
              <a:t>	</a:t>
            </a:r>
            <a:endParaRPr lang="ko-KR" altLang="ko-KR" dirty="0"/>
          </a:p>
          <a:p>
            <a:pPr lvl="1"/>
            <a:r>
              <a:rPr lang="en-US" altLang="ko-KR" dirty="0" smtClean="0"/>
              <a:t>Motion passed</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7" name="Date Placeholder 3"/>
          <p:cNvSpPr>
            <a:spLocks noGrp="1"/>
          </p:cNvSpPr>
          <p:nvPr>
            <p:ph type="dt" sz="half" idx="10"/>
          </p:nvPr>
        </p:nvSpPr>
        <p:spPr>
          <a:xfrm>
            <a:off x="696913" y="332601"/>
            <a:ext cx="1340110" cy="276999"/>
          </a:xfrm>
        </p:spPr>
        <p:txBody>
          <a:bodyPr/>
          <a:lstStyle/>
          <a:p>
            <a:r>
              <a:rPr lang="en-US" altLang="ko-KR" dirty="0"/>
              <a:t>January 2015</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340110"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January 2015</a:t>
            </a:r>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29</a:t>
            </a:fld>
            <a:endParaRPr lang="en-US" altLang="ko-KR"/>
          </a:p>
        </p:txBody>
      </p:sp>
      <p:sp>
        <p:nvSpPr>
          <p:cNvPr id="23557" name="Rectangle 2"/>
          <p:cNvSpPr>
            <a:spLocks noGrp="1" noChangeArrowheads="1"/>
          </p:cNvSpPr>
          <p:nvPr>
            <p:ph type="title"/>
          </p:nvPr>
        </p:nvSpPr>
        <p:spPr/>
        <p:txBody>
          <a:bodyPr/>
          <a:lstStyle/>
          <a:p>
            <a:r>
              <a:rPr lang="en-US" altLang="en-US" dirty="0" smtClean="0"/>
              <a:t>Motion </a:t>
            </a:r>
            <a:r>
              <a:rPr lang="en-US" altLang="en-US" dirty="0" smtClean="0"/>
              <a:t>8</a:t>
            </a:r>
            <a:endParaRPr lang="en-US" altLang="en-US" dirty="0" smtClean="0"/>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LB205 on P802.11ah D3.0 </a:t>
            </a:r>
          </a:p>
          <a:p>
            <a:r>
              <a:rPr lang="en-US" altLang="en-US" dirty="0" smtClean="0"/>
              <a:t>Instruct the </a:t>
            </a:r>
            <a:r>
              <a:rPr lang="en-US" altLang="en-US" dirty="0" err="1" smtClean="0"/>
              <a:t>TGah</a:t>
            </a:r>
            <a:r>
              <a:rPr lang="en-US" altLang="en-US" dirty="0" smtClean="0"/>
              <a:t> editor to prepare P802.11ah D4.0 </a:t>
            </a:r>
            <a:r>
              <a:rPr lang="en-US" altLang="en-US" dirty="0"/>
              <a:t>from </a:t>
            </a:r>
            <a:r>
              <a:rPr lang="en-US" altLang="en-US" dirty="0" smtClean="0"/>
              <a:t>incorporating </a:t>
            </a:r>
            <a:r>
              <a:rPr lang="en-US" altLang="en-US" dirty="0" smtClean="0"/>
              <a:t>these resolutions and changes approved by </a:t>
            </a:r>
            <a:r>
              <a:rPr lang="en-US" altLang="en-US" dirty="0" err="1" smtClean="0"/>
              <a:t>TGah</a:t>
            </a:r>
            <a:r>
              <a:rPr lang="en-US" altLang="en-US" dirty="0" smtClean="0"/>
              <a:t> at this session and</a:t>
            </a:r>
          </a:p>
          <a:p>
            <a:r>
              <a:rPr lang="en-US" altLang="en-US" dirty="0" smtClean="0"/>
              <a:t>Approve a 15 day Working Group </a:t>
            </a:r>
            <a:r>
              <a:rPr lang="en-US" altLang="en-US" dirty="0"/>
              <a:t>Recirculation </a:t>
            </a:r>
            <a:r>
              <a:rPr lang="en-US" altLang="en-US" dirty="0" smtClean="0"/>
              <a:t>Ballot asking the question “Should P802.11ah D4.0 be forwarded to Sponsor Ballot?”  </a:t>
            </a:r>
          </a:p>
          <a:p>
            <a:r>
              <a:rPr lang="en-US" altLang="en-US" dirty="0" smtClean="0"/>
              <a:t>Moved</a:t>
            </a:r>
            <a:r>
              <a:rPr lang="en-US" altLang="en-US" dirty="0" smtClean="0"/>
              <a:t>: Alfred </a:t>
            </a:r>
            <a:r>
              <a:rPr lang="en-US" altLang="ko-KR" dirty="0" err="1"/>
              <a:t>Asterjadhi</a:t>
            </a:r>
            <a:endParaRPr lang="en-US" altLang="en-US" dirty="0" smtClean="0"/>
          </a:p>
          <a:p>
            <a:r>
              <a:rPr lang="en-US" altLang="en-US" dirty="0" smtClean="0"/>
              <a:t>Seconded</a:t>
            </a:r>
            <a:r>
              <a:rPr lang="en-US" altLang="en-US" dirty="0" smtClean="0"/>
              <a:t>: Sun Bo</a:t>
            </a:r>
            <a:endParaRPr lang="en-US" altLang="ko-KR" dirty="0" smtClean="0"/>
          </a:p>
          <a:p>
            <a:r>
              <a:rPr lang="en-US" altLang="en-US" dirty="0" smtClean="0"/>
              <a:t>Result</a:t>
            </a:r>
            <a:r>
              <a:rPr lang="en-US" altLang="en-US" dirty="0" smtClean="0"/>
              <a:t>: Passed (Yes 10 No 0 Abstain 1)</a:t>
            </a:r>
            <a:endParaRPr lang="en-US" altLang="en-US" dirty="0" smtClean="0"/>
          </a:p>
        </p:txBody>
      </p:sp>
    </p:spTree>
    <p:extLst>
      <p:ext uri="{BB962C8B-B14F-4D97-AF65-F5344CB8AC3E}">
        <p14:creationId xmlns:p14="http://schemas.microsoft.com/office/powerpoint/2010/main" val="35840506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7526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a:t>TGah</a:t>
            </a:r>
            <a:r>
              <a:rPr lang="en-US" altLang="ko-KR" sz="1800" dirty="0"/>
              <a:t> Draft </a:t>
            </a:r>
            <a:r>
              <a:rPr lang="en-US" altLang="ko-KR" sz="1800" dirty="0" smtClean="0"/>
              <a:t>1.0 failed the </a:t>
            </a:r>
            <a:r>
              <a:rPr lang="en-US" altLang="ko-KR" sz="1800" dirty="0"/>
              <a:t>WG motion</a:t>
            </a:r>
            <a:endParaRPr lang="en-US" altLang="ko-KR" sz="1800" dirty="0" smtClean="0"/>
          </a:p>
          <a:p>
            <a:pPr lvl="2"/>
            <a:r>
              <a:rPr lang="en-US" altLang="ko-KR" sz="1800" dirty="0" err="1" smtClean="0"/>
              <a:t>TGah</a:t>
            </a:r>
            <a:r>
              <a:rPr lang="en-US" altLang="ko-KR" sz="1800" dirty="0" smtClean="0"/>
              <a:t> Draft 2.0 and 3.0  passed the WG motion</a:t>
            </a:r>
          </a:p>
          <a:p>
            <a:pPr lvl="2"/>
            <a:r>
              <a:rPr lang="en-US" altLang="ko-KR" sz="1800" dirty="0" smtClean="0"/>
              <a:t>Can access </a:t>
            </a:r>
            <a:r>
              <a:rPr lang="en-US" altLang="ko-KR" sz="1800" dirty="0" err="1" smtClean="0"/>
              <a:t>TGah</a:t>
            </a:r>
            <a:r>
              <a:rPr lang="en-US" altLang="ko-KR" sz="1800" dirty="0" smtClean="0"/>
              <a:t> </a:t>
            </a:r>
            <a:r>
              <a:rPr lang="en-US" altLang="ko-KR" sz="1800" dirty="0"/>
              <a:t>Draft </a:t>
            </a:r>
            <a:r>
              <a:rPr lang="en-US" altLang="ko-KR" sz="1800" dirty="0" smtClean="0"/>
              <a:t>2.0 from IEEE store</a:t>
            </a:r>
            <a:endParaRPr lang="en-US" altLang="ko-KR" sz="1800" dirty="0"/>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PM2)</a:t>
            </a:r>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r>
              <a:rPr lang="en-US" altLang="ko-KR" dirty="0"/>
              <a:t>January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graphicFrame>
        <p:nvGraphicFramePr>
          <p:cNvPr id="11" name="표 10"/>
          <p:cNvGraphicFramePr>
            <a:graphicFrameLocks noGrp="1"/>
          </p:cNvGraphicFramePr>
          <p:nvPr>
            <p:extLst>
              <p:ext uri="{D42A27DB-BD31-4B8C-83A1-F6EECF244321}">
                <p14:modId xmlns:p14="http://schemas.microsoft.com/office/powerpoint/2010/main" val="1489407913"/>
              </p:ext>
            </p:extLst>
          </p:nvPr>
        </p:nvGraphicFramePr>
        <p:xfrm>
          <a:off x="457202" y="2590800"/>
          <a:ext cx="8305798" cy="2514600"/>
        </p:xfrm>
        <a:graphic>
          <a:graphicData uri="http://schemas.openxmlformats.org/drawingml/2006/table">
            <a:tbl>
              <a:tblPr/>
              <a:tblGrid>
                <a:gridCol w="533400"/>
                <a:gridCol w="533400"/>
                <a:gridCol w="533398"/>
                <a:gridCol w="762000"/>
                <a:gridCol w="762000"/>
                <a:gridCol w="475840"/>
                <a:gridCol w="588220"/>
                <a:gridCol w="764740"/>
                <a:gridCol w="533400"/>
                <a:gridCol w="466520"/>
                <a:gridCol w="588220"/>
                <a:gridCol w="588220"/>
                <a:gridCol w="588220"/>
                <a:gridCol w="58822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Disapprove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Abstain</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Return</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smtClean="0">
                          <a:solidFill>
                            <a:srgbClr val="000000"/>
                          </a:solidFill>
                          <a:effectLst/>
                          <a:latin typeface="Arial"/>
                        </a:rPr>
                        <a:t>Return</a:t>
                      </a:r>
                      <a:r>
                        <a:rPr lang="en-US" sz="1000" b="1" baseline="0" dirty="0" smtClean="0">
                          <a:solidFill>
                            <a:srgbClr val="000000"/>
                          </a:solidFill>
                          <a:effectLst/>
                          <a:latin typeface="Arial"/>
                        </a:rPr>
                        <a:t> Ratio (%)</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smtClean="0">
                          <a:solidFill>
                            <a:srgbClr val="000000"/>
                          </a:solidFill>
                          <a:effectLst/>
                          <a:latin typeface="Arial"/>
                        </a:rPr>
                        <a:t>Abstain Ratio (%)</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smtClean="0">
                          <a:solidFill>
                            <a:srgbClr val="000000"/>
                          </a:solidFill>
                          <a:effectLst/>
                          <a:latin typeface="Arial"/>
                        </a:rPr>
                        <a:t>Approve Ratio (%)</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Invalid</a:t>
                      </a:r>
                      <a:endParaRPr lang="en-US">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a:solidFill>
                            <a:srgbClr val="000000"/>
                          </a:solidFill>
                          <a:effectLst/>
                          <a:latin typeface="Arial"/>
                        </a:rPr>
                        <a:t>TGah</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200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a:solidFill>
                            <a:srgbClr val="000000"/>
                          </a:solidFill>
                          <a:effectLst/>
                          <a:latin typeface="Arial"/>
                        </a:rPr>
                        <a:t>04 November 2013</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1.0 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323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144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54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67.49</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8.26</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72.73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2.0 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 First 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144665622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5002, 5003, 5023, 5024, 5037, 5038, 5039, 5040, 5041, 5042, 5043, 5044, 5045, 5046, 5071, 5072, 5073, 5104, 5185, 5186, 5187, 5190, 5191, 5258, 5259, 5260, 5261, 5262, 5263, 5264, 5272, 5302, 5303, 5304, 5305, 5306, 5307, 5317, 5318, 5319, 5447, 5448, 5449, 5453, </a:t>
            </a:r>
            <a:r>
              <a:rPr lang="en-GB" altLang="ko-KR" dirty="0" smtClean="0"/>
              <a:t>5482 (45 CIDs) as shown in 11-15/0083r1?</a:t>
            </a:r>
          </a:p>
          <a:p>
            <a:pPr lvl="1"/>
            <a:r>
              <a:rPr lang="en-GB" altLang="ko-KR" dirty="0" smtClean="0"/>
              <a:t>Unanimously passed</a:t>
            </a:r>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5247 as shown in 11-14/1603r3?</a:t>
            </a:r>
          </a:p>
          <a:p>
            <a:pPr lvl="1"/>
            <a:r>
              <a:rPr lang="en-GB" altLang="ko-KR" dirty="0"/>
              <a:t>Unanimously passed</a:t>
            </a:r>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80490777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3</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5096, 5396, 5414, 5348, 5352, 5416, 5469, 5470, </a:t>
            </a:r>
            <a:r>
              <a:rPr lang="en-GB" altLang="ko-KR" dirty="0" smtClean="0"/>
              <a:t>5471 as shown in 11-15/0060r0?</a:t>
            </a:r>
          </a:p>
          <a:p>
            <a:pPr lvl="1"/>
            <a:r>
              <a:rPr lang="en-GB" altLang="ko-KR" dirty="0"/>
              <a:t>Unanimously passed</a:t>
            </a:r>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81812402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4</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5279, 5182, 5183, 5184, 5197, 5425, 5426, 5427, </a:t>
            </a:r>
            <a:r>
              <a:rPr lang="en-GB" altLang="ko-KR" dirty="0" smtClean="0"/>
              <a:t>5428 as shown in 11-15/0119r1?</a:t>
            </a:r>
          </a:p>
          <a:p>
            <a:pPr lvl="1"/>
            <a:r>
              <a:rPr lang="en-GB" altLang="ko-KR" dirty="0"/>
              <a:t>Unanimously passed</a:t>
            </a:r>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36054245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5</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5202 as shown in 11-14/1604r3?</a:t>
            </a:r>
          </a:p>
          <a:p>
            <a:pPr lvl="1"/>
            <a:r>
              <a:rPr lang="en-GB" altLang="ko-KR" dirty="0"/>
              <a:t>Unanimously passed</a:t>
            </a:r>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376155859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6</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5133, 5142, 5151, 5390, 5391, 5392, 5407, 5408, 5430, 5431, 5501, </a:t>
            </a:r>
            <a:r>
              <a:rPr lang="en-GB" altLang="ko-KR" dirty="0" smtClean="0"/>
              <a:t>5502 as shown in 11-14/0067r1?</a:t>
            </a:r>
          </a:p>
          <a:p>
            <a:pPr lvl="1"/>
            <a:r>
              <a:rPr lang="en-GB" altLang="ko-KR" dirty="0"/>
              <a:t>Unanimously passed</a:t>
            </a:r>
          </a:p>
          <a:p>
            <a:pPr lvl="1"/>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30005727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7</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5330, 5458 as shown in 11-15/0106r1</a:t>
            </a:r>
            <a:r>
              <a:rPr lang="en-GB" altLang="ko-KR" dirty="0" smtClean="0"/>
              <a:t>?</a:t>
            </a:r>
          </a:p>
          <a:p>
            <a:pPr lvl="1"/>
            <a:r>
              <a:rPr lang="en-GB" altLang="ko-KR" dirty="0"/>
              <a:t>Unanimously passed</a:t>
            </a:r>
          </a:p>
          <a:p>
            <a:pPr lvl="1"/>
            <a:endParaRPr lang="en-GB" altLang="ko-KR" dirty="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353048428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8</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5335, 5336, </a:t>
            </a:r>
            <a:r>
              <a:rPr lang="en-GB" altLang="ko-KR" dirty="0" smtClean="0"/>
              <a:t>5337,5385,5400,5429 as </a:t>
            </a:r>
            <a:r>
              <a:rPr lang="en-GB" altLang="ko-KR" dirty="0"/>
              <a:t>shown in </a:t>
            </a:r>
            <a:r>
              <a:rPr lang="en-GB" altLang="ko-KR" dirty="0" smtClean="0"/>
              <a:t>11-15/0107r1?</a:t>
            </a:r>
          </a:p>
          <a:p>
            <a:pPr lvl="1"/>
            <a:r>
              <a:rPr lang="en-GB" altLang="ko-KR" dirty="0"/>
              <a:t>Unanimously passed</a:t>
            </a:r>
          </a:p>
          <a:p>
            <a:pPr lvl="1"/>
            <a:endParaRPr lang="en-GB" altLang="ko-KR" dirty="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37</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03517881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9</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5193, 5194, </a:t>
            </a:r>
            <a:r>
              <a:rPr lang="en-GB" altLang="ko-KR" dirty="0" smtClean="0"/>
              <a:t>5269 as shown in 11-15/0108r1?</a:t>
            </a:r>
          </a:p>
          <a:p>
            <a:pPr lvl="1"/>
            <a:r>
              <a:rPr lang="en-GB" altLang="ko-KR" dirty="0"/>
              <a:t>Unanimously passed</a:t>
            </a:r>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38</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03517881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10</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5133, 5142, 5151, 5390, 5391, 5392, 5407, 5408, 5430, 5431, 5501, </a:t>
            </a:r>
            <a:r>
              <a:rPr lang="en-GB" altLang="ko-KR" dirty="0" smtClean="0"/>
              <a:t>5502 as shown in 11-15/0100r1?</a:t>
            </a:r>
          </a:p>
          <a:p>
            <a:pPr lvl="1"/>
            <a:r>
              <a:rPr lang="en-GB" altLang="ko-KR" dirty="0" smtClean="0"/>
              <a:t>Unanimously </a:t>
            </a:r>
            <a:r>
              <a:rPr lang="en-GB" altLang="ko-KR" dirty="0"/>
              <a:t>passed</a:t>
            </a:r>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39</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8982000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7526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 205 comment resolution status</a:t>
            </a:r>
          </a:p>
          <a:p>
            <a:pPr lvl="2"/>
            <a:r>
              <a:rPr lang="en-US" altLang="ko-KR" sz="1600" dirty="0" smtClean="0"/>
              <a:t>Resolved CIDs: 297</a:t>
            </a:r>
          </a:p>
          <a:p>
            <a:pPr lvl="2"/>
            <a:r>
              <a:rPr lang="en-US" altLang="ko-KR" sz="1600" dirty="0" smtClean="0"/>
              <a:t>Unresolved CIDs: 209</a:t>
            </a:r>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PM2)</a:t>
            </a:r>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r>
              <a:rPr lang="en-US" altLang="ko-KR" dirty="0"/>
              <a:t>January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7" name="표 6"/>
          <p:cNvGraphicFramePr>
            <a:graphicFrameLocks noGrp="1"/>
          </p:cNvGraphicFramePr>
          <p:nvPr>
            <p:extLst>
              <p:ext uri="{D42A27DB-BD31-4B8C-83A1-F6EECF244321}">
                <p14:modId xmlns:p14="http://schemas.microsoft.com/office/powerpoint/2010/main" val="2205544948"/>
              </p:ext>
            </p:extLst>
          </p:nvPr>
        </p:nvGraphicFramePr>
        <p:xfrm>
          <a:off x="5791200" y="2590800"/>
          <a:ext cx="2717801" cy="3460750"/>
        </p:xfrm>
        <a:graphic>
          <a:graphicData uri="http://schemas.openxmlformats.org/drawingml/2006/table">
            <a:tbl>
              <a:tblPr>
                <a:tableStyleId>{5C22544A-7EE6-4342-B048-85BDC9FD1C3A}</a:tableStyleId>
              </a:tblPr>
              <a:tblGrid>
                <a:gridCol w="1401813"/>
                <a:gridCol w="657994"/>
                <a:gridCol w="657994"/>
              </a:tblGrid>
              <a:tr h="215900">
                <a:tc gridSpan="3">
                  <a:txBody>
                    <a:bodyPr/>
                    <a:lstStyle/>
                    <a:p>
                      <a:pPr algn="ctr" fontAlgn="ctr"/>
                      <a:r>
                        <a:rPr lang="en-US" sz="1100" u="none" strike="noStrike" dirty="0">
                          <a:effectLst/>
                        </a:rPr>
                        <a:t>MAC</a:t>
                      </a:r>
                      <a:endParaRPr lang="en-US" sz="1100" b="0" i="0" u="none" strike="noStrike" dirty="0">
                        <a:solidFill>
                          <a:srgbClr val="000000"/>
                        </a:solidFill>
                        <a:effectLst/>
                        <a:latin typeface="맑은 고딕"/>
                      </a:endParaRPr>
                    </a:p>
                  </a:txBody>
                  <a:tcPr marL="6350" marR="6350" marT="6350" marB="0" anchor="ctr">
                    <a:solidFill>
                      <a:schemeClr val="bg1">
                        <a:lumMod val="85000"/>
                      </a:schemeClr>
                    </a:solidFill>
                  </a:tcPr>
                </a:tc>
                <a:tc hMerge="1">
                  <a:txBody>
                    <a:bodyPr/>
                    <a:lstStyle/>
                    <a:p>
                      <a:pPr latinLnBrk="1"/>
                      <a:endParaRPr lang="ko-KR" altLang="en-US"/>
                    </a:p>
                  </a:txBody>
                  <a:tcPr/>
                </a:tc>
                <a:tc hMerge="1">
                  <a:txBody>
                    <a:bodyPr/>
                    <a:lstStyle/>
                    <a:p>
                      <a:pPr latinLnBrk="1"/>
                      <a:endParaRPr lang="ko-KR" altLang="en-US"/>
                    </a:p>
                  </a:txBody>
                  <a:tcPr/>
                </a:tc>
              </a:tr>
              <a:tr h="215900">
                <a:tc>
                  <a:txBody>
                    <a:bodyPr/>
                    <a:lstStyle/>
                    <a:p>
                      <a:pPr algn="l" fontAlgn="ctr"/>
                      <a:r>
                        <a:rPr lang="en-US" sz="1100" u="none" strike="noStrike" dirty="0">
                          <a:effectLst/>
                        </a:rPr>
                        <a:t>Matthew Fischer　 </a:t>
                      </a:r>
                      <a:endParaRPr lang="en-US" sz="1100" b="0" i="0" u="none" strike="noStrike" dirty="0">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dirty="0">
                          <a:effectLst/>
                        </a:rPr>
                        <a:t>45</a:t>
                      </a:r>
                      <a:endParaRPr lang="en-US" altLang="ko-KR" sz="1100" b="0" i="0" u="none" strike="noStrike" dirty="0">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a:effectLst/>
                        </a:rPr>
                        <a:t>Jason Lee</a:t>
                      </a:r>
                      <a:endParaRPr lang="en-US" sz="1100" b="0" i="0" u="none" strike="noStrike">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dirty="0">
                          <a:effectLst/>
                        </a:rPr>
                        <a:t>27</a:t>
                      </a:r>
                      <a:endParaRPr lang="en-US" altLang="ko-KR" sz="1100" b="0" i="0" u="none" strike="noStrike" dirty="0">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a:effectLst/>
                        </a:rPr>
                        <a:t>Sayantan Choudhury</a:t>
                      </a:r>
                      <a:endParaRPr lang="en-US" sz="1100" b="0" i="0" u="none" strike="noStrike">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a:effectLst/>
                        </a:rPr>
                        <a:t>26</a:t>
                      </a:r>
                      <a:endParaRPr lang="en-US" altLang="ko-KR" sz="1100" b="0" i="0" u="none" strike="noStrike">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dirty="0" err="1">
                          <a:effectLst/>
                        </a:rPr>
                        <a:t>Liwen</a:t>
                      </a:r>
                      <a:r>
                        <a:rPr lang="en-US" sz="1100" u="none" strike="noStrike" dirty="0">
                          <a:effectLst/>
                        </a:rPr>
                        <a:t> Chu</a:t>
                      </a:r>
                      <a:endParaRPr lang="en-US" sz="1100" b="0" i="0" u="none" strike="noStrike" dirty="0">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dirty="0">
                          <a:effectLst/>
                        </a:rPr>
                        <a:t>25</a:t>
                      </a:r>
                      <a:endParaRPr lang="en-US" altLang="ko-KR" sz="1100" b="0" i="0" u="none" strike="noStrike" dirty="0">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dirty="0">
                          <a:effectLst/>
                        </a:rPr>
                        <a:t>James Wang </a:t>
                      </a:r>
                      <a:endParaRPr lang="en-US" sz="1100" b="0" i="0" u="none" strike="noStrike" dirty="0">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a:effectLst/>
                        </a:rPr>
                        <a:t>14</a:t>
                      </a:r>
                      <a:endParaRPr lang="en-US" altLang="ko-KR" sz="1100" b="0" i="0" u="none" strike="noStrike">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dirty="0">
                          <a:effectLst/>
                        </a:rPr>
                        <a:t>Yongho </a:t>
                      </a:r>
                      <a:r>
                        <a:rPr lang="en-US" sz="1100" u="none" strike="noStrike" dirty="0" err="1">
                          <a:effectLst/>
                        </a:rPr>
                        <a:t>Seok</a:t>
                      </a:r>
                      <a:endParaRPr lang="en-US" sz="1100" b="0" i="0" u="none" strike="noStrike" dirty="0">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a:effectLst/>
                        </a:rPr>
                        <a:t>12</a:t>
                      </a:r>
                      <a:endParaRPr lang="en-US" altLang="ko-KR" sz="1100" b="0" i="0" u="none" strike="noStrike">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dirty="0" err="1">
                          <a:effectLst/>
                        </a:rPr>
                        <a:t>Kaiying</a:t>
                      </a:r>
                      <a:r>
                        <a:rPr lang="en-US" sz="1100" u="none" strike="noStrike" dirty="0">
                          <a:effectLst/>
                        </a:rPr>
                        <a:t> </a:t>
                      </a:r>
                      <a:r>
                        <a:rPr lang="en-US" sz="1100" u="none" strike="noStrike" dirty="0" err="1">
                          <a:effectLst/>
                        </a:rPr>
                        <a:t>Lv</a:t>
                      </a:r>
                      <a:r>
                        <a:rPr lang="en-US" sz="1100" u="none" strike="noStrike" dirty="0">
                          <a:effectLst/>
                        </a:rPr>
                        <a:t> </a:t>
                      </a:r>
                      <a:endParaRPr lang="en-US" sz="1100" b="0" i="0" u="none" strike="noStrike" dirty="0">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a:effectLst/>
                        </a:rPr>
                        <a:t>11</a:t>
                      </a:r>
                      <a:endParaRPr lang="en-US" altLang="ko-KR" sz="1100" b="0" i="0" u="none" strike="noStrike">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dirty="0">
                          <a:effectLst/>
                        </a:rPr>
                        <a:t>Alfred </a:t>
                      </a:r>
                      <a:r>
                        <a:rPr lang="en-US" sz="1100" u="none" strike="noStrike" dirty="0" err="1">
                          <a:effectLst/>
                        </a:rPr>
                        <a:t>Asterjadhi</a:t>
                      </a:r>
                      <a:endParaRPr lang="en-US" sz="1100" b="0" i="0" u="none" strike="noStrike" dirty="0">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a:effectLst/>
                        </a:rPr>
                        <a:t>10</a:t>
                      </a:r>
                      <a:endParaRPr lang="en-US" altLang="ko-KR" sz="1100" b="0" i="0" u="none" strike="noStrike">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dirty="0">
                          <a:effectLst/>
                        </a:rPr>
                        <a:t>Chao-Chun Wang </a:t>
                      </a:r>
                      <a:endParaRPr lang="en-US" sz="1100" b="0" i="0" u="none" strike="noStrike" dirty="0">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a:effectLst/>
                        </a:rPr>
                        <a:t>7</a:t>
                      </a:r>
                      <a:endParaRPr lang="en-US" altLang="ko-KR" sz="1100" b="0" i="0" u="none" strike="noStrike">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dirty="0">
                          <a:effectLst/>
                        </a:rPr>
                        <a:t>Betty Zhao</a:t>
                      </a:r>
                      <a:endParaRPr lang="en-US" sz="1100" b="0" i="0" u="none" strike="noStrike" dirty="0">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a:effectLst/>
                        </a:rPr>
                        <a:t>6</a:t>
                      </a:r>
                      <a:endParaRPr lang="en-US" altLang="ko-KR" sz="1100" b="0" i="0" u="none" strike="noStrike">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dirty="0" err="1">
                          <a:effectLst/>
                        </a:rPr>
                        <a:t>Jianhan</a:t>
                      </a:r>
                      <a:r>
                        <a:rPr lang="en-US" sz="1100" u="none" strike="noStrike" dirty="0">
                          <a:effectLst/>
                        </a:rPr>
                        <a:t> Liu</a:t>
                      </a:r>
                      <a:endParaRPr lang="en-US" sz="1100" b="0" i="0" u="none" strike="noStrike" dirty="0">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a:effectLst/>
                        </a:rPr>
                        <a:t>4</a:t>
                      </a:r>
                      <a:endParaRPr lang="en-US" altLang="ko-KR" sz="1100" b="0" i="0" u="none" strike="noStrike">
                        <a:solidFill>
                          <a:srgbClr val="000000"/>
                        </a:solidFill>
                        <a:effectLst/>
                        <a:latin typeface="맑은 고딕"/>
                      </a:endParaRPr>
                    </a:p>
                  </a:txBody>
                  <a:tcPr marL="6350" marR="6350" marT="6350" marB="0" anchor="ctr">
                    <a:noFill/>
                  </a:tcPr>
                </a:tc>
              </a:tr>
              <a:tr h="215900">
                <a:tc gridSpan="3">
                  <a:txBody>
                    <a:bodyPr/>
                    <a:lstStyle/>
                    <a:p>
                      <a:pPr algn="ctr" fontAlgn="ctr"/>
                      <a:r>
                        <a:rPr lang="en-US" sz="1100" u="none" strike="noStrike" dirty="0">
                          <a:effectLst/>
                        </a:rPr>
                        <a:t>PHY</a:t>
                      </a:r>
                      <a:endParaRPr lang="en-US" sz="1100" b="0" i="0" u="none" strike="noStrike" dirty="0">
                        <a:solidFill>
                          <a:srgbClr val="000000"/>
                        </a:solidFill>
                        <a:effectLst/>
                        <a:latin typeface="맑은 고딕"/>
                      </a:endParaRPr>
                    </a:p>
                  </a:txBody>
                  <a:tcPr marL="6350" marR="6350" marT="6350" marB="0" anchor="ctr">
                    <a:solidFill>
                      <a:schemeClr val="bg1">
                        <a:lumMod val="85000"/>
                      </a:schemeClr>
                    </a:solidFill>
                  </a:tcPr>
                </a:tc>
                <a:tc hMerge="1">
                  <a:txBody>
                    <a:bodyPr/>
                    <a:lstStyle/>
                    <a:p>
                      <a:pPr latinLnBrk="1"/>
                      <a:endParaRPr lang="ko-KR" altLang="en-US"/>
                    </a:p>
                  </a:txBody>
                  <a:tcPr/>
                </a:tc>
                <a:tc hMerge="1">
                  <a:txBody>
                    <a:bodyPr/>
                    <a:lstStyle/>
                    <a:p>
                      <a:pPr latinLnBrk="1"/>
                      <a:endParaRPr lang="ko-KR" altLang="en-US"/>
                    </a:p>
                  </a:txBody>
                  <a:tcPr/>
                </a:tc>
              </a:tr>
              <a:tr h="215900">
                <a:tc>
                  <a:txBody>
                    <a:bodyPr/>
                    <a:lstStyle/>
                    <a:p>
                      <a:pPr algn="l" fontAlgn="ctr"/>
                      <a:r>
                        <a:rPr lang="en-US" sz="1100" u="none" strike="noStrike" dirty="0" err="1">
                          <a:effectLst/>
                        </a:rPr>
                        <a:t>Mingguang</a:t>
                      </a:r>
                      <a:r>
                        <a:rPr lang="en-US" sz="1100" u="none" strike="noStrike" dirty="0">
                          <a:effectLst/>
                        </a:rPr>
                        <a:t> Xu</a:t>
                      </a:r>
                      <a:endParaRPr lang="en-US" sz="1100" b="0" i="0" u="none" strike="noStrike" dirty="0">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dirty="0">
                          <a:effectLst/>
                        </a:rPr>
                        <a:t>12</a:t>
                      </a:r>
                      <a:endParaRPr lang="en-US" altLang="ko-KR" sz="1100" b="0" i="0" u="none" strike="noStrike" dirty="0">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a:effectLst/>
                        </a:rPr>
                        <a:t>Eugene Baik</a:t>
                      </a:r>
                      <a:endParaRPr lang="en-US" sz="1100" b="0" i="0" u="none" strike="noStrike">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dirty="0">
                          <a:effectLst/>
                        </a:rPr>
                        <a:t>10</a:t>
                      </a:r>
                      <a:endParaRPr lang="en-US" altLang="ko-KR" sz="1100" b="0" i="0" u="none" strike="noStrike" dirty="0">
                        <a:solidFill>
                          <a:srgbClr val="000000"/>
                        </a:solidFill>
                        <a:effectLst/>
                        <a:latin typeface="맑은 고딕"/>
                      </a:endParaRPr>
                    </a:p>
                  </a:txBody>
                  <a:tcPr marL="6350" marR="6350" marT="6350" marB="0" anchor="ctr">
                    <a:noFill/>
                  </a:tcPr>
                </a:tc>
              </a:tr>
              <a:tr h="222250">
                <a:tc gridSpan="3">
                  <a:txBody>
                    <a:bodyPr/>
                    <a:lstStyle/>
                    <a:p>
                      <a:pPr algn="l" fontAlgn="ctr"/>
                      <a:r>
                        <a:rPr lang="en-US" sz="1100" u="none" strike="noStrike" dirty="0" smtClean="0">
                          <a:effectLst/>
                        </a:rPr>
                        <a:t>Total</a:t>
                      </a:r>
                      <a:r>
                        <a:rPr lang="en-US" sz="1100" b="0" i="0" u="none" strike="noStrike" baseline="0" dirty="0" smtClean="0">
                          <a:solidFill>
                            <a:srgbClr val="000000"/>
                          </a:solidFill>
                          <a:effectLst/>
                          <a:latin typeface="맑은 고딕"/>
                        </a:rPr>
                        <a:t>                                            </a:t>
                      </a:r>
                      <a:r>
                        <a:rPr lang="en-US" altLang="ko-KR" sz="1100" u="none" strike="noStrike" dirty="0" smtClean="0">
                          <a:effectLst/>
                        </a:rPr>
                        <a:t>209</a:t>
                      </a:r>
                      <a:endParaRPr lang="en-US" altLang="ko-KR" sz="1100" b="0" i="0" u="none" strike="noStrike" dirty="0">
                        <a:solidFill>
                          <a:srgbClr val="000000"/>
                        </a:solidFill>
                        <a:effectLst/>
                        <a:latin typeface="맑은 고딕"/>
                      </a:endParaRPr>
                    </a:p>
                  </a:txBody>
                  <a:tcPr marL="6350" marR="6350" marT="6350" marB="0" anchor="ctr">
                    <a:solidFill>
                      <a:schemeClr val="bg1">
                        <a:lumMod val="85000"/>
                      </a:schemeClr>
                    </a:solidFill>
                  </a:tcPr>
                </a:tc>
                <a:tc hMerge="1">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solidFill>
                      <a:schemeClr val="bg1">
                        <a:lumMod val="85000"/>
                      </a:schemeClr>
                    </a:solidFill>
                  </a:tcPr>
                </a:tc>
                <a:tc hMerge="1">
                  <a:txBody>
                    <a:bodyPr/>
                    <a:lstStyle/>
                    <a:p>
                      <a:pPr algn="r" fontAlgn="ctr"/>
                      <a:endParaRPr lang="en-US" altLang="ko-KR" sz="1100" b="0" i="0" u="none" strike="noStrike" dirty="0">
                        <a:solidFill>
                          <a:srgbClr val="000000"/>
                        </a:solidFill>
                        <a:effectLst/>
                        <a:latin typeface="맑은 고딕"/>
                      </a:endParaRPr>
                    </a:p>
                  </a:txBody>
                  <a:tcPr marL="6350" marR="6350" marT="6350" marB="0" anchor="ctr">
                    <a:solidFill>
                      <a:schemeClr val="bg1">
                        <a:lumMod val="85000"/>
                      </a:schemeClr>
                    </a:solidFill>
                  </a:tcPr>
                </a:tc>
              </a:tr>
            </a:tbl>
          </a:graphicData>
        </a:graphic>
      </p:graphicFrame>
    </p:spTree>
    <p:extLst>
      <p:ext uri="{BB962C8B-B14F-4D97-AF65-F5344CB8AC3E}">
        <p14:creationId xmlns:p14="http://schemas.microsoft.com/office/powerpoint/2010/main" val="405286975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5118, 5119, 5120, 5349, 5351, 5393, 5394, 5121, 5122, 5123, 5124, 5125, 5126, 5395, 5409 </a:t>
            </a:r>
            <a:r>
              <a:rPr lang="en-GB" altLang="ko-KR" dirty="0" smtClean="0"/>
              <a:t>as shown in 11-15/0102r1?</a:t>
            </a:r>
          </a:p>
          <a:p>
            <a:pPr lvl="1"/>
            <a:r>
              <a:rPr lang="en-GB" altLang="ko-KR" dirty="0" smtClean="0"/>
              <a:t>Unanimously </a:t>
            </a:r>
            <a:r>
              <a:rPr lang="en-GB" altLang="ko-KR" dirty="0"/>
              <a:t>passed</a:t>
            </a:r>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40</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29528602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fr-FR" altLang="ko-KR" dirty="0" smtClean="0"/>
              <a:t>5006, 5300, </a:t>
            </a:r>
            <a:r>
              <a:rPr lang="fr-FR" altLang="ko-KR" dirty="0"/>
              <a:t>5344 </a:t>
            </a:r>
            <a:r>
              <a:rPr lang="en-GB" altLang="ko-KR" dirty="0" smtClean="0"/>
              <a:t>as shown in 11-15/0134r0?</a:t>
            </a:r>
          </a:p>
          <a:p>
            <a:pPr lvl="1"/>
            <a:r>
              <a:rPr lang="en-GB" altLang="ko-KR" dirty="0"/>
              <a:t>Unanimously passed</a:t>
            </a:r>
          </a:p>
          <a:p>
            <a:pPr lvl="1"/>
            <a:endParaRPr lang="en-GB" altLang="ko-KR" dirty="0" smtClean="0"/>
          </a:p>
          <a:p>
            <a:endParaRPr lang="en-GB" altLang="ko-KR" dirty="0" smtClean="0"/>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41</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70539700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13</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5309, 5310, </a:t>
            </a:r>
            <a:r>
              <a:rPr lang="en-GB" altLang="ko-KR" dirty="0" smtClean="0"/>
              <a:t>5311</a:t>
            </a:r>
            <a:r>
              <a:rPr lang="en-US" altLang="ko-KR" dirty="0" smtClean="0"/>
              <a:t> </a:t>
            </a:r>
            <a:r>
              <a:rPr lang="en-GB" altLang="ko-KR" dirty="0" smtClean="0"/>
              <a:t>as shown in 11-15/0137r0?</a:t>
            </a:r>
          </a:p>
          <a:p>
            <a:pPr lvl="1"/>
            <a:r>
              <a:rPr lang="en-GB" altLang="ko-KR" dirty="0" smtClean="0"/>
              <a:t>Unanimously </a:t>
            </a:r>
            <a:r>
              <a:rPr lang="en-GB" altLang="ko-KR" dirty="0"/>
              <a:t>passed</a:t>
            </a:r>
          </a:p>
          <a:p>
            <a:endParaRPr lang="en-GB" altLang="ko-KR" dirty="0" smtClean="0"/>
          </a:p>
          <a:p>
            <a:pPr lvl="1"/>
            <a:endParaRPr lang="en-GB" altLang="ko-KR" dirty="0" smtClean="0"/>
          </a:p>
          <a:p>
            <a:endParaRPr lang="en-GB" altLang="ko-KR" dirty="0" smtClean="0"/>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42</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381754914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14</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5340</a:t>
            </a:r>
            <a:r>
              <a:rPr lang="en-GB" altLang="ko-KR" dirty="0"/>
              <a:t>, 5341, 5381, 5383, 5384, 5386, </a:t>
            </a:r>
            <a:r>
              <a:rPr lang="en-GB" altLang="ko-KR" dirty="0" smtClean="0"/>
              <a:t>5420</a:t>
            </a:r>
            <a:r>
              <a:rPr lang="en-US" altLang="ko-KR" dirty="0" smtClean="0"/>
              <a:t> </a:t>
            </a:r>
            <a:r>
              <a:rPr lang="en-GB" altLang="ko-KR" dirty="0" smtClean="0"/>
              <a:t>as shown in 11-15/0120r3?</a:t>
            </a:r>
          </a:p>
          <a:p>
            <a:pPr lvl="1"/>
            <a:r>
              <a:rPr lang="en-GB" altLang="ko-KR" dirty="0"/>
              <a:t>Unanimously passed</a:t>
            </a:r>
          </a:p>
          <a:p>
            <a:pPr lvl="1"/>
            <a:endParaRPr lang="en-GB" altLang="ko-KR" dirty="0" smtClean="0"/>
          </a:p>
          <a:p>
            <a:endParaRPr lang="en-GB" altLang="ko-KR" dirty="0" smtClean="0"/>
          </a:p>
          <a:p>
            <a:pPr lvl="1"/>
            <a:endParaRPr lang="en-GB" altLang="ko-KR" dirty="0" smtClean="0"/>
          </a:p>
          <a:p>
            <a:endParaRPr lang="en-GB" altLang="ko-KR" dirty="0" smtClean="0"/>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43</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8761762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15</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5026, 5129, 5168, 5234, 5237, 5298, 5355, 5376, 5377, 5398, 5435, </a:t>
            </a:r>
            <a:r>
              <a:rPr lang="en-GB" altLang="ko-KR" dirty="0" smtClean="0"/>
              <a:t>5439 as shown in 11-15/0128r1?</a:t>
            </a:r>
          </a:p>
          <a:p>
            <a:pPr lvl="1"/>
            <a:endParaRPr lang="en-GB" altLang="ko-KR" dirty="0" smtClean="0"/>
          </a:p>
          <a:p>
            <a:endParaRPr lang="en-GB" altLang="ko-KR" dirty="0" smtClean="0"/>
          </a:p>
          <a:p>
            <a:pPr lvl="1"/>
            <a:endParaRPr lang="en-GB" altLang="ko-KR" dirty="0" smtClean="0"/>
          </a:p>
          <a:p>
            <a:endParaRPr lang="en-GB" altLang="ko-KR" dirty="0" smtClean="0"/>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44</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80546906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16</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GB" altLang="ko-KR" dirty="0"/>
              <a:t>5115, 5116, </a:t>
            </a:r>
            <a:r>
              <a:rPr lang="en-GB" altLang="ko-KR" dirty="0" smtClean="0"/>
              <a:t>5346</a:t>
            </a:r>
            <a:r>
              <a:rPr lang="en-US" altLang="ko-KR" dirty="0"/>
              <a:t> </a:t>
            </a:r>
            <a:r>
              <a:rPr lang="en-GB" altLang="ko-KR" dirty="0" smtClean="0"/>
              <a:t>as shown in 11-15/0055r0?</a:t>
            </a:r>
          </a:p>
          <a:p>
            <a:pPr lvl="1"/>
            <a:r>
              <a:rPr lang="en-GB" altLang="ko-KR" dirty="0"/>
              <a:t>Unanimously passed</a:t>
            </a:r>
          </a:p>
          <a:p>
            <a:pPr lvl="1"/>
            <a:endParaRPr lang="en-GB" altLang="ko-KR" dirty="0" smtClean="0"/>
          </a:p>
          <a:p>
            <a:endParaRPr lang="en-GB" altLang="ko-KR" dirty="0" smtClean="0"/>
          </a:p>
          <a:p>
            <a:pPr lvl="1"/>
            <a:endParaRPr lang="en-GB" altLang="ko-KR" dirty="0" smtClean="0"/>
          </a:p>
          <a:p>
            <a:endParaRPr lang="en-GB" altLang="ko-KR" dirty="0" smtClean="0"/>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45</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35134312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17</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GB" altLang="ko-KR" dirty="0"/>
              <a:t>5203, 5204, </a:t>
            </a:r>
            <a:r>
              <a:rPr lang="en-GB" altLang="ko-KR" dirty="0" smtClean="0"/>
              <a:t>5438 as shown in 11-15/0056r0?</a:t>
            </a:r>
          </a:p>
          <a:p>
            <a:pPr lvl="1"/>
            <a:r>
              <a:rPr lang="en-GB" altLang="ko-KR" dirty="0"/>
              <a:t>Unanimously passed</a:t>
            </a:r>
          </a:p>
          <a:p>
            <a:pPr lvl="1"/>
            <a:endParaRPr lang="en-GB" altLang="ko-KR" dirty="0" smtClean="0"/>
          </a:p>
          <a:p>
            <a:pPr lvl="1"/>
            <a:endParaRPr lang="en-GB" altLang="ko-KR" dirty="0" smtClean="0"/>
          </a:p>
          <a:p>
            <a:endParaRPr lang="en-GB" altLang="ko-KR" dirty="0" smtClean="0"/>
          </a:p>
          <a:p>
            <a:pPr lvl="1"/>
            <a:endParaRPr lang="en-GB" altLang="ko-KR" dirty="0" smtClean="0"/>
          </a:p>
          <a:p>
            <a:endParaRPr lang="en-GB" altLang="ko-KR" dirty="0" smtClean="0"/>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46</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78557756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18</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US" altLang="ko-KR" dirty="0"/>
              <a:t>5487, 5488, 5489, </a:t>
            </a:r>
            <a:r>
              <a:rPr lang="en-US" altLang="ko-KR" dirty="0" smtClean="0"/>
              <a:t>5412</a:t>
            </a:r>
            <a:r>
              <a:rPr lang="en-US" altLang="ko-KR" dirty="0"/>
              <a:t> </a:t>
            </a:r>
            <a:r>
              <a:rPr lang="en-GB" altLang="ko-KR" dirty="0" smtClean="0"/>
              <a:t>as shown in 11-15/0109r0?</a:t>
            </a:r>
          </a:p>
          <a:p>
            <a:pPr lvl="1"/>
            <a:r>
              <a:rPr lang="en-GB" altLang="ko-KR" dirty="0"/>
              <a:t>Unanimously passed</a:t>
            </a:r>
          </a:p>
          <a:p>
            <a:pPr lvl="1"/>
            <a:endParaRPr lang="en-GB" altLang="ko-KR" dirty="0" smtClean="0"/>
          </a:p>
          <a:p>
            <a:pPr lvl="1"/>
            <a:endParaRPr lang="en-GB" altLang="ko-KR" dirty="0" smtClean="0"/>
          </a:p>
          <a:p>
            <a:pPr lvl="1"/>
            <a:endParaRPr lang="en-GB" altLang="ko-KR" dirty="0" smtClean="0"/>
          </a:p>
          <a:p>
            <a:endParaRPr lang="en-GB" altLang="ko-KR" dirty="0" smtClean="0"/>
          </a:p>
          <a:p>
            <a:pPr lvl="1"/>
            <a:endParaRPr lang="en-GB" altLang="ko-KR" dirty="0" smtClean="0"/>
          </a:p>
          <a:p>
            <a:endParaRPr lang="en-GB" altLang="ko-KR" dirty="0" smtClean="0"/>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47</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54863786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19</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5005, 5415, 5472, </a:t>
            </a:r>
            <a:r>
              <a:rPr lang="en-GB" altLang="ko-KR" dirty="0" smtClean="0"/>
              <a:t>5473 as shown in 11-15/0122r1?</a:t>
            </a:r>
          </a:p>
          <a:p>
            <a:pPr lvl="1"/>
            <a:r>
              <a:rPr lang="en-GB" altLang="ko-KR" dirty="0"/>
              <a:t>Unanimously passed</a:t>
            </a:r>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smtClean="0"/>
          </a:p>
          <a:p>
            <a:pPr lvl="1"/>
            <a:endParaRPr lang="en-GB" altLang="ko-KR" dirty="0" smtClean="0"/>
          </a:p>
          <a:p>
            <a:endParaRPr lang="en-GB" altLang="ko-KR" dirty="0" smtClean="0"/>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48</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29850413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20</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GB" altLang="ko-KR" dirty="0"/>
              <a:t>5141, 5324, 5325, 5326, 5327, </a:t>
            </a:r>
            <a:r>
              <a:rPr lang="en-GB" altLang="ko-KR" dirty="0" smtClean="0"/>
              <a:t>5328</a:t>
            </a:r>
            <a:r>
              <a:rPr lang="en-US" altLang="ko-KR" dirty="0"/>
              <a:t> </a:t>
            </a:r>
            <a:r>
              <a:rPr lang="en-GB" altLang="ko-KR" dirty="0" smtClean="0"/>
              <a:t>as shown in 11-15/0127r1?</a:t>
            </a:r>
          </a:p>
          <a:p>
            <a:pPr lvl="1"/>
            <a:r>
              <a:rPr lang="en-GB" altLang="ko-KR" dirty="0"/>
              <a:t>Unanimously passed</a:t>
            </a:r>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smtClean="0"/>
          </a:p>
          <a:p>
            <a:pPr lvl="1"/>
            <a:endParaRPr lang="en-GB" altLang="ko-KR" dirty="0" smtClean="0"/>
          </a:p>
          <a:p>
            <a:endParaRPr lang="en-GB" altLang="ko-KR" dirty="0" smtClean="0"/>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49</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35273629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PM2)</a:t>
            </a:r>
            <a:endParaRPr lang="en-US" dirty="0"/>
          </a:p>
        </p:txBody>
      </p:sp>
      <p:sp>
        <p:nvSpPr>
          <p:cNvPr id="3" name="Content Placeholder 2"/>
          <p:cNvSpPr>
            <a:spLocks noGrp="1"/>
          </p:cNvSpPr>
          <p:nvPr>
            <p:ph idx="1"/>
          </p:nvPr>
        </p:nvSpPr>
        <p:spPr/>
        <p:txBody>
          <a:bodyPr/>
          <a:lstStyle/>
          <a:p>
            <a:r>
              <a:rPr lang="en-US" altLang="ko-KR" dirty="0"/>
              <a:t>PHY and MAC</a:t>
            </a:r>
          </a:p>
          <a:p>
            <a:pPr lvl="1"/>
            <a:r>
              <a:rPr lang="en-US" altLang="ko-KR" dirty="0" smtClean="0">
                <a:solidFill>
                  <a:schemeClr val="bg2"/>
                </a:solidFill>
              </a:rPr>
              <a:t>LB205-TWT-SST-CIDs-not-groupTWT (11-15/0083r1, Matthew)</a:t>
            </a:r>
          </a:p>
          <a:p>
            <a:pPr lvl="1"/>
            <a:r>
              <a:rPr lang="fr-FR" altLang="ko-KR" dirty="0" smtClean="0">
                <a:solidFill>
                  <a:schemeClr val="bg2"/>
                </a:solidFill>
              </a:rPr>
              <a:t>LB205 </a:t>
            </a:r>
            <a:r>
              <a:rPr lang="fr-FR" altLang="ko-KR" dirty="0">
                <a:solidFill>
                  <a:schemeClr val="bg2"/>
                </a:solidFill>
              </a:rPr>
              <a:t>comment resolution clause 8.3</a:t>
            </a:r>
            <a:r>
              <a:rPr lang="en-US" altLang="ko-KR" dirty="0">
                <a:solidFill>
                  <a:schemeClr val="bg2"/>
                </a:solidFill>
              </a:rPr>
              <a:t> (</a:t>
            </a:r>
            <a:r>
              <a:rPr lang="en-US" altLang="ko-KR" dirty="0" smtClean="0">
                <a:solidFill>
                  <a:schemeClr val="bg2"/>
                </a:solidFill>
              </a:rPr>
              <a:t>11-14/1603r3, </a:t>
            </a:r>
            <a:r>
              <a:rPr lang="en-US" altLang="ko-KR" dirty="0" err="1">
                <a:solidFill>
                  <a:schemeClr val="bg2"/>
                </a:solidFill>
              </a:rPr>
              <a:t>Liwen</a:t>
            </a:r>
            <a:r>
              <a:rPr lang="en-US" altLang="ko-KR" dirty="0">
                <a:solidFill>
                  <a:schemeClr val="bg2"/>
                </a:solidFill>
              </a:rPr>
              <a:t> Chu</a:t>
            </a:r>
            <a:r>
              <a:rPr lang="en-US" altLang="ko-KR" dirty="0" smtClean="0">
                <a:solidFill>
                  <a:schemeClr val="bg2"/>
                </a:solidFill>
              </a:rPr>
              <a:t>)</a:t>
            </a:r>
          </a:p>
          <a:p>
            <a:pPr lvl="1"/>
            <a:endParaRPr lang="en-US" altLang="ko-KR" dirty="0" smtClean="0"/>
          </a:p>
          <a:p>
            <a:pPr lvl="1"/>
            <a:endParaRPr lang="en-US" altLang="ko-KR" dirty="0" smtClean="0"/>
          </a:p>
          <a:p>
            <a:pPr lvl="1"/>
            <a:endParaRPr lang="en-US" altLang="ko-KR" dirty="0">
              <a:solidFill>
                <a:schemeClr val="bg2"/>
              </a:solidFill>
            </a:endParaRPr>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89905740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21</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GB" altLang="ko-KR" dirty="0"/>
              <a:t>5011, 5034, 5035, 5036, 5069, 5070, 5174, </a:t>
            </a:r>
            <a:r>
              <a:rPr lang="en-GB" altLang="ko-KR" strike="sngStrike" dirty="0"/>
              <a:t>5175</a:t>
            </a:r>
            <a:r>
              <a:rPr lang="en-GB" altLang="ko-KR" dirty="0"/>
              <a:t>, 5176, 5177, 5178, 5179, 5180, 5181, 5356, 5357, 5358, 5359, 5360, 5361, 5362, 5363, 5364, 5365, 5437, 5454 </a:t>
            </a:r>
            <a:r>
              <a:rPr lang="en-GB" altLang="ko-KR" dirty="0" smtClean="0"/>
              <a:t>as shown in 11-15/0133r1?</a:t>
            </a:r>
          </a:p>
          <a:p>
            <a:pPr lvl="1"/>
            <a:r>
              <a:rPr lang="en-GB" altLang="ko-KR" dirty="0"/>
              <a:t>Unanimously passed</a:t>
            </a:r>
          </a:p>
          <a:p>
            <a:pPr lvl="1"/>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smtClean="0"/>
          </a:p>
          <a:p>
            <a:pPr lvl="1"/>
            <a:endParaRPr lang="en-GB" altLang="ko-KR" dirty="0" smtClean="0"/>
          </a:p>
          <a:p>
            <a:endParaRPr lang="en-GB" altLang="ko-KR" dirty="0" smtClean="0"/>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50</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386606049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US" altLang="ko-KR" dirty="0"/>
              <a:t> 5231, 5331, 5332, 5333, </a:t>
            </a:r>
            <a:r>
              <a:rPr lang="en-US" altLang="ko-KR" dirty="0" smtClean="0"/>
              <a:t>5334 </a:t>
            </a:r>
            <a:r>
              <a:rPr lang="en-GB" altLang="ko-KR" dirty="0" smtClean="0"/>
              <a:t>as shown in 11-15/0135r1?</a:t>
            </a:r>
          </a:p>
          <a:p>
            <a:pPr lvl="1"/>
            <a:r>
              <a:rPr lang="en-GB" altLang="ko-KR" dirty="0"/>
              <a:t>Unanimously passed</a:t>
            </a:r>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smtClean="0"/>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51</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82481909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23</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US" altLang="ko-KR" dirty="0"/>
              <a:t> 5195, 5196, 5075, 5076, 5077, 5078, </a:t>
            </a:r>
            <a:r>
              <a:rPr lang="en-US" altLang="ko-KR" dirty="0" smtClean="0"/>
              <a:t>5079 </a:t>
            </a:r>
            <a:r>
              <a:rPr lang="en-GB" altLang="ko-KR" dirty="0" smtClean="0"/>
              <a:t>as shown in 11-15/0136r2?</a:t>
            </a:r>
          </a:p>
          <a:p>
            <a:pPr lvl="1"/>
            <a:r>
              <a:rPr lang="en-GB" altLang="ko-KR" dirty="0"/>
              <a:t>Unanimously passed</a:t>
            </a:r>
          </a:p>
          <a:p>
            <a:pPr lvl="1"/>
            <a:endParaRPr lang="en-GB" altLang="ko-KR" dirty="0" smtClean="0"/>
          </a:p>
          <a:p>
            <a:pPr lvl="1"/>
            <a:endParaRPr lang="en-GB" altLang="ko-KR" dirty="0" smtClean="0"/>
          </a:p>
          <a:p>
            <a:pPr lvl="1"/>
            <a:endParaRPr lang="en-GB" altLang="ko-KR" dirty="0" smtClean="0"/>
          </a:p>
          <a:p>
            <a:endParaRPr lang="en-GB" altLang="ko-KR" dirty="0" smtClean="0"/>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52</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381754914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24</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GB" altLang="ko-KR" dirty="0"/>
              <a:t>5280, 5281, 5485, </a:t>
            </a:r>
            <a:r>
              <a:rPr lang="en-GB" altLang="ko-KR" dirty="0" smtClean="0"/>
              <a:t>5486 as shown in 11-15/0123r2?</a:t>
            </a:r>
          </a:p>
          <a:p>
            <a:pPr lvl="1"/>
            <a:r>
              <a:rPr lang="en-GB" altLang="ko-KR" dirty="0"/>
              <a:t>Unanimously passed</a:t>
            </a:r>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smtClean="0"/>
          </a:p>
          <a:p>
            <a:pPr lvl="1"/>
            <a:endParaRPr lang="en-GB" altLang="ko-KR" dirty="0" smtClean="0"/>
          </a:p>
          <a:p>
            <a:endParaRPr lang="en-GB" altLang="ko-KR" dirty="0" smtClean="0"/>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53</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71397455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25</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5275, 5276 as shown in 11-15/0139r0?</a:t>
            </a:r>
          </a:p>
          <a:p>
            <a:pPr lvl="1"/>
            <a:r>
              <a:rPr lang="en-GB" altLang="ko-KR" dirty="0"/>
              <a:t>Unanimously passed</a:t>
            </a:r>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smtClean="0"/>
          </a:p>
          <a:p>
            <a:pPr lvl="1"/>
            <a:endParaRPr lang="en-GB" altLang="ko-KR" dirty="0" smtClean="0"/>
          </a:p>
          <a:p>
            <a:endParaRPr lang="en-GB" altLang="ko-KR" dirty="0" smtClean="0"/>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54</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69076152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 name="Shape 375"/>
          <p:cNvSpPr/>
          <p:nvPr/>
        </p:nvSpPr>
        <p:spPr>
          <a:xfrm>
            <a:off x="6667002" y="6475412"/>
            <a:ext cx="1876922" cy="184027"/>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lvl1pPr algn="r"/>
          </a:lstStyle>
          <a:p>
            <a:pPr lvl="0">
              <a:defRPr sz="1800"/>
            </a:pPr>
            <a:r>
              <a:rPr sz="1200"/>
              <a:t>Yongho Seok (NEWRACOM)</a:t>
            </a:r>
          </a:p>
        </p:txBody>
      </p:sp>
      <p:sp>
        <p:nvSpPr>
          <p:cNvPr id="376" name="Shape 376"/>
          <p:cNvSpPr>
            <a:spLocks noGrp="1"/>
          </p:cNvSpPr>
          <p:nvPr>
            <p:ph type="title"/>
          </p:nvPr>
        </p:nvSpPr>
        <p:spPr>
          <a:xfrm>
            <a:off x="685800" y="685800"/>
            <a:ext cx="7772400" cy="1066800"/>
          </a:xfrm>
          <a:prstGeom prst="rect">
            <a:avLst/>
          </a:prstGeom>
        </p:spPr>
        <p:txBody>
          <a:bodyPr lIns="0" tIns="0" rIns="0" bIns="0">
            <a:normAutofit/>
          </a:bodyPr>
          <a:lstStyle/>
          <a:p>
            <a:pPr lvl="0">
              <a:defRPr sz="1800" b="0"/>
            </a:pPr>
            <a:r>
              <a:rPr sz="3200" b="1"/>
              <a:t>Pre-motion 26</a:t>
            </a:r>
          </a:p>
        </p:txBody>
      </p:sp>
      <p:sp>
        <p:nvSpPr>
          <p:cNvPr id="377" name="Shape 377"/>
          <p:cNvSpPr>
            <a:spLocks noGrp="1"/>
          </p:cNvSpPr>
          <p:nvPr>
            <p:ph type="body" idx="1"/>
          </p:nvPr>
        </p:nvSpPr>
        <p:spPr>
          <a:xfrm>
            <a:off x="685800" y="1981200"/>
            <a:ext cx="7772400" cy="4114800"/>
          </a:xfrm>
          <a:prstGeom prst="rect">
            <a:avLst/>
          </a:prstGeom>
        </p:spPr>
        <p:txBody>
          <a:bodyPr lIns="0" tIns="0" rIns="0" bIns="0">
            <a:normAutofit/>
          </a:bodyPr>
          <a:lstStyle/>
          <a:p>
            <a:pPr lvl="0">
              <a:defRPr sz="1800" b="0"/>
            </a:pPr>
            <a:r>
              <a:rPr sz="2400" b="1" dirty="0"/>
              <a:t>Do you accept the comment resolution for CID 5014, 5015, 5253, 5254, 5016, 5017,5255, 5256, 5342, 5343 as shown in 11-15/0138r1?</a:t>
            </a:r>
          </a:p>
          <a:p>
            <a:pPr marL="742950" lvl="1" indent="-285750">
              <a:spcBef>
                <a:spcPts val="400"/>
              </a:spcBef>
              <a:defRPr sz="1800" b="0"/>
            </a:pPr>
            <a:r>
              <a:rPr sz="2000" dirty="0"/>
              <a:t>Unanimously passed</a:t>
            </a:r>
          </a:p>
        </p:txBody>
      </p:sp>
      <p:sp>
        <p:nvSpPr>
          <p:cNvPr id="378" name="Shape 378"/>
          <p:cNvSpPr>
            <a:spLocks noGrp="1"/>
          </p:cNvSpPr>
          <p:nvPr>
            <p:ph type="sldNum" sz="quarter" idx="4294967295"/>
          </p:nvPr>
        </p:nvSpPr>
        <p:spPr>
          <a:xfrm>
            <a:off x="4344987" y="6475412"/>
            <a:ext cx="530226" cy="184027"/>
          </a:xfrm>
          <a:prstGeom prst="rect">
            <a:avLst/>
          </a:prstGeom>
          <a:extLst>
            <a:ext uri="{C572A759-6A51-4108-AA02-DFA0A04FC94B}">
              <ma14:wrappingTextBoxFlag xmlns="" xmlns:ma14="http://schemas.microsoft.com/office/mac/drawingml/2011/main" val="1"/>
            </a:ext>
          </a:extLst>
        </p:spPr>
        <p:txBody>
          <a:bodyPr wrap="square">
            <a:normAutofit/>
          </a:bodyPr>
          <a:lstStyle/>
          <a:p>
            <a:pPr lvl="0">
              <a:defRPr sz="1800"/>
            </a:pPr>
            <a:fld id="{86CB4B4D-7CA3-9044-876B-883B54F8677D}" type="slidenum">
              <a:rPr sz="1200"/>
              <a:t>55</a:t>
            </a:fld>
            <a:endParaRPr sz="1200"/>
          </a:p>
        </p:txBody>
      </p:sp>
      <p:sp>
        <p:nvSpPr>
          <p:cNvPr id="379" name="Shape 379"/>
          <p:cNvSpPr/>
          <p:nvPr/>
        </p:nvSpPr>
        <p:spPr>
          <a:xfrm>
            <a:off x="696912" y="352611"/>
            <a:ext cx="1339988" cy="256990"/>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nchor="b">
            <a:spAutoFit/>
          </a:bodyPr>
          <a:lstStyle>
            <a:lvl1pPr>
              <a:defRPr sz="1800" b="1"/>
            </a:lvl1pPr>
          </a:lstStyle>
          <a:p>
            <a:pPr lvl="0">
              <a:defRPr b="0"/>
            </a:pPr>
            <a:r>
              <a:rPr b="1"/>
              <a:t>January 2015</a:t>
            </a:r>
          </a:p>
        </p:txBody>
      </p:sp>
    </p:spTree>
    <p:extLst>
      <p:ext uri="{BB962C8B-B14F-4D97-AF65-F5344CB8AC3E}">
        <p14:creationId xmlns:p14="http://schemas.microsoft.com/office/powerpoint/2010/main" val="6112257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 name="Shape 381"/>
          <p:cNvSpPr/>
          <p:nvPr/>
        </p:nvSpPr>
        <p:spPr>
          <a:xfrm>
            <a:off x="6667002" y="6475412"/>
            <a:ext cx="1876922" cy="184027"/>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lvl1pPr algn="r"/>
          </a:lstStyle>
          <a:p>
            <a:pPr lvl="0">
              <a:defRPr sz="1800"/>
            </a:pPr>
            <a:r>
              <a:rPr sz="1200"/>
              <a:t>Yongho Seok (NEWRACOM)</a:t>
            </a:r>
          </a:p>
        </p:txBody>
      </p:sp>
      <p:sp>
        <p:nvSpPr>
          <p:cNvPr id="382" name="Shape 382"/>
          <p:cNvSpPr>
            <a:spLocks noGrp="1"/>
          </p:cNvSpPr>
          <p:nvPr>
            <p:ph type="title"/>
          </p:nvPr>
        </p:nvSpPr>
        <p:spPr>
          <a:xfrm>
            <a:off x="685800" y="685800"/>
            <a:ext cx="7772400" cy="1066800"/>
          </a:xfrm>
          <a:prstGeom prst="rect">
            <a:avLst/>
          </a:prstGeom>
        </p:spPr>
        <p:txBody>
          <a:bodyPr lIns="0" tIns="0" rIns="0" bIns="0">
            <a:normAutofit/>
          </a:bodyPr>
          <a:lstStyle/>
          <a:p>
            <a:pPr lvl="0">
              <a:defRPr sz="1800" b="0"/>
            </a:pPr>
            <a:r>
              <a:rPr sz="3200" b="1"/>
              <a:t>Pre-motion 27</a:t>
            </a:r>
          </a:p>
        </p:txBody>
      </p:sp>
      <p:sp>
        <p:nvSpPr>
          <p:cNvPr id="383" name="Shape 383"/>
          <p:cNvSpPr>
            <a:spLocks noGrp="1"/>
          </p:cNvSpPr>
          <p:nvPr>
            <p:ph type="body" idx="1"/>
          </p:nvPr>
        </p:nvSpPr>
        <p:spPr>
          <a:xfrm>
            <a:off x="685800" y="1981200"/>
            <a:ext cx="7772400" cy="4114800"/>
          </a:xfrm>
          <a:prstGeom prst="rect">
            <a:avLst/>
          </a:prstGeom>
        </p:spPr>
        <p:txBody>
          <a:bodyPr lIns="0" tIns="0" rIns="0" bIns="0">
            <a:normAutofit/>
          </a:bodyPr>
          <a:lstStyle>
            <a:lvl2pPr marL="742950" indent="-285750">
              <a:spcBef>
                <a:spcPts val="400"/>
              </a:spcBef>
              <a:defRPr sz="2000" b="0"/>
            </a:lvl2pPr>
          </a:lstStyle>
          <a:p>
            <a:pPr lvl="0">
              <a:defRPr sz="1800" b="0"/>
            </a:pPr>
            <a:r>
              <a:rPr sz="2400" b="1"/>
              <a:t>Do you accept the comment resolution for CID 5257as shown in 11-14/1610r3?</a:t>
            </a:r>
          </a:p>
          <a:p>
            <a:pPr lvl="1">
              <a:defRPr sz="1800"/>
            </a:pPr>
            <a:r>
              <a:rPr sz="2000"/>
              <a:t>Unanimously passed</a:t>
            </a:r>
          </a:p>
        </p:txBody>
      </p:sp>
      <p:sp>
        <p:nvSpPr>
          <p:cNvPr id="384" name="Shape 384"/>
          <p:cNvSpPr>
            <a:spLocks noGrp="1"/>
          </p:cNvSpPr>
          <p:nvPr>
            <p:ph type="sldNum" sz="quarter" idx="4294967295"/>
          </p:nvPr>
        </p:nvSpPr>
        <p:spPr>
          <a:xfrm>
            <a:off x="4344987" y="6475412"/>
            <a:ext cx="530226" cy="184027"/>
          </a:xfrm>
          <a:prstGeom prst="rect">
            <a:avLst/>
          </a:prstGeom>
          <a:extLst>
            <a:ext uri="{C572A759-6A51-4108-AA02-DFA0A04FC94B}">
              <ma14:wrappingTextBoxFlag xmlns="" xmlns:ma14="http://schemas.microsoft.com/office/mac/drawingml/2011/main" val="1"/>
            </a:ext>
          </a:extLst>
        </p:spPr>
        <p:txBody>
          <a:bodyPr wrap="square">
            <a:normAutofit/>
          </a:bodyPr>
          <a:lstStyle/>
          <a:p>
            <a:pPr lvl="0">
              <a:defRPr sz="1800"/>
            </a:pPr>
            <a:fld id="{86CB4B4D-7CA3-9044-876B-883B54F8677D}" type="slidenum">
              <a:rPr sz="1200"/>
              <a:t>56</a:t>
            </a:fld>
            <a:endParaRPr sz="1200"/>
          </a:p>
        </p:txBody>
      </p:sp>
      <p:sp>
        <p:nvSpPr>
          <p:cNvPr id="385" name="Shape 385"/>
          <p:cNvSpPr/>
          <p:nvPr/>
        </p:nvSpPr>
        <p:spPr>
          <a:xfrm>
            <a:off x="696912" y="352611"/>
            <a:ext cx="1339988" cy="256990"/>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nchor="b">
            <a:spAutoFit/>
          </a:bodyPr>
          <a:lstStyle>
            <a:lvl1pPr>
              <a:defRPr sz="1800" b="1"/>
            </a:lvl1pPr>
          </a:lstStyle>
          <a:p>
            <a:pPr lvl="0">
              <a:defRPr b="0"/>
            </a:pPr>
            <a:r>
              <a:rPr b="1"/>
              <a:t>January 2015</a:t>
            </a:r>
          </a:p>
        </p:txBody>
      </p:sp>
    </p:spTree>
    <p:extLst>
      <p:ext uri="{BB962C8B-B14F-4D97-AF65-F5344CB8AC3E}">
        <p14:creationId xmlns:p14="http://schemas.microsoft.com/office/powerpoint/2010/main" val="6586945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7" name="Shape 387"/>
          <p:cNvSpPr/>
          <p:nvPr/>
        </p:nvSpPr>
        <p:spPr>
          <a:xfrm>
            <a:off x="6667002" y="6475412"/>
            <a:ext cx="1876922" cy="184027"/>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lvl1pPr algn="r"/>
          </a:lstStyle>
          <a:p>
            <a:pPr lvl="0">
              <a:defRPr sz="1800"/>
            </a:pPr>
            <a:r>
              <a:rPr sz="1200"/>
              <a:t>Yongho Seok (NEWRACOM)</a:t>
            </a:r>
          </a:p>
        </p:txBody>
      </p:sp>
      <p:sp>
        <p:nvSpPr>
          <p:cNvPr id="388" name="Shape 388"/>
          <p:cNvSpPr>
            <a:spLocks noGrp="1"/>
          </p:cNvSpPr>
          <p:nvPr>
            <p:ph type="title"/>
          </p:nvPr>
        </p:nvSpPr>
        <p:spPr>
          <a:xfrm>
            <a:off x="685800" y="685800"/>
            <a:ext cx="7772400" cy="1066800"/>
          </a:xfrm>
          <a:prstGeom prst="rect">
            <a:avLst/>
          </a:prstGeom>
        </p:spPr>
        <p:txBody>
          <a:bodyPr lIns="0" tIns="0" rIns="0" bIns="0">
            <a:normAutofit/>
          </a:bodyPr>
          <a:lstStyle/>
          <a:p>
            <a:pPr lvl="0">
              <a:defRPr sz="1800" b="0"/>
            </a:pPr>
            <a:r>
              <a:rPr sz="3200" b="1"/>
              <a:t>Pre-motion 28</a:t>
            </a:r>
          </a:p>
        </p:txBody>
      </p:sp>
      <p:sp>
        <p:nvSpPr>
          <p:cNvPr id="389" name="Shape 389"/>
          <p:cNvSpPr>
            <a:spLocks noGrp="1"/>
          </p:cNvSpPr>
          <p:nvPr>
            <p:ph type="body" idx="1"/>
          </p:nvPr>
        </p:nvSpPr>
        <p:spPr>
          <a:xfrm>
            <a:off x="685800" y="1981200"/>
            <a:ext cx="7772400" cy="4114800"/>
          </a:xfrm>
          <a:prstGeom prst="rect">
            <a:avLst/>
          </a:prstGeom>
        </p:spPr>
        <p:txBody>
          <a:bodyPr lIns="0" tIns="0" rIns="0" bIns="0">
            <a:normAutofit/>
          </a:bodyPr>
          <a:lstStyle/>
          <a:p>
            <a:pPr lvl="0">
              <a:defRPr sz="1800" b="0"/>
            </a:pPr>
            <a:r>
              <a:rPr sz="2400" b="1" dirty="0"/>
              <a:t>Do you accept the comment resolution for CID 5069, 5175, 5362, 5364 as shown in 11-15/0185r0</a:t>
            </a:r>
            <a:r>
              <a:rPr sz="2400" b="1" dirty="0" smtClean="0"/>
              <a:t>?</a:t>
            </a:r>
            <a:endParaRPr lang="en-US" sz="2400" b="1" dirty="0" smtClean="0"/>
          </a:p>
          <a:p>
            <a:pPr lvl="1">
              <a:defRPr sz="1800" b="0"/>
            </a:pPr>
            <a:r>
              <a:rPr lang="en-US" altLang="ko-KR" dirty="0"/>
              <a:t>Unanimously </a:t>
            </a:r>
            <a:r>
              <a:rPr lang="en-US" altLang="ko-KR" dirty="0" smtClean="0"/>
              <a:t>passed</a:t>
            </a:r>
            <a:endParaRPr lang="en-US" altLang="ko-KR" dirty="0"/>
          </a:p>
        </p:txBody>
      </p:sp>
      <p:sp>
        <p:nvSpPr>
          <p:cNvPr id="390" name="Shape 390"/>
          <p:cNvSpPr>
            <a:spLocks noGrp="1"/>
          </p:cNvSpPr>
          <p:nvPr>
            <p:ph type="sldNum" sz="quarter" idx="4294967295"/>
          </p:nvPr>
        </p:nvSpPr>
        <p:spPr>
          <a:xfrm>
            <a:off x="4344987" y="6475412"/>
            <a:ext cx="530226" cy="184027"/>
          </a:xfrm>
          <a:prstGeom prst="rect">
            <a:avLst/>
          </a:prstGeom>
          <a:extLst>
            <a:ext uri="{C572A759-6A51-4108-AA02-DFA0A04FC94B}">
              <ma14:wrappingTextBoxFlag xmlns="" xmlns:ma14="http://schemas.microsoft.com/office/mac/drawingml/2011/main" val="1"/>
            </a:ext>
          </a:extLst>
        </p:spPr>
        <p:txBody>
          <a:bodyPr wrap="square">
            <a:normAutofit/>
          </a:bodyPr>
          <a:lstStyle/>
          <a:p>
            <a:pPr lvl="0">
              <a:defRPr sz="1800"/>
            </a:pPr>
            <a:fld id="{86CB4B4D-7CA3-9044-876B-883B54F8677D}" type="slidenum">
              <a:rPr sz="1200"/>
              <a:t>57</a:t>
            </a:fld>
            <a:endParaRPr sz="1200"/>
          </a:p>
        </p:txBody>
      </p:sp>
      <p:sp>
        <p:nvSpPr>
          <p:cNvPr id="391" name="Shape 391"/>
          <p:cNvSpPr/>
          <p:nvPr/>
        </p:nvSpPr>
        <p:spPr>
          <a:xfrm>
            <a:off x="696912" y="352611"/>
            <a:ext cx="1339988" cy="256990"/>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nchor="b">
            <a:spAutoFit/>
          </a:bodyPr>
          <a:lstStyle>
            <a:lvl1pPr>
              <a:defRPr sz="1800" b="1"/>
            </a:lvl1pPr>
          </a:lstStyle>
          <a:p>
            <a:pPr lvl="0">
              <a:defRPr b="0"/>
            </a:pPr>
            <a:r>
              <a:rPr b="1"/>
              <a:t>January 2015</a:t>
            </a:r>
          </a:p>
        </p:txBody>
      </p:sp>
    </p:spTree>
    <p:extLst>
      <p:ext uri="{BB962C8B-B14F-4D97-AF65-F5344CB8AC3E}">
        <p14:creationId xmlns:p14="http://schemas.microsoft.com/office/powerpoint/2010/main" val="23017228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PM1)</a:t>
            </a:r>
            <a:endParaRPr lang="en-US" dirty="0"/>
          </a:p>
        </p:txBody>
      </p:sp>
      <p:sp>
        <p:nvSpPr>
          <p:cNvPr id="3" name="Content Placeholder 2"/>
          <p:cNvSpPr>
            <a:spLocks noGrp="1"/>
          </p:cNvSpPr>
          <p:nvPr>
            <p:ph idx="1"/>
          </p:nvPr>
        </p:nvSpPr>
        <p:spPr/>
        <p:txBody>
          <a:bodyPr/>
          <a:lstStyle/>
          <a:p>
            <a:r>
              <a:rPr lang="en-US" altLang="ko-KR" dirty="0"/>
              <a:t>PHY and MAC</a:t>
            </a:r>
          </a:p>
          <a:p>
            <a:pPr lvl="1"/>
            <a:r>
              <a:rPr lang="en-US" altLang="ko-KR" dirty="0" smtClean="0">
                <a:solidFill>
                  <a:schemeClr val="bg2"/>
                </a:solidFill>
              </a:rPr>
              <a:t>LB205 PHY Resolutions for Cl24, Annex E (11-15/0060r0, Eugene)</a:t>
            </a:r>
          </a:p>
          <a:p>
            <a:pPr lvl="1"/>
            <a:r>
              <a:rPr lang="en-US" altLang="ko-KR" dirty="0">
                <a:solidFill>
                  <a:schemeClr val="bg2"/>
                </a:solidFill>
              </a:rPr>
              <a:t>LB 205 Comment Resolution on CIDs 5279, 5182, 5183, 5184, 5197, 5425, 5426, 5427, 5428 (11-15/0119, George</a:t>
            </a:r>
            <a:r>
              <a:rPr lang="en-US" altLang="ko-KR" dirty="0" smtClean="0">
                <a:solidFill>
                  <a:schemeClr val="bg2"/>
                </a:solidFill>
              </a:rPr>
              <a:t>)</a:t>
            </a:r>
          </a:p>
          <a:p>
            <a:pPr lvl="1"/>
            <a:r>
              <a:rPr lang="fr-FR" altLang="ko-KR" dirty="0" smtClean="0">
                <a:solidFill>
                  <a:schemeClr val="bg2"/>
                </a:solidFill>
              </a:rPr>
              <a:t>LB205 </a:t>
            </a:r>
            <a:r>
              <a:rPr lang="fr-FR" altLang="ko-KR" dirty="0">
                <a:solidFill>
                  <a:schemeClr val="bg2"/>
                </a:solidFill>
              </a:rPr>
              <a:t>comment resolution clause </a:t>
            </a:r>
            <a:r>
              <a:rPr lang="fr-FR" altLang="ko-KR" dirty="0" smtClean="0">
                <a:solidFill>
                  <a:schemeClr val="bg2"/>
                </a:solidFill>
              </a:rPr>
              <a:t>8.4 (11-14/1604</a:t>
            </a:r>
            <a:r>
              <a:rPr lang="en-US" altLang="ko-KR" dirty="0" smtClean="0">
                <a:solidFill>
                  <a:schemeClr val="bg2"/>
                </a:solidFill>
              </a:rPr>
              <a:t>r3, </a:t>
            </a:r>
            <a:r>
              <a:rPr lang="en-US" altLang="ko-KR" dirty="0" err="1" smtClean="0">
                <a:solidFill>
                  <a:schemeClr val="bg2"/>
                </a:solidFill>
              </a:rPr>
              <a:t>Liwen</a:t>
            </a:r>
            <a:r>
              <a:rPr lang="en-US" altLang="ko-KR" dirty="0" smtClean="0">
                <a:solidFill>
                  <a:schemeClr val="bg2"/>
                </a:solidFill>
              </a:rPr>
              <a:t>)</a:t>
            </a:r>
          </a:p>
          <a:p>
            <a:pPr lvl="1"/>
            <a:r>
              <a:rPr lang="en-US" altLang="ko-KR" dirty="0">
                <a:solidFill>
                  <a:schemeClr val="bg2"/>
                </a:solidFill>
              </a:rPr>
              <a:t>LB205 MAC Resolution 9.42o (11-15/0106r0, </a:t>
            </a:r>
            <a:r>
              <a:rPr lang="en-US" altLang="ko-KR" dirty="0" err="1">
                <a:solidFill>
                  <a:schemeClr val="bg2"/>
                </a:solidFill>
              </a:rPr>
              <a:t>Kaiying</a:t>
            </a:r>
            <a:r>
              <a:rPr lang="en-US" altLang="ko-KR" dirty="0">
                <a:solidFill>
                  <a:schemeClr val="bg2"/>
                </a:solidFill>
              </a:rPr>
              <a:t>)</a:t>
            </a:r>
          </a:p>
          <a:p>
            <a:pPr lvl="1"/>
            <a:r>
              <a:rPr lang="en-US" altLang="ko-KR" dirty="0">
                <a:solidFill>
                  <a:schemeClr val="bg2"/>
                </a:solidFill>
              </a:rPr>
              <a:t>LB205 MAC Resolution 10.2.2 (11-15/0107r0, </a:t>
            </a:r>
            <a:r>
              <a:rPr lang="en-US" altLang="ko-KR" dirty="0" err="1">
                <a:solidFill>
                  <a:schemeClr val="bg2"/>
                </a:solidFill>
              </a:rPr>
              <a:t>Kaiying</a:t>
            </a:r>
            <a:r>
              <a:rPr lang="en-US" altLang="ko-KR" dirty="0">
                <a:solidFill>
                  <a:schemeClr val="bg2"/>
                </a:solidFill>
              </a:rPr>
              <a:t>) </a:t>
            </a:r>
          </a:p>
          <a:p>
            <a:pPr lvl="1"/>
            <a:r>
              <a:rPr lang="en-US" altLang="ko-KR" dirty="0">
                <a:solidFill>
                  <a:schemeClr val="bg2"/>
                </a:solidFill>
              </a:rPr>
              <a:t>LB205 MAC Resolution 8.4.2.170r (11-15/0108r0, </a:t>
            </a:r>
            <a:r>
              <a:rPr lang="en-US" altLang="ko-KR" dirty="0" err="1">
                <a:solidFill>
                  <a:schemeClr val="bg2"/>
                </a:solidFill>
              </a:rPr>
              <a:t>Kaiying</a:t>
            </a:r>
            <a:r>
              <a:rPr lang="en-US" altLang="ko-KR" dirty="0" smtClean="0">
                <a:solidFill>
                  <a:schemeClr val="bg2"/>
                </a:solidFill>
              </a:rPr>
              <a:t>)</a:t>
            </a:r>
          </a:p>
          <a:p>
            <a:pPr lvl="1"/>
            <a:r>
              <a:rPr lang="en-US" altLang="ko-KR" dirty="0">
                <a:solidFill>
                  <a:schemeClr val="bg2"/>
                </a:solidFill>
              </a:rPr>
              <a:t>LB205 PHY Comment Resolutions Clauses 24.2.2&amp;24.3.7 (11-15/0067r0, </a:t>
            </a:r>
            <a:r>
              <a:rPr lang="en-US" altLang="ko-KR" dirty="0" err="1">
                <a:solidFill>
                  <a:schemeClr val="bg2"/>
                </a:solidFill>
              </a:rPr>
              <a:t>Mingguang</a:t>
            </a:r>
            <a:r>
              <a:rPr lang="en-US" altLang="ko-KR" dirty="0">
                <a:solidFill>
                  <a:schemeClr val="bg2"/>
                </a:solidFill>
              </a:rPr>
              <a:t>)</a:t>
            </a:r>
          </a:p>
          <a:p>
            <a:pPr lvl="1"/>
            <a:endParaRPr lang="en-US" altLang="ko-KR" dirty="0" smtClean="0">
              <a:solidFill>
                <a:schemeClr val="bg2"/>
              </a:solidFill>
            </a:endParaRPr>
          </a:p>
          <a:p>
            <a:pPr lvl="1"/>
            <a:endParaRPr lang="en-US" altLang="ko-KR" dirty="0" smtClean="0"/>
          </a:p>
          <a:p>
            <a:pPr lvl="1"/>
            <a:endParaRPr lang="en-US" altLang="ko-KR" dirty="0">
              <a:solidFill>
                <a:schemeClr val="bg2"/>
              </a:solidFill>
            </a:endParaRPr>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7041956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PM2)</a:t>
            </a:r>
            <a:endParaRPr lang="en-US" dirty="0"/>
          </a:p>
        </p:txBody>
      </p:sp>
      <p:sp>
        <p:nvSpPr>
          <p:cNvPr id="3" name="Content Placeholder 2"/>
          <p:cNvSpPr>
            <a:spLocks noGrp="1"/>
          </p:cNvSpPr>
          <p:nvPr>
            <p:ph idx="1"/>
          </p:nvPr>
        </p:nvSpPr>
        <p:spPr>
          <a:xfrm>
            <a:off x="685800" y="1600200"/>
            <a:ext cx="7772400" cy="4114800"/>
          </a:xfrm>
        </p:spPr>
        <p:txBody>
          <a:bodyPr/>
          <a:lstStyle/>
          <a:p>
            <a:r>
              <a:rPr lang="en-US" altLang="ko-KR" dirty="0"/>
              <a:t>PHY and MAC</a:t>
            </a:r>
          </a:p>
          <a:p>
            <a:pPr lvl="1"/>
            <a:r>
              <a:rPr lang="fr-FR" altLang="ko-KR" dirty="0">
                <a:solidFill>
                  <a:schemeClr val="bg2"/>
                </a:solidFill>
              </a:rPr>
              <a:t>LB205 comment resolution clause 9.3.2.7</a:t>
            </a:r>
            <a:r>
              <a:rPr lang="en-US" altLang="ko-KR" dirty="0">
                <a:solidFill>
                  <a:schemeClr val="bg2"/>
                </a:solidFill>
              </a:rPr>
              <a:t> (11-15/0100r0, </a:t>
            </a:r>
            <a:r>
              <a:rPr lang="en-US" altLang="ko-KR" dirty="0" err="1">
                <a:solidFill>
                  <a:schemeClr val="bg2"/>
                </a:solidFill>
              </a:rPr>
              <a:t>Liwen</a:t>
            </a:r>
            <a:r>
              <a:rPr lang="en-US" altLang="ko-KR" dirty="0">
                <a:solidFill>
                  <a:schemeClr val="bg2"/>
                </a:solidFill>
              </a:rPr>
              <a:t> Chu) </a:t>
            </a:r>
          </a:p>
          <a:p>
            <a:pPr lvl="1"/>
            <a:r>
              <a:rPr lang="en-US" altLang="ko-KR" dirty="0">
                <a:solidFill>
                  <a:schemeClr val="bg2"/>
                </a:solidFill>
              </a:rPr>
              <a:t>LB MAC Resolution annex B (11-15/0102r0, </a:t>
            </a:r>
            <a:r>
              <a:rPr lang="en-US" altLang="ko-KR" dirty="0" err="1">
                <a:solidFill>
                  <a:schemeClr val="bg2"/>
                </a:solidFill>
              </a:rPr>
              <a:t>Liwen</a:t>
            </a:r>
            <a:r>
              <a:rPr lang="en-US" altLang="ko-KR" dirty="0">
                <a:solidFill>
                  <a:schemeClr val="bg2"/>
                </a:solidFill>
              </a:rPr>
              <a:t> Chu) </a:t>
            </a:r>
          </a:p>
          <a:p>
            <a:pPr lvl="1"/>
            <a:r>
              <a:rPr lang="fr-FR" altLang="ko-KR" dirty="0">
                <a:solidFill>
                  <a:schemeClr val="bg2"/>
                </a:solidFill>
              </a:rPr>
              <a:t>LB205 comment resolution 5006 5300 5344 (11-15/0134r0, </a:t>
            </a:r>
            <a:r>
              <a:rPr lang="fr-FR" altLang="ko-KR" dirty="0" smtClean="0">
                <a:solidFill>
                  <a:schemeClr val="bg2"/>
                </a:solidFill>
              </a:rPr>
              <a:t>Liwen)</a:t>
            </a:r>
            <a:endParaRPr lang="en-US" altLang="ko-KR" dirty="0" smtClean="0">
              <a:solidFill>
                <a:schemeClr val="bg2"/>
              </a:solidFill>
            </a:endParaRPr>
          </a:p>
          <a:p>
            <a:pPr lvl="1"/>
            <a:r>
              <a:rPr lang="en-US" altLang="ko-KR" dirty="0" smtClean="0">
                <a:solidFill>
                  <a:schemeClr val="bg2"/>
                </a:solidFill>
              </a:rPr>
              <a:t>LB </a:t>
            </a:r>
            <a:r>
              <a:rPr lang="en-US" altLang="ko-KR" dirty="0">
                <a:solidFill>
                  <a:schemeClr val="bg2"/>
                </a:solidFill>
              </a:rPr>
              <a:t>205 MAC Comment Resolution on Synchronization and Scanning (11-15/0135r0, Jason Lee)</a:t>
            </a:r>
          </a:p>
          <a:p>
            <a:pPr lvl="1"/>
            <a:r>
              <a:rPr lang="en-US" altLang="ko-KR" dirty="0">
                <a:solidFill>
                  <a:schemeClr val="bg2"/>
                </a:solidFill>
              </a:rPr>
              <a:t>LB 205 MAC Comment Resolution on Short Probe Response frame (11-15/0136r0, Jason Lee)</a:t>
            </a:r>
          </a:p>
          <a:p>
            <a:pPr lvl="1"/>
            <a:r>
              <a:rPr lang="en-US" altLang="ko-KR" dirty="0">
                <a:solidFill>
                  <a:schemeClr val="bg2"/>
                </a:solidFill>
              </a:rPr>
              <a:t>LB 205 MAC Comment Resolution on Resource Protection for non-TIM STAs (11-15/0137r0, Jason Lee</a:t>
            </a:r>
            <a:r>
              <a:rPr lang="en-US" altLang="ko-KR" dirty="0" smtClean="0">
                <a:solidFill>
                  <a:schemeClr val="bg2"/>
                </a:solidFill>
              </a:rPr>
              <a:t>)</a:t>
            </a:r>
          </a:p>
          <a:p>
            <a:pPr lvl="1"/>
            <a:r>
              <a:rPr lang="en-US" altLang="ko-KR" dirty="0">
                <a:solidFill>
                  <a:schemeClr val="bg2"/>
                </a:solidFill>
              </a:rPr>
              <a:t>LB 205 resolutions for CID 5340, 5341, 5381, 5383, 5384, 5386, 5420 (</a:t>
            </a:r>
            <a:r>
              <a:rPr lang="en-US" altLang="ko-KR" dirty="0" smtClean="0">
                <a:solidFill>
                  <a:schemeClr val="bg2"/>
                </a:solidFill>
              </a:rPr>
              <a:t>11-15/0120r3, </a:t>
            </a:r>
            <a:r>
              <a:rPr lang="en-US" altLang="ko-KR" dirty="0">
                <a:solidFill>
                  <a:schemeClr val="bg2"/>
                </a:solidFill>
              </a:rPr>
              <a:t>Chao-Chun Wang) </a:t>
            </a:r>
          </a:p>
          <a:p>
            <a:pPr lvl="1"/>
            <a:endParaRPr lang="en-US" altLang="ko-KR" dirty="0" smtClean="0">
              <a:solidFill>
                <a:schemeClr val="bg2"/>
              </a:solidFill>
            </a:endParaRPr>
          </a:p>
          <a:p>
            <a:pPr lvl="1"/>
            <a:endParaRPr lang="en-US" altLang="ko-KR" dirty="0" smtClean="0"/>
          </a:p>
          <a:p>
            <a:pPr lvl="1"/>
            <a:endParaRPr lang="en-US" altLang="ko-KR" dirty="0">
              <a:solidFill>
                <a:schemeClr val="bg2"/>
              </a:solidFill>
            </a:endParaRPr>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5101546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(Wednesday </a:t>
            </a:r>
            <a:r>
              <a:rPr lang="en-US" altLang="ko-KR" dirty="0" smtClean="0"/>
              <a:t>PM1)</a:t>
            </a:r>
            <a:endParaRPr lang="en-US" dirty="0"/>
          </a:p>
        </p:txBody>
      </p:sp>
      <p:sp>
        <p:nvSpPr>
          <p:cNvPr id="3" name="Content Placeholder 2"/>
          <p:cNvSpPr>
            <a:spLocks noGrp="1"/>
          </p:cNvSpPr>
          <p:nvPr>
            <p:ph idx="1"/>
          </p:nvPr>
        </p:nvSpPr>
        <p:spPr/>
        <p:txBody>
          <a:bodyPr/>
          <a:lstStyle/>
          <a:p>
            <a:r>
              <a:rPr lang="en-US" altLang="ko-KR" dirty="0"/>
              <a:t>PHY and </a:t>
            </a:r>
            <a:r>
              <a:rPr lang="en-US" altLang="ko-KR" dirty="0" smtClean="0"/>
              <a:t>MAC</a:t>
            </a:r>
          </a:p>
          <a:p>
            <a:pPr lvl="1"/>
            <a:r>
              <a:rPr lang="en-US" altLang="ko-KR" dirty="0">
                <a:solidFill>
                  <a:schemeClr val="bg2"/>
                </a:solidFill>
              </a:rPr>
              <a:t>LB 205 MAC Miscellaneous comment resolution (</a:t>
            </a:r>
            <a:r>
              <a:rPr lang="en-US" altLang="ko-KR" dirty="0" smtClean="0">
                <a:solidFill>
                  <a:schemeClr val="bg2"/>
                </a:solidFill>
              </a:rPr>
              <a:t>11-15/0128r1, </a:t>
            </a:r>
            <a:r>
              <a:rPr lang="en-US" altLang="ko-KR" dirty="0">
                <a:solidFill>
                  <a:schemeClr val="bg2"/>
                </a:solidFill>
              </a:rPr>
              <a:t>Yongho</a:t>
            </a:r>
            <a:r>
              <a:rPr lang="en-US" altLang="ko-KR" dirty="0" smtClean="0">
                <a:solidFill>
                  <a:schemeClr val="bg2"/>
                </a:solidFill>
              </a:rPr>
              <a:t>)</a:t>
            </a:r>
          </a:p>
          <a:p>
            <a:pPr lvl="1"/>
            <a:r>
              <a:rPr lang="en-US" altLang="ko-KR" dirty="0">
                <a:solidFill>
                  <a:schemeClr val="bg2"/>
                </a:solidFill>
              </a:rPr>
              <a:t>LB205-MAC-Resolution-10.44d (11-15/0055r0, Alfred)</a:t>
            </a:r>
          </a:p>
          <a:p>
            <a:pPr lvl="1"/>
            <a:r>
              <a:rPr lang="en-US" altLang="ko-KR" dirty="0">
                <a:solidFill>
                  <a:schemeClr val="bg2"/>
                </a:solidFill>
              </a:rPr>
              <a:t>LB205-MAC-Resolution-8.8.5 (11-15/0056r0, Alfred)</a:t>
            </a:r>
          </a:p>
          <a:p>
            <a:pPr lvl="1"/>
            <a:r>
              <a:rPr lang="en-US" altLang="ko-KR" dirty="0">
                <a:solidFill>
                  <a:schemeClr val="bg2"/>
                </a:solidFill>
              </a:rPr>
              <a:t>LB205-MAC-Resolution-Relay-Operation_part 2 (11-15/0109r0, Alfred</a:t>
            </a:r>
            <a:r>
              <a:rPr lang="en-US" altLang="ko-KR" dirty="0" smtClean="0">
                <a:solidFill>
                  <a:schemeClr val="bg2"/>
                </a:solidFill>
              </a:rPr>
              <a:t>)</a:t>
            </a:r>
          </a:p>
          <a:p>
            <a:pPr lvl="1"/>
            <a:r>
              <a:rPr lang="en-US" altLang="ko-KR" dirty="0" smtClean="0">
                <a:solidFill>
                  <a:schemeClr val="bg2"/>
                </a:solidFill>
              </a:rPr>
              <a:t>LB205 </a:t>
            </a:r>
            <a:r>
              <a:rPr lang="en-US" altLang="ko-KR" dirty="0">
                <a:solidFill>
                  <a:schemeClr val="bg2"/>
                </a:solidFill>
              </a:rPr>
              <a:t>Comment Resolution for Annex D (11-15/0122r0, </a:t>
            </a:r>
            <a:r>
              <a:rPr lang="en-US" altLang="ko-KR" dirty="0" err="1">
                <a:solidFill>
                  <a:schemeClr val="bg2"/>
                </a:solidFill>
              </a:rPr>
              <a:t>Jianhan</a:t>
            </a:r>
            <a:r>
              <a:rPr lang="en-US" altLang="ko-KR" dirty="0" smtClean="0">
                <a:solidFill>
                  <a:schemeClr val="bg2"/>
                </a:solidFill>
              </a:rPr>
              <a:t>)</a:t>
            </a:r>
          </a:p>
          <a:p>
            <a:pPr marL="457200" lvl="1" indent="0">
              <a:buNone/>
            </a:pPr>
            <a:endParaRPr lang="en-US" altLang="ko-KR" dirty="0" smtClean="0"/>
          </a:p>
          <a:p>
            <a:pPr lvl="1"/>
            <a:endParaRPr lang="en-US" altLang="ko-KR" dirty="0"/>
          </a:p>
          <a:p>
            <a:pPr lvl="1"/>
            <a:endParaRPr lang="en-US" altLang="ko-KR" dirty="0"/>
          </a:p>
          <a:p>
            <a:pPr lvl="1"/>
            <a:endParaRPr lang="en-US" altLang="ko-KR" dirty="0" smtClean="0"/>
          </a:p>
          <a:p>
            <a:pPr lvl="1"/>
            <a:endParaRPr lang="en-US" altLang="ko-KR" dirty="0">
              <a:solidFill>
                <a:schemeClr val="bg2"/>
              </a:solidFill>
            </a:endParaRPr>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6493170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PM2)</a:t>
            </a:r>
            <a:endParaRPr lang="en-US" dirty="0"/>
          </a:p>
        </p:txBody>
      </p:sp>
      <p:sp>
        <p:nvSpPr>
          <p:cNvPr id="3" name="Content Placeholder 2"/>
          <p:cNvSpPr>
            <a:spLocks noGrp="1"/>
          </p:cNvSpPr>
          <p:nvPr>
            <p:ph idx="1"/>
          </p:nvPr>
        </p:nvSpPr>
        <p:spPr/>
        <p:txBody>
          <a:bodyPr/>
          <a:lstStyle/>
          <a:p>
            <a:r>
              <a:rPr lang="en-US" dirty="0"/>
              <a:t>Submissions made during conference calls and ready for motion on Wednesday </a:t>
            </a:r>
            <a:r>
              <a:rPr lang="en-US" dirty="0" smtClean="0"/>
              <a:t>AM1 </a:t>
            </a:r>
          </a:p>
          <a:p>
            <a:pPr lvl="1"/>
            <a:r>
              <a:rPr lang="en-US" altLang="ko-KR" sz="1400" dirty="0" smtClean="0">
                <a:solidFill>
                  <a:schemeClr val="bg2"/>
                </a:solidFill>
              </a:rPr>
              <a:t>lb205-mlme-comment-resolution </a:t>
            </a:r>
            <a:r>
              <a:rPr lang="en-US" altLang="ko-KR" sz="1400" dirty="0">
                <a:solidFill>
                  <a:schemeClr val="bg2"/>
                </a:solidFill>
              </a:rPr>
              <a:t>(11-14/1550r1, </a:t>
            </a:r>
            <a:r>
              <a:rPr lang="en-US" altLang="ko-KR" sz="1400" dirty="0" smtClean="0">
                <a:solidFill>
                  <a:schemeClr val="bg2"/>
                </a:solidFill>
              </a:rPr>
              <a:t>Yongho)</a:t>
            </a:r>
          </a:p>
          <a:p>
            <a:pPr lvl="1"/>
            <a:r>
              <a:rPr lang="en-US" altLang="ko-KR" sz="1400" dirty="0" smtClean="0">
                <a:solidFill>
                  <a:schemeClr val="bg2"/>
                </a:solidFill>
              </a:rPr>
              <a:t>LB205 </a:t>
            </a:r>
            <a:r>
              <a:rPr lang="en-US" altLang="ko-KR" sz="1400" dirty="0">
                <a:solidFill>
                  <a:schemeClr val="bg2"/>
                </a:solidFill>
              </a:rPr>
              <a:t>Comment Resolution for 9.42b.2 (11-14/1555r0, </a:t>
            </a:r>
            <a:r>
              <a:rPr lang="en-US" altLang="ko-KR" sz="1400" dirty="0" err="1">
                <a:solidFill>
                  <a:schemeClr val="bg2"/>
                </a:solidFill>
              </a:rPr>
              <a:t>Shoukang</a:t>
            </a:r>
            <a:r>
              <a:rPr lang="en-US" altLang="ko-KR" sz="1400" dirty="0" smtClean="0">
                <a:solidFill>
                  <a:schemeClr val="bg2"/>
                </a:solidFill>
              </a:rPr>
              <a:t>)</a:t>
            </a:r>
          </a:p>
          <a:p>
            <a:pPr lvl="1"/>
            <a:r>
              <a:rPr lang="en-US" altLang="ko-KR" sz="1400" dirty="0" smtClean="0">
                <a:solidFill>
                  <a:schemeClr val="bg2"/>
                </a:solidFill>
              </a:rPr>
              <a:t>LB205 </a:t>
            </a:r>
            <a:r>
              <a:rPr lang="en-US" altLang="ko-KR" sz="1400" dirty="0">
                <a:solidFill>
                  <a:schemeClr val="bg2"/>
                </a:solidFill>
              </a:rPr>
              <a:t>Comment Resolution for Annex O.2 (11-14/1556r1, </a:t>
            </a:r>
            <a:r>
              <a:rPr lang="en-US" altLang="ko-KR" sz="1400" dirty="0" err="1">
                <a:solidFill>
                  <a:schemeClr val="bg2"/>
                </a:solidFill>
              </a:rPr>
              <a:t>Shoukang</a:t>
            </a:r>
            <a:r>
              <a:rPr lang="en-US" altLang="ko-KR" sz="1400" dirty="0" smtClean="0">
                <a:solidFill>
                  <a:schemeClr val="bg2"/>
                </a:solidFill>
              </a:rPr>
              <a:t>)</a:t>
            </a:r>
          </a:p>
          <a:p>
            <a:pPr lvl="1"/>
            <a:r>
              <a:rPr lang="en-US" altLang="ko-KR" sz="1400" dirty="0" smtClean="0">
                <a:solidFill>
                  <a:schemeClr val="bg2"/>
                </a:solidFill>
              </a:rPr>
              <a:t>LB205-MAC-Resolution-9.46.1 </a:t>
            </a:r>
            <a:r>
              <a:rPr lang="en-US" altLang="ko-KR" sz="1400" dirty="0">
                <a:solidFill>
                  <a:schemeClr val="bg2"/>
                </a:solidFill>
              </a:rPr>
              <a:t>(11-14/1573r0, Po-Kai)   </a:t>
            </a:r>
            <a:endParaRPr lang="en-US" altLang="ko-KR" sz="1400" dirty="0" smtClean="0">
              <a:solidFill>
                <a:schemeClr val="bg2"/>
              </a:solidFill>
            </a:endParaRPr>
          </a:p>
          <a:p>
            <a:pPr lvl="1"/>
            <a:r>
              <a:rPr lang="en-US" altLang="ko-KR" sz="1400" dirty="0" smtClean="0">
                <a:solidFill>
                  <a:schemeClr val="bg2"/>
                </a:solidFill>
              </a:rPr>
              <a:t>lb205-comment-resolution-for-subclause-8_4_2_170b </a:t>
            </a:r>
            <a:r>
              <a:rPr lang="en-US" altLang="ko-KR" sz="1400" dirty="0">
                <a:solidFill>
                  <a:schemeClr val="bg2"/>
                </a:solidFill>
              </a:rPr>
              <a:t>(11-14/1567r1, Yuan</a:t>
            </a:r>
            <a:r>
              <a:rPr lang="en-US" altLang="ko-KR" sz="1400" dirty="0" smtClean="0">
                <a:solidFill>
                  <a:schemeClr val="bg2"/>
                </a:solidFill>
              </a:rPr>
              <a:t>)</a:t>
            </a:r>
          </a:p>
          <a:p>
            <a:pPr lvl="1"/>
            <a:r>
              <a:rPr lang="en-US" altLang="ko-KR" sz="1400" dirty="0" smtClean="0">
                <a:solidFill>
                  <a:schemeClr val="bg2"/>
                </a:solidFill>
              </a:rPr>
              <a:t>MAC </a:t>
            </a:r>
            <a:r>
              <a:rPr lang="en-US" altLang="ko-KR" sz="1400" dirty="0">
                <a:solidFill>
                  <a:schemeClr val="bg2"/>
                </a:solidFill>
              </a:rPr>
              <a:t>Resolution to Comments in D3.0 </a:t>
            </a:r>
            <a:r>
              <a:rPr lang="en-US" altLang="ko-KR" sz="1400" dirty="0" err="1">
                <a:solidFill>
                  <a:schemeClr val="bg2"/>
                </a:solidFill>
              </a:rPr>
              <a:t>Subclause</a:t>
            </a:r>
            <a:r>
              <a:rPr lang="en-US" altLang="ko-KR" sz="1400" dirty="0">
                <a:solidFill>
                  <a:schemeClr val="bg2"/>
                </a:solidFill>
              </a:rPr>
              <a:t> 4.3.13a.1 (11-14/1574r0, Zander)   </a:t>
            </a:r>
            <a:endParaRPr lang="en-US" altLang="ko-KR" sz="1400" dirty="0" smtClean="0">
              <a:solidFill>
                <a:schemeClr val="bg2"/>
              </a:solidFill>
            </a:endParaRPr>
          </a:p>
          <a:p>
            <a:pPr lvl="1"/>
            <a:r>
              <a:rPr lang="en-US" altLang="ko-KR" sz="1400" dirty="0" smtClean="0">
                <a:solidFill>
                  <a:schemeClr val="bg2"/>
                </a:solidFill>
              </a:rPr>
              <a:t>MAC </a:t>
            </a:r>
            <a:r>
              <a:rPr lang="en-US" altLang="ko-KR" sz="1400" dirty="0">
                <a:solidFill>
                  <a:schemeClr val="bg2"/>
                </a:solidFill>
              </a:rPr>
              <a:t>resolution </a:t>
            </a:r>
            <a:r>
              <a:rPr lang="en-US" altLang="ko-KR" sz="1400" dirty="0" err="1">
                <a:solidFill>
                  <a:schemeClr val="bg2"/>
                </a:solidFill>
              </a:rPr>
              <a:t>subclause</a:t>
            </a:r>
            <a:r>
              <a:rPr lang="en-US" altLang="ko-KR" sz="1400" dirty="0">
                <a:solidFill>
                  <a:schemeClr val="bg2"/>
                </a:solidFill>
              </a:rPr>
              <a:t> 8.4.1.6-8.4.1.15a-8.4.1.52-8.4.2.1 (11-14/1575r1, Zander</a:t>
            </a:r>
            <a:r>
              <a:rPr lang="en-US" altLang="ko-KR" sz="1400" dirty="0" smtClean="0">
                <a:solidFill>
                  <a:schemeClr val="bg2"/>
                </a:solidFill>
              </a:rPr>
              <a:t>)</a:t>
            </a:r>
          </a:p>
          <a:p>
            <a:pPr lvl="1"/>
            <a:r>
              <a:rPr lang="en-US" altLang="ko-KR" sz="1400" dirty="0" smtClean="0">
                <a:solidFill>
                  <a:schemeClr val="bg2"/>
                </a:solidFill>
              </a:rPr>
              <a:t>MAC </a:t>
            </a:r>
            <a:r>
              <a:rPr lang="en-US" altLang="ko-KR" sz="1400" dirty="0">
                <a:solidFill>
                  <a:schemeClr val="bg2"/>
                </a:solidFill>
              </a:rPr>
              <a:t>resolution </a:t>
            </a:r>
            <a:r>
              <a:rPr lang="en-US" altLang="ko-KR" sz="1400" dirty="0" err="1">
                <a:solidFill>
                  <a:schemeClr val="bg2"/>
                </a:solidFill>
              </a:rPr>
              <a:t>subclause</a:t>
            </a:r>
            <a:r>
              <a:rPr lang="en-US" altLang="ko-KR" sz="1400" dirty="0">
                <a:solidFill>
                  <a:schemeClr val="bg2"/>
                </a:solidFill>
              </a:rPr>
              <a:t> 8.4.2.170m-10.3.8.1 (11-14/1576r1, Zander</a:t>
            </a:r>
            <a:r>
              <a:rPr lang="en-US" altLang="ko-KR" sz="1400" dirty="0" smtClean="0">
                <a:solidFill>
                  <a:schemeClr val="bg2"/>
                </a:solidFill>
              </a:rPr>
              <a:t>)</a:t>
            </a:r>
          </a:p>
          <a:p>
            <a:pPr lvl="1"/>
            <a:r>
              <a:rPr lang="en-US" altLang="ko-KR" sz="1400" dirty="0" smtClean="0">
                <a:solidFill>
                  <a:schemeClr val="bg2"/>
                </a:solidFill>
              </a:rPr>
              <a:t>lb205-clause-9-comment-resolution </a:t>
            </a:r>
            <a:r>
              <a:rPr lang="en-US" altLang="ko-KR" sz="1400" dirty="0">
                <a:solidFill>
                  <a:schemeClr val="bg2"/>
                </a:solidFill>
              </a:rPr>
              <a:t>(11-14/1569r1, Yongho</a:t>
            </a:r>
            <a:r>
              <a:rPr lang="en-US" altLang="ko-KR" sz="1400" dirty="0" smtClean="0">
                <a:solidFill>
                  <a:schemeClr val="bg2"/>
                </a:solidFill>
              </a:rPr>
              <a:t>)</a:t>
            </a:r>
          </a:p>
          <a:p>
            <a:pPr lvl="1"/>
            <a:r>
              <a:rPr lang="en-US" altLang="ko-KR" sz="1400" dirty="0" smtClean="0">
                <a:solidFill>
                  <a:schemeClr val="bg2"/>
                </a:solidFill>
              </a:rPr>
              <a:t>MAC </a:t>
            </a:r>
            <a:r>
              <a:rPr lang="en-US" altLang="ko-KR" sz="1400" dirty="0">
                <a:solidFill>
                  <a:schemeClr val="bg2"/>
                </a:solidFill>
              </a:rPr>
              <a:t>resolution </a:t>
            </a:r>
            <a:r>
              <a:rPr lang="en-US" altLang="ko-KR" sz="1400" dirty="0" err="1">
                <a:solidFill>
                  <a:schemeClr val="bg2"/>
                </a:solidFill>
              </a:rPr>
              <a:t>subclause</a:t>
            </a:r>
            <a:r>
              <a:rPr lang="en-US" altLang="ko-KR" sz="1400" dirty="0">
                <a:solidFill>
                  <a:schemeClr val="bg2"/>
                </a:solidFill>
              </a:rPr>
              <a:t> 10.3.5.11-10.44c.7-10.5.22 (11-14/1577r1, Zander</a:t>
            </a:r>
            <a:r>
              <a:rPr lang="en-US" altLang="ko-KR" sz="1400" dirty="0" smtClean="0">
                <a:solidFill>
                  <a:schemeClr val="bg2"/>
                </a:solidFill>
              </a:rPr>
              <a:t>)</a:t>
            </a:r>
          </a:p>
          <a:p>
            <a:pPr lvl="1"/>
            <a:r>
              <a:rPr lang="en-US" altLang="ko-KR" sz="1400" dirty="0" smtClean="0">
                <a:solidFill>
                  <a:schemeClr val="bg2"/>
                </a:solidFill>
              </a:rPr>
              <a:t>lb205-clause-3-comment-resolution </a:t>
            </a:r>
            <a:r>
              <a:rPr lang="en-US" altLang="ko-KR" sz="1400" dirty="0">
                <a:solidFill>
                  <a:schemeClr val="bg2"/>
                </a:solidFill>
              </a:rPr>
              <a:t>(11-14/1593r1, Yongho</a:t>
            </a:r>
            <a:r>
              <a:rPr lang="en-US" altLang="ko-KR" sz="1400" dirty="0" smtClean="0">
                <a:solidFill>
                  <a:schemeClr val="bg2"/>
                </a:solidFill>
              </a:rPr>
              <a:t>)</a:t>
            </a:r>
          </a:p>
          <a:p>
            <a:pPr lvl="1"/>
            <a:r>
              <a:rPr lang="en-US" altLang="ko-KR" sz="1400" dirty="0" smtClean="0">
                <a:solidFill>
                  <a:schemeClr val="bg2"/>
                </a:solidFill>
              </a:rPr>
              <a:t>LB205 </a:t>
            </a:r>
            <a:r>
              <a:rPr lang="en-US" altLang="ko-KR" sz="1400" dirty="0">
                <a:solidFill>
                  <a:schemeClr val="bg2"/>
                </a:solidFill>
              </a:rPr>
              <a:t>comment resolution clause 8.2.4 (11-14/1601r1, </a:t>
            </a:r>
            <a:r>
              <a:rPr lang="en-US" altLang="ko-KR" sz="1400" dirty="0" err="1">
                <a:solidFill>
                  <a:schemeClr val="bg2"/>
                </a:solidFill>
              </a:rPr>
              <a:t>Liwen</a:t>
            </a:r>
            <a:r>
              <a:rPr lang="en-US" altLang="ko-KR" sz="1400" dirty="0" smtClean="0">
                <a:solidFill>
                  <a:schemeClr val="bg2"/>
                </a:solidFill>
              </a:rPr>
              <a:t>)</a:t>
            </a:r>
          </a:p>
          <a:p>
            <a:pPr lvl="1"/>
            <a:r>
              <a:rPr lang="en-US" altLang="ko-KR" sz="1400" dirty="0" smtClean="0">
                <a:solidFill>
                  <a:schemeClr val="bg2"/>
                </a:solidFill>
              </a:rPr>
              <a:t>LB203 </a:t>
            </a:r>
            <a:r>
              <a:rPr lang="en-US" altLang="ko-KR" sz="1400" dirty="0">
                <a:solidFill>
                  <a:schemeClr val="bg2"/>
                </a:solidFill>
              </a:rPr>
              <a:t>Comment Resolution clause 7.3 8.2.3 (11-14/1602r1, </a:t>
            </a:r>
            <a:r>
              <a:rPr lang="en-US" altLang="ko-KR" sz="1400" dirty="0" err="1">
                <a:solidFill>
                  <a:schemeClr val="bg2"/>
                </a:solidFill>
              </a:rPr>
              <a:t>Liwen</a:t>
            </a:r>
            <a:r>
              <a:rPr lang="en-US" altLang="ko-KR" sz="1400" dirty="0" smtClean="0">
                <a:solidFill>
                  <a:schemeClr val="bg2"/>
                </a:solidFill>
              </a:rPr>
              <a:t>)</a:t>
            </a:r>
            <a:r>
              <a:rPr lang="en-US" altLang="ko-KR" sz="1100" dirty="0">
                <a:solidFill>
                  <a:schemeClr val="bg2"/>
                </a:solidFill>
              </a:rPr>
              <a:t>  </a:t>
            </a:r>
            <a:endParaRPr lang="ko-KR" altLang="en-US" dirty="0">
              <a:solidFill>
                <a:schemeClr val="bg2"/>
              </a:solidFill>
            </a:endParaRPr>
          </a:p>
          <a:p>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11875009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11009</TotalTime>
  <Words>2890</Words>
  <Application>Microsoft Office PowerPoint</Application>
  <PresentationFormat>화면 슬라이드 쇼(4:3)</PresentationFormat>
  <Paragraphs>823</Paragraphs>
  <Slides>57</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57</vt:i4>
      </vt:variant>
    </vt:vector>
  </HeadingPairs>
  <TitlesOfParts>
    <vt:vector size="59" baseType="lpstr">
      <vt:lpstr>802-11-PathProtection</vt:lpstr>
      <vt:lpstr>Document</vt:lpstr>
      <vt:lpstr>IEEE 802.11ah Sub 1 GHz license-exempt operation Agenda for January 2015</vt:lpstr>
      <vt:lpstr>IEEE 802.11ah Agenda</vt:lpstr>
      <vt:lpstr>Submissions (Monday PM2)</vt:lpstr>
      <vt:lpstr>Submissions (Monday PM2)</vt:lpstr>
      <vt:lpstr>Submissions (Monday PM2)</vt:lpstr>
      <vt:lpstr>Submissions (Tuesday PM1)</vt:lpstr>
      <vt:lpstr>Submissions (Tuesday PM2)</vt:lpstr>
      <vt:lpstr>Submissions (Wednesday PM1)</vt:lpstr>
      <vt:lpstr>Submissions (Wednesday PM2)</vt:lpstr>
      <vt:lpstr>Submissions (Wednesday PM2)</vt:lpstr>
      <vt:lpstr>Submissions (Wednesday PM2)</vt:lpstr>
      <vt:lpstr>Submissions (Thursday AM2)</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 </vt:lpstr>
      <vt:lpstr>Motion 3</vt:lpstr>
      <vt:lpstr>Motion 4</vt:lpstr>
      <vt:lpstr>Motion 5</vt:lpstr>
      <vt:lpstr>Motion 6</vt:lpstr>
      <vt:lpstr>Motion 7</vt:lpstr>
      <vt:lpstr>Motion 8</vt:lpstr>
      <vt:lpstr>Pre-motion 1</vt:lpstr>
      <vt:lpstr>Pre-motion 2</vt:lpstr>
      <vt:lpstr>Pre-motion 3</vt:lpstr>
      <vt:lpstr>Pre-motion 4</vt:lpstr>
      <vt:lpstr>Pre-motion 5</vt:lpstr>
      <vt:lpstr>Pre-motion 6</vt:lpstr>
      <vt:lpstr>Pre-motion 7</vt:lpstr>
      <vt:lpstr>Pre-motion 8</vt:lpstr>
      <vt:lpstr>Pre-motion 9</vt:lpstr>
      <vt:lpstr>Pre-motion 10</vt:lpstr>
      <vt:lpstr>Pre-motion 11</vt:lpstr>
      <vt:lpstr>Pre-motion 12</vt:lpstr>
      <vt:lpstr>Pre-motion 13</vt:lpstr>
      <vt:lpstr>Pre-motion 14</vt:lpstr>
      <vt:lpstr>Pre-motion 15</vt:lpstr>
      <vt:lpstr>Pre-motion 16</vt:lpstr>
      <vt:lpstr>Pre-motion 17</vt:lpstr>
      <vt:lpstr>Pre-motion 18</vt:lpstr>
      <vt:lpstr>Pre-motion 19</vt:lpstr>
      <vt:lpstr>Pre-motion 20</vt:lpstr>
      <vt:lpstr>Pre-motion 21</vt:lpstr>
      <vt:lpstr>Pre-motion 22</vt:lpstr>
      <vt:lpstr>Pre-motion 23</vt:lpstr>
      <vt:lpstr>Pre-motion 24</vt:lpstr>
      <vt:lpstr>Pre-motion 25</vt:lpstr>
      <vt:lpstr>Pre-motion 26</vt:lpstr>
      <vt:lpstr>Pre-motion 27</vt:lpstr>
      <vt:lpstr>Pre-motion 28</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1097</cp:revision>
  <cp:lastPrinted>1998-02-10T13:28:06Z</cp:lastPrinted>
  <dcterms:created xsi:type="dcterms:W3CDTF">2009-11-09T00:32:22Z</dcterms:created>
  <dcterms:modified xsi:type="dcterms:W3CDTF">2015-01-15T22:03:58Z</dcterms:modified>
</cp:coreProperties>
</file>