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429" r:id="rId3"/>
    <p:sldId id="457" r:id="rId4"/>
    <p:sldId id="460" r:id="rId5"/>
    <p:sldId id="459" r:id="rId6"/>
    <p:sldId id="464" r:id="rId7"/>
    <p:sldId id="461" r:id="rId8"/>
    <p:sldId id="431" r:id="rId9"/>
    <p:sldId id="432" r:id="rId10"/>
    <p:sldId id="458" r:id="rId11"/>
    <p:sldId id="434" r:id="rId12"/>
    <p:sldId id="437" r:id="rId13"/>
    <p:sldId id="438" r:id="rId14"/>
    <p:sldId id="439" r:id="rId15"/>
    <p:sldId id="440" r:id="rId16"/>
    <p:sldId id="441" r:id="rId17"/>
    <p:sldId id="442" r:id="rId18"/>
    <p:sldId id="443" r:id="rId19"/>
    <p:sldId id="444" r:id="rId20"/>
    <p:sldId id="445" r:id="rId21"/>
    <p:sldId id="446" r:id="rId22"/>
    <p:sldId id="447" r:id="rId23"/>
    <p:sldId id="448" r:id="rId24"/>
    <p:sldId id="449" r:id="rId25"/>
    <p:sldId id="452" r:id="rId26"/>
    <p:sldId id="455" r:id="rId27"/>
    <p:sldId id="451" r:id="rId28"/>
    <p:sldId id="463" r:id="rId29"/>
    <p:sldId id="462"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30" autoAdjust="0"/>
    <p:restoredTop sz="94671" autoAdjust="0"/>
  </p:normalViewPr>
  <p:slideViewPr>
    <p:cSldViewPr>
      <p:cViewPr>
        <p:scale>
          <a:sx n="124" d="100"/>
          <a:sy n="124" d="100"/>
        </p:scale>
        <p:origin x="-856" y="2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26</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802.11-14/1562r2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a:noFill/>
        </p:spPr>
        <p:txBody>
          <a:bodyPr/>
          <a:lstStyle/>
          <a:p>
            <a:r>
              <a:rPr lang="en-US" altLang="ko-KR" dirty="0" smtClean="0"/>
              <a:t>January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2014-01-12</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007" name="Document" r:id="rId5" imgW="8702097" imgH="4144020" progId="Word.Document.8">
                  <p:embed/>
                </p:oleObj>
              </mc:Choice>
              <mc:Fallback>
                <p:oleObj name="Document" r:id="rId5" imgW="8702097" imgH="4144020" progId="Word.Document.8">
                  <p:embed/>
                  <p:pic>
                    <p:nvPicPr>
                      <p:cNvPr id="0" name="Picture 889"/>
                      <p:cNvPicPr>
                        <a:picLocks noChangeAspect="1" noChangeArrowheads="1"/>
                      </p:cNvPicPr>
                      <p:nvPr/>
                    </p:nvPicPr>
                    <p:blipFill>
                      <a:blip r:embed="rId6"/>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altLang="ko-KR" sz="1400" dirty="0" smtClean="0"/>
              <a:t>lb205-mlme-comment-resolution </a:t>
            </a:r>
            <a:r>
              <a:rPr lang="en-US" altLang="ko-KR" sz="1400" dirty="0"/>
              <a:t>(11-14/1550r1, </a:t>
            </a:r>
            <a:r>
              <a:rPr lang="en-US" altLang="ko-KR" sz="1400" dirty="0" smtClean="0"/>
              <a:t>Yongho)</a:t>
            </a:r>
          </a:p>
          <a:p>
            <a:pPr lvl="1"/>
            <a:r>
              <a:rPr lang="en-US" altLang="ko-KR" sz="1400" dirty="0" smtClean="0"/>
              <a:t>LB205 </a:t>
            </a:r>
            <a:r>
              <a:rPr lang="en-US" altLang="ko-KR" sz="1400" dirty="0"/>
              <a:t>Comment Resolution for 9.42b.2 (11-14/1555r0, </a:t>
            </a:r>
            <a:r>
              <a:rPr lang="en-US" altLang="ko-KR" sz="1400" dirty="0" err="1"/>
              <a:t>Shoukang</a:t>
            </a:r>
            <a:r>
              <a:rPr lang="en-US" altLang="ko-KR" sz="1400" dirty="0" smtClean="0"/>
              <a:t>)</a:t>
            </a:r>
          </a:p>
          <a:p>
            <a:pPr lvl="1"/>
            <a:r>
              <a:rPr lang="en-US" altLang="ko-KR" sz="1400" dirty="0" smtClean="0"/>
              <a:t>LB205 </a:t>
            </a:r>
            <a:r>
              <a:rPr lang="en-US" altLang="ko-KR" sz="1400" dirty="0"/>
              <a:t>Comment Resolution for Annex O.2 (11-14/1556r1, </a:t>
            </a:r>
            <a:r>
              <a:rPr lang="en-US" altLang="ko-KR" sz="1400" dirty="0" err="1"/>
              <a:t>Shoukang</a:t>
            </a:r>
            <a:r>
              <a:rPr lang="en-US" altLang="ko-KR" sz="1400" dirty="0" smtClean="0"/>
              <a:t>)</a:t>
            </a:r>
          </a:p>
          <a:p>
            <a:pPr lvl="1"/>
            <a:r>
              <a:rPr lang="en-US" altLang="ko-KR" sz="1400" dirty="0" smtClean="0"/>
              <a:t>LB205-MAC-Resolution-9.46.1 </a:t>
            </a:r>
            <a:r>
              <a:rPr lang="en-US" altLang="ko-KR" sz="1400" dirty="0"/>
              <a:t>(11-14/1573r0, Po-Kai)   </a:t>
            </a:r>
            <a:endParaRPr lang="en-US" altLang="ko-KR" sz="1400" dirty="0" smtClean="0"/>
          </a:p>
          <a:p>
            <a:pPr lvl="1"/>
            <a:r>
              <a:rPr lang="en-US" altLang="ko-KR" sz="1400" dirty="0" smtClean="0"/>
              <a:t>lb205-comment-resolution-for-subclause-8_4_2_170b </a:t>
            </a:r>
            <a:r>
              <a:rPr lang="en-US" altLang="ko-KR" sz="1400" dirty="0"/>
              <a:t>(11-14/1567r1, Yuan</a:t>
            </a:r>
            <a:r>
              <a:rPr lang="en-US" altLang="ko-KR" sz="1400" dirty="0" smtClean="0"/>
              <a:t>)</a:t>
            </a:r>
          </a:p>
          <a:p>
            <a:pPr lvl="1"/>
            <a:r>
              <a:rPr lang="en-US" altLang="ko-KR" sz="1400" dirty="0" smtClean="0"/>
              <a:t>MAC </a:t>
            </a:r>
            <a:r>
              <a:rPr lang="en-US" altLang="ko-KR" sz="1400" dirty="0"/>
              <a:t>Resolution to Comments in D3.0 </a:t>
            </a:r>
            <a:r>
              <a:rPr lang="en-US" altLang="ko-KR" sz="1400" dirty="0" err="1"/>
              <a:t>Subclause</a:t>
            </a:r>
            <a:r>
              <a:rPr lang="en-US" altLang="ko-KR" sz="1400" dirty="0"/>
              <a:t> 4.3.13a.1 (11-14/1574r0, Zander)   </a:t>
            </a:r>
            <a:endParaRPr lang="en-US" altLang="ko-KR" sz="1400" dirty="0" smtClean="0"/>
          </a:p>
          <a:p>
            <a:pPr lvl="1"/>
            <a:r>
              <a:rPr lang="en-US" altLang="ko-KR" sz="1400" dirty="0" smtClean="0"/>
              <a:t>MAC </a:t>
            </a:r>
            <a:r>
              <a:rPr lang="en-US" altLang="ko-KR" sz="1400" dirty="0"/>
              <a:t>resolution </a:t>
            </a:r>
            <a:r>
              <a:rPr lang="en-US" altLang="ko-KR" sz="1400" dirty="0" err="1"/>
              <a:t>subclause</a:t>
            </a:r>
            <a:r>
              <a:rPr lang="en-US" altLang="ko-KR" sz="1400" dirty="0"/>
              <a:t> 8.4.1.6-8.4.1.15a-8.4.1.52-8.4.2.1 (11-14/1575r1, Zander</a:t>
            </a:r>
            <a:r>
              <a:rPr lang="en-US" altLang="ko-KR" sz="1400" dirty="0" smtClean="0"/>
              <a:t>)</a:t>
            </a:r>
          </a:p>
          <a:p>
            <a:pPr lvl="1"/>
            <a:r>
              <a:rPr lang="en-US" altLang="ko-KR" sz="1400" dirty="0" smtClean="0"/>
              <a:t>MAC </a:t>
            </a:r>
            <a:r>
              <a:rPr lang="en-US" altLang="ko-KR" sz="1400" dirty="0"/>
              <a:t>resolution </a:t>
            </a:r>
            <a:r>
              <a:rPr lang="en-US" altLang="ko-KR" sz="1400" dirty="0" err="1"/>
              <a:t>subclause</a:t>
            </a:r>
            <a:r>
              <a:rPr lang="en-US" altLang="ko-KR" sz="1400" dirty="0"/>
              <a:t> 8.4.2.170m-10.3.8.1 (11-14/1576r1, Zander</a:t>
            </a:r>
            <a:r>
              <a:rPr lang="en-US" altLang="ko-KR" sz="1400" dirty="0" smtClean="0"/>
              <a:t>)</a:t>
            </a:r>
          </a:p>
          <a:p>
            <a:pPr lvl="1"/>
            <a:r>
              <a:rPr lang="en-US" altLang="ko-KR" sz="1400" dirty="0" smtClean="0"/>
              <a:t>lb205-clause-9-comment-resolution </a:t>
            </a:r>
            <a:r>
              <a:rPr lang="en-US" altLang="ko-KR" sz="1400" dirty="0"/>
              <a:t>(11-14/1569r1, Yongho</a:t>
            </a:r>
            <a:r>
              <a:rPr lang="en-US" altLang="ko-KR" sz="1400" dirty="0" smtClean="0"/>
              <a:t>)</a:t>
            </a:r>
          </a:p>
          <a:p>
            <a:pPr lvl="1"/>
            <a:r>
              <a:rPr lang="en-US" altLang="ko-KR" sz="1400" dirty="0" smtClean="0"/>
              <a:t>MAC </a:t>
            </a:r>
            <a:r>
              <a:rPr lang="en-US" altLang="ko-KR" sz="1400" dirty="0"/>
              <a:t>resolution </a:t>
            </a:r>
            <a:r>
              <a:rPr lang="en-US" altLang="ko-KR" sz="1400" dirty="0" err="1"/>
              <a:t>subclause</a:t>
            </a:r>
            <a:r>
              <a:rPr lang="en-US" altLang="ko-KR" sz="1400" dirty="0"/>
              <a:t> 10.3.5.11-10.44c.7-10.5.22 (11-14/1577r1, Zander</a:t>
            </a:r>
            <a:r>
              <a:rPr lang="en-US" altLang="ko-KR" sz="1400" dirty="0" smtClean="0"/>
              <a:t>)</a:t>
            </a:r>
          </a:p>
          <a:p>
            <a:pPr lvl="1"/>
            <a:r>
              <a:rPr lang="en-US" altLang="ko-KR" sz="1400" dirty="0" smtClean="0"/>
              <a:t>lb205-clause-3-comment-resolution </a:t>
            </a:r>
            <a:r>
              <a:rPr lang="en-US" altLang="ko-KR" sz="1400" dirty="0"/>
              <a:t>(11-14/1593r1, Yongho</a:t>
            </a:r>
            <a:r>
              <a:rPr lang="en-US" altLang="ko-KR" sz="1400" dirty="0" smtClean="0"/>
              <a:t>)</a:t>
            </a:r>
          </a:p>
          <a:p>
            <a:pPr lvl="1"/>
            <a:r>
              <a:rPr lang="en-US" altLang="ko-KR" sz="1400" dirty="0" smtClean="0"/>
              <a:t>LB205 </a:t>
            </a:r>
            <a:r>
              <a:rPr lang="en-US" altLang="ko-KR" sz="1400" dirty="0"/>
              <a:t>comment resolution clause 8.2.4 (11-14/1601r1, </a:t>
            </a:r>
            <a:r>
              <a:rPr lang="en-US" altLang="ko-KR" sz="1400" dirty="0" err="1"/>
              <a:t>Liwen</a:t>
            </a:r>
            <a:r>
              <a:rPr lang="en-US" altLang="ko-KR" sz="1400" dirty="0" smtClean="0"/>
              <a:t>)</a:t>
            </a:r>
          </a:p>
          <a:p>
            <a:pPr lvl="1"/>
            <a:r>
              <a:rPr lang="en-US" altLang="ko-KR" sz="1400" dirty="0" smtClean="0"/>
              <a:t>LB203 </a:t>
            </a:r>
            <a:r>
              <a:rPr lang="en-US" altLang="ko-KR" sz="1400" dirty="0"/>
              <a:t>Comment Resolution clause 7.3 8.2.3 (11-14/1602r1, </a:t>
            </a:r>
            <a:r>
              <a:rPr lang="en-US" altLang="ko-KR" sz="1400" dirty="0" err="1"/>
              <a:t>Liwen</a:t>
            </a:r>
            <a:r>
              <a:rPr lang="en-US" altLang="ko-KR" sz="1400" dirty="0" smtClean="0"/>
              <a:t>)</a:t>
            </a:r>
            <a:r>
              <a:rPr lang="en-US" altLang="ko-KR" sz="1100" dirty="0"/>
              <a:t>  </a:t>
            </a:r>
            <a:endParaRPr lang="ko-KR" altLang="en-US" dirty="0"/>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1187500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altLang="ko-KR" sz="1400" dirty="0" smtClean="0"/>
              <a:t>LB205-MAC-Resolution-8.4.2.170k </a:t>
            </a:r>
            <a:r>
              <a:rPr lang="en-US" altLang="ko-KR" sz="1400" dirty="0"/>
              <a:t>(11-14/1609r1, Alfred</a:t>
            </a:r>
            <a:r>
              <a:rPr lang="en-US" altLang="ko-KR" sz="1400" dirty="0" smtClean="0"/>
              <a:t>)</a:t>
            </a:r>
          </a:p>
          <a:p>
            <a:pPr lvl="1"/>
            <a:r>
              <a:rPr lang="en-US" altLang="ko-KR" sz="1400" dirty="0" smtClean="0"/>
              <a:t>LB205-MAC-Resolution-8.4.2.170z </a:t>
            </a:r>
            <a:r>
              <a:rPr lang="en-US" altLang="ko-KR" sz="1400" dirty="0"/>
              <a:t>(11-14/1611r0, Alfred) </a:t>
            </a:r>
            <a:endParaRPr lang="en-US" altLang="ko-KR" sz="1400" dirty="0" smtClean="0"/>
          </a:p>
          <a:p>
            <a:pPr lvl="1"/>
            <a:r>
              <a:rPr lang="en-US" altLang="ko-KR" sz="1400" dirty="0" smtClean="0"/>
              <a:t>LB205-MAC-Resolution-Miscellaneous </a:t>
            </a:r>
            <a:r>
              <a:rPr lang="en-US" altLang="ko-KR" sz="1400" dirty="0"/>
              <a:t>part 4 (11-14/1614r0, Alfred</a:t>
            </a:r>
            <a:r>
              <a:rPr lang="en-US" altLang="ko-KR" sz="1400" dirty="0" smtClean="0"/>
              <a:t>)</a:t>
            </a:r>
          </a:p>
          <a:p>
            <a:pPr lvl="1"/>
            <a:r>
              <a:rPr lang="en-US" altLang="ko-KR" sz="1400" dirty="0" smtClean="0"/>
              <a:t>LB205-MAC-Resolution-Miscellaneous </a:t>
            </a:r>
            <a:r>
              <a:rPr lang="en-US" altLang="ko-KR" sz="1400" dirty="0"/>
              <a:t>part 3 (</a:t>
            </a:r>
            <a:r>
              <a:rPr lang="en-US" altLang="ko-KR" sz="1400" dirty="0" smtClean="0"/>
              <a:t>11-14/1613r1, </a:t>
            </a:r>
            <a:r>
              <a:rPr lang="en-US" altLang="ko-KR" sz="1400" dirty="0"/>
              <a:t>Alfred) </a:t>
            </a:r>
            <a:endParaRPr lang="en-US" altLang="ko-KR" sz="1400" dirty="0" smtClean="0"/>
          </a:p>
          <a:p>
            <a:pPr lvl="1"/>
            <a:r>
              <a:rPr lang="en-US" altLang="ko-KR" sz="1400" dirty="0" smtClean="0"/>
              <a:t>LB205-MAC-Resolution-Annex </a:t>
            </a:r>
            <a:r>
              <a:rPr lang="en-US" altLang="ko-KR" sz="1400" dirty="0"/>
              <a:t>G (11-14/1612r0, Alfred) </a:t>
            </a:r>
            <a:endParaRPr lang="en-US" altLang="ko-KR" sz="1400" dirty="0" smtClean="0"/>
          </a:p>
          <a:p>
            <a:pPr lvl="1"/>
            <a:r>
              <a:rPr lang="en-US" altLang="ko-KR" sz="1400" dirty="0" smtClean="0"/>
              <a:t>LB205-MAC-Resolution-8.4.2.170g </a:t>
            </a:r>
            <a:r>
              <a:rPr lang="en-US" altLang="ko-KR" sz="1400" dirty="0"/>
              <a:t>(11-14/1610r0, Alfred</a:t>
            </a:r>
            <a:r>
              <a:rPr lang="en-US" altLang="ko-KR" sz="1400" dirty="0" smtClean="0"/>
              <a:t>)</a:t>
            </a:r>
          </a:p>
          <a:p>
            <a:pPr lvl="1"/>
            <a:r>
              <a:rPr lang="en-US" altLang="ko-KR" sz="1400" dirty="0" smtClean="0"/>
              <a:t>LB205-MAC-Resolution-9.12 </a:t>
            </a:r>
            <a:r>
              <a:rPr lang="en-US" altLang="ko-KR" sz="1400" dirty="0"/>
              <a:t>(11-14/1615r0, Alfred</a:t>
            </a:r>
            <a:r>
              <a:rPr lang="en-US" altLang="ko-KR" sz="1400" dirty="0" smtClean="0"/>
              <a:t>)</a:t>
            </a:r>
          </a:p>
          <a:p>
            <a:pPr lvl="1"/>
            <a:r>
              <a:rPr lang="en-US" altLang="ko-KR" sz="1400" dirty="0" smtClean="0"/>
              <a:t>LB205 </a:t>
            </a:r>
            <a:r>
              <a:rPr lang="en-US" altLang="ko-KR" sz="1400" dirty="0"/>
              <a:t>comment resolution clause 8.3 (11-14/1603r2, </a:t>
            </a:r>
            <a:r>
              <a:rPr lang="en-US" altLang="ko-KR" sz="1400" dirty="0" err="1"/>
              <a:t>Liwen</a:t>
            </a:r>
            <a:r>
              <a:rPr lang="en-US" altLang="ko-KR" sz="1400" dirty="0"/>
              <a:t>) </a:t>
            </a:r>
            <a:endParaRPr lang="en-US" altLang="ko-KR" sz="1400" dirty="0" smtClean="0"/>
          </a:p>
          <a:p>
            <a:pPr lvl="1"/>
            <a:r>
              <a:rPr lang="en-US" altLang="ko-KR" sz="1400" dirty="0" smtClean="0"/>
              <a:t>LB205 </a:t>
            </a:r>
            <a:r>
              <a:rPr lang="en-US" altLang="ko-KR" sz="1400" dirty="0"/>
              <a:t>comment resolution clause 8.4 (11-14/1604r2, </a:t>
            </a:r>
            <a:r>
              <a:rPr lang="en-US" altLang="ko-KR" sz="1400" dirty="0" err="1"/>
              <a:t>Liwen</a:t>
            </a:r>
            <a:r>
              <a:rPr lang="en-US" altLang="ko-KR" sz="1400" dirty="0" smtClean="0"/>
              <a:t>)</a:t>
            </a:r>
          </a:p>
          <a:p>
            <a:pPr lvl="1"/>
            <a:r>
              <a:rPr lang="en-US" altLang="ko-KR" sz="1400" dirty="0" smtClean="0"/>
              <a:t>LB205 </a:t>
            </a:r>
            <a:r>
              <a:rPr lang="en-US" altLang="ko-KR" sz="1400" dirty="0"/>
              <a:t>comment resolution clause 9.2 (11-14/1605r0, </a:t>
            </a:r>
            <a:r>
              <a:rPr lang="en-US" altLang="ko-KR" sz="1400" dirty="0" err="1"/>
              <a:t>Liwen</a:t>
            </a:r>
            <a:r>
              <a:rPr lang="en-US" altLang="ko-KR" sz="1400" dirty="0" smtClean="0"/>
              <a:t>)</a:t>
            </a:r>
          </a:p>
          <a:p>
            <a:pPr lvl="1"/>
            <a:r>
              <a:rPr lang="en-US" altLang="ko-KR" sz="1400" dirty="0" smtClean="0"/>
              <a:t>LB205-MAC-Resolution-8.8-9.42l-8.4.2.170x </a:t>
            </a:r>
            <a:r>
              <a:rPr lang="en-US" altLang="ko-KR" sz="1400" dirty="0"/>
              <a:t>(11-14/1616r0, Alfred</a:t>
            </a:r>
            <a:r>
              <a:rPr lang="en-US" altLang="ko-KR" sz="1400" dirty="0" smtClean="0"/>
              <a:t>)</a:t>
            </a:r>
          </a:p>
          <a:p>
            <a:pPr lvl="1"/>
            <a:r>
              <a:rPr lang="en-US" altLang="ko-KR" sz="1400" dirty="0" smtClean="0"/>
              <a:t>LB205-MAC-Resolution-9.12 </a:t>
            </a:r>
            <a:r>
              <a:rPr lang="en-US" altLang="ko-KR" sz="1400" dirty="0"/>
              <a:t>(11-14/1617r0, Alfred</a:t>
            </a:r>
            <a:r>
              <a:rPr lang="en-US" altLang="ko-KR" sz="1400" dirty="0" smtClean="0"/>
              <a:t>)</a:t>
            </a:r>
          </a:p>
          <a:p>
            <a:pPr lvl="1"/>
            <a:r>
              <a:rPr lang="en-US" altLang="ko-KR" sz="1400" dirty="0" smtClean="0"/>
              <a:t>LB205 </a:t>
            </a:r>
            <a:r>
              <a:rPr lang="en-US" altLang="ko-KR" sz="1400" dirty="0"/>
              <a:t>PHY CID Resolutions Clause 24 (11-15/0017r1, Eugene</a:t>
            </a:r>
            <a:r>
              <a:rPr lang="en-US" altLang="ko-KR" sz="1400" dirty="0" smtClean="0"/>
              <a:t>)</a:t>
            </a:r>
            <a:endParaRPr lang="ko-KR" altLang="en-US" dirty="0"/>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January F2F meeting </a:t>
            </a:r>
            <a:r>
              <a:rPr lang="en-US" altLang="ko-KR" dirty="0"/>
              <a:t>and ready for motion on </a:t>
            </a:r>
            <a:r>
              <a:rPr lang="en-US" altLang="ko-KR" dirty="0" smtClean="0"/>
              <a:t>Thursday PM2</a:t>
            </a:r>
          </a:p>
          <a:p>
            <a:pPr lvl="1"/>
            <a:r>
              <a:rPr lang="en-US" altLang="ko-KR" dirty="0" smtClean="0"/>
              <a:t>TBD</a:t>
            </a:r>
            <a:endParaRPr lang="en-US" altLang="ko-KR" dirty="0"/>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February 10, 8PM </a:t>
            </a:r>
            <a:r>
              <a:rPr lang="en-US" altLang="ko-KR" dirty="0"/>
              <a:t>ET for 2 </a:t>
            </a:r>
            <a:r>
              <a:rPr lang="en-US" altLang="ko-KR" dirty="0" smtClean="0"/>
              <a:t>hour</a:t>
            </a:r>
          </a:p>
          <a:p>
            <a:pPr marL="609600" indent="-609600"/>
            <a:r>
              <a:rPr lang="en-US" altLang="ko-KR" dirty="0" smtClean="0"/>
              <a:t>February 17, </a:t>
            </a:r>
            <a:r>
              <a:rPr lang="en-US" altLang="ko-KR" dirty="0"/>
              <a:t>8PM ET for 2 hour</a:t>
            </a:r>
          </a:p>
          <a:p>
            <a:pPr marL="609600" indent="-609600"/>
            <a:r>
              <a:rPr lang="en-US" altLang="ko-KR" dirty="0"/>
              <a:t>February </a:t>
            </a:r>
            <a:r>
              <a:rPr lang="en-US" altLang="ko-KR" dirty="0" smtClean="0"/>
              <a:t>24, </a:t>
            </a:r>
            <a:r>
              <a:rPr lang="en-US" altLang="ko-KR" dirty="0"/>
              <a:t>8PM ET for 2 </a:t>
            </a:r>
            <a:r>
              <a:rPr lang="en-US" altLang="ko-KR" dirty="0" smtClean="0"/>
              <a:t>hour</a:t>
            </a:r>
          </a:p>
          <a:p>
            <a:pPr marL="609600" indent="-609600"/>
            <a:r>
              <a:rPr lang="en-US" altLang="ko-KR" dirty="0" smtClean="0"/>
              <a:t>March 3, </a:t>
            </a:r>
            <a:r>
              <a:rPr lang="en-US" altLang="ko-KR" dirty="0"/>
              <a:t>8PM ET for 2 </a:t>
            </a:r>
            <a:r>
              <a:rPr lang="en-US" altLang="ko-KR" dirty="0" smtClean="0"/>
              <a:t>hour</a:t>
            </a:r>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November meeting minutes (11-14/1548r0)</a:t>
            </a:r>
          </a:p>
          <a:p>
            <a:pPr marL="1009650" lvl="1" indent="-609600"/>
            <a:r>
              <a:rPr lang="en-US" dirty="0" smtClean="0"/>
              <a:t>Conference call minutes (</a:t>
            </a:r>
            <a:r>
              <a:rPr lang="pt-BR" dirty="0" smtClean="0"/>
              <a:t>11-14/1566r1, 11-14/1592r1, 11-14/1606r0, 11-14/1619r0, 11-14/0024r0, 11-14/0036r0)</a:t>
            </a:r>
            <a:endParaRPr lang="en-US" dirty="0" smtClean="0"/>
          </a:p>
          <a:p>
            <a:pPr marL="609600" indent="-609600"/>
            <a:r>
              <a:rPr lang="en-US" altLang="ko-KR" dirty="0"/>
              <a:t>Address Letter Ballot </a:t>
            </a:r>
            <a:r>
              <a:rPr lang="en-US" altLang="ko-KR" dirty="0" smtClean="0"/>
              <a:t>comments for Draft 3.0 </a:t>
            </a:r>
          </a:p>
          <a:p>
            <a:pPr marL="1009650" lvl="1" indent="-609600"/>
            <a:r>
              <a:rPr lang="en-US" altLang="ko-KR" dirty="0" smtClean="0">
                <a:solidFill>
                  <a:srgbClr val="FF0000"/>
                </a:solidFill>
              </a:rPr>
              <a:t>LB205 </a:t>
            </a:r>
            <a:r>
              <a:rPr lang="en-US" altLang="ko-KR" dirty="0">
                <a:solidFill>
                  <a:srgbClr val="FF0000"/>
                </a:solidFill>
              </a:rPr>
              <a:t>comment spreadsheet: </a:t>
            </a:r>
            <a:r>
              <a:rPr lang="en-US" altLang="ko-KR" dirty="0" smtClean="0">
                <a:solidFill>
                  <a:srgbClr val="FF0000"/>
                </a:solidFill>
              </a:rPr>
              <a:t>11-14/1372r7</a:t>
            </a:r>
            <a:endParaRPr lang="en-US" altLang="ko-KR" dirty="0">
              <a:solidFill>
                <a:srgbClr val="FF0000"/>
              </a:solidFill>
            </a:endParaRPr>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November meeting (11-14/1548r0) </a:t>
            </a:r>
            <a:r>
              <a:rPr lang="en-GB" altLang="ko-KR" dirty="0"/>
              <a:t>and conf call minutes </a:t>
            </a:r>
            <a:r>
              <a:rPr lang="en-GB" altLang="ko-KR" dirty="0" smtClean="0"/>
              <a:t>(</a:t>
            </a:r>
            <a:r>
              <a:rPr lang="pt-BR" altLang="ko-KR" dirty="0"/>
              <a:t>11-14/1566r1, 11-14/1592r1, 11-14/1606r0, 11-14/1619r0, 11-14/0024r0, </a:t>
            </a:r>
            <a:r>
              <a:rPr lang="pt-BR" altLang="ko-KR" dirty="0" smtClean="0"/>
              <a:t>11-14/0036r0)</a:t>
            </a:r>
            <a:endParaRPr lang="en-GB" altLang="ko-KR" dirty="0"/>
          </a:p>
          <a:p>
            <a:endParaRPr lang="ko-KR" altLang="ko-KR" dirty="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smtClean="0"/>
              <a:t>Motion :</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 </a:t>
            </a:r>
            <a:endParaRPr lang="ko-KR" altLang="en-US" sz="2000"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a:t>
            </a:r>
            <a:r>
              <a:rPr lang="en-US" altLang="ko-KR" dirty="0" smtClean="0"/>
              <a:t>Resolutions (discussed on the conference calls) </a:t>
            </a:r>
            <a:r>
              <a:rPr lang="en-US" altLang="ko-KR" smtClean="0"/>
              <a:t>in 11-14/0095r2 </a:t>
            </a:r>
            <a:r>
              <a:rPr lang="en-US" altLang="ko-KR" dirty="0"/>
              <a:t>with </a:t>
            </a:r>
            <a:r>
              <a:rPr lang="en-US" altLang="ko-KR" dirty="0" smtClean="0"/>
              <a:t>the </a:t>
            </a:r>
            <a:r>
              <a:rPr lang="en-US" altLang="ko-KR" dirty="0"/>
              <a:t>following tab:</a:t>
            </a:r>
            <a:endParaRPr lang="ko-KR" altLang="ko-KR" dirty="0"/>
          </a:p>
          <a:p>
            <a:pPr lvl="1"/>
            <a:r>
              <a:rPr lang="en-US" altLang="ko-KR" dirty="0" smtClean="0"/>
              <a:t>MAC Ad-hoc and PHY Ad-hoc</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January 2015 MAC and PHY motion</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9302464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D3.2 </a:t>
            </a:r>
            <a:r>
              <a:rPr lang="en-US" altLang="ko-KR" dirty="0"/>
              <a:t>of the draft based on motions passed in </a:t>
            </a:r>
            <a:r>
              <a:rPr lang="en-US" altLang="ko-KR" dirty="0" err="1"/>
              <a:t>TGah</a:t>
            </a:r>
            <a:r>
              <a:rPr lang="en-US" altLang="ko-KR" dirty="0"/>
              <a:t> at the </a:t>
            </a:r>
            <a:r>
              <a:rPr lang="en-US" altLang="ko-KR" dirty="0" smtClean="0"/>
              <a:t>January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Date Placeholder 3"/>
          <p:cNvSpPr>
            <a:spLocks noGrp="1"/>
          </p:cNvSpPr>
          <p:nvPr>
            <p:ph type="dt" sz="half" idx="10"/>
          </p:nvPr>
        </p:nvSpPr>
        <p:spPr>
          <a:xfrm>
            <a:off x="696913" y="332601"/>
            <a:ext cx="1340110" cy="276999"/>
          </a:xfrm>
        </p:spPr>
        <p:txBody>
          <a:bodyPr/>
          <a:lstStyle/>
          <a:p>
            <a:r>
              <a:rPr lang="en-US" altLang="ko-KR" dirty="0"/>
              <a:t>January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34011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January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26</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LB205 on P802.11ah D3.0 </a:t>
            </a:r>
          </a:p>
          <a:p>
            <a:r>
              <a:rPr lang="en-US" altLang="en-US" dirty="0" smtClean="0"/>
              <a:t>Instruct the </a:t>
            </a:r>
            <a:r>
              <a:rPr lang="en-US" altLang="en-US" dirty="0" err="1" smtClean="0"/>
              <a:t>TGah</a:t>
            </a:r>
            <a:r>
              <a:rPr lang="en-US" altLang="en-US" dirty="0" smtClean="0"/>
              <a:t> editor to prepare P802.11ah D4.0 </a:t>
            </a:r>
            <a:r>
              <a:rPr lang="en-US" altLang="en-US" dirty="0"/>
              <a:t>from P802.11ah </a:t>
            </a:r>
            <a:r>
              <a:rPr lang="en-US" altLang="en-US" dirty="0" smtClean="0"/>
              <a:t>D3.1 incorporating these resolutions and changes approved by </a:t>
            </a:r>
            <a:r>
              <a:rPr lang="en-US" altLang="en-US" dirty="0" err="1" smtClean="0"/>
              <a:t>TGah</a:t>
            </a:r>
            <a:r>
              <a:rPr lang="en-US" altLang="en-US" dirty="0" smtClean="0"/>
              <a:t> at this session and</a:t>
            </a:r>
          </a:p>
          <a:p>
            <a:r>
              <a:rPr lang="en-US" altLang="en-US" dirty="0" smtClean="0"/>
              <a:t>Approve a 15 day Working Group </a:t>
            </a:r>
            <a:r>
              <a:rPr lang="en-US" altLang="en-US" dirty="0"/>
              <a:t>Recirculation </a:t>
            </a:r>
            <a:r>
              <a:rPr lang="en-US" altLang="en-US" dirty="0" smtClean="0"/>
              <a:t>Ballot asking the question “Should P802.11ah D4.0 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a:t>
            </a:r>
          </a:p>
        </p:txBody>
      </p:sp>
    </p:spTree>
    <p:extLst>
      <p:ext uri="{BB962C8B-B14F-4D97-AF65-F5344CB8AC3E}">
        <p14:creationId xmlns:p14="http://schemas.microsoft.com/office/powerpoint/2010/main" val="35840506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5002, 5003, 5023, 5024, 5037, 5038, 5039, 5040, 5041, 5042, 5043, 5044, 5045, 5046, 5071, 5072, 5073, 5104, 5185, 5186, 5187, 5190, 5191, 5258, 5259, 5260, 5261, 5262, 5263, 5264, 5272, 5302, 5303, 5304, 5305, 5306, 5307, 5317, 5318, 5319, 5447, 5448, 5449, 5453, </a:t>
            </a:r>
            <a:r>
              <a:rPr lang="en-GB" altLang="ko-KR" dirty="0" smtClean="0"/>
              <a:t>5482 (45 CIDs) as shown in 11-15/0083r1?</a:t>
            </a:r>
          </a:p>
          <a:p>
            <a:pPr lvl="1"/>
            <a:r>
              <a:rPr lang="en-GB" altLang="ko-KR" dirty="0" smtClean="0"/>
              <a:t>Unanimously passed</a:t>
            </a:r>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5247 as shown in 11-14/1603r3?</a:t>
            </a:r>
          </a:p>
          <a:p>
            <a:pPr lvl="1"/>
            <a:r>
              <a:rPr lang="en-GB" altLang="ko-KR" dirty="0"/>
              <a:t>Unanimously passed</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8049077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5350 as shown in 11-15/0118r0?</a:t>
            </a:r>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8181240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2.0 and 3.0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2.0 from IEEE store</a:t>
            </a:r>
            <a:endParaRPr lang="en-US" altLang="ko-KR" sz="1800"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PM2)</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1489407913"/>
              </p:ext>
            </p:extLst>
          </p:nvPr>
        </p:nvGraphicFramePr>
        <p:xfrm>
          <a:off x="457202" y="2590800"/>
          <a:ext cx="8305798" cy="2514600"/>
        </p:xfrm>
        <a:graphic>
          <a:graphicData uri="http://schemas.openxmlformats.org/drawingml/2006/table">
            <a:tbl>
              <a:tblPr/>
              <a:tblGrid>
                <a:gridCol w="533400"/>
                <a:gridCol w="533400"/>
                <a:gridCol w="533398"/>
                <a:gridCol w="762000"/>
                <a:gridCol w="762000"/>
                <a:gridCol w="475840"/>
                <a:gridCol w="588220"/>
                <a:gridCol w="764740"/>
                <a:gridCol w="533400"/>
                <a:gridCol w="4665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Disapprove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Abstain</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Return</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smtClean="0">
                          <a:solidFill>
                            <a:srgbClr val="000000"/>
                          </a:solidFill>
                          <a:effectLst/>
                          <a:latin typeface="Arial"/>
                        </a:rPr>
                        <a:t>Return</a:t>
                      </a:r>
                      <a:r>
                        <a:rPr lang="en-US" sz="1000" b="1" baseline="0" dirty="0" smtClean="0">
                          <a:solidFill>
                            <a:srgbClr val="000000"/>
                          </a:solidFill>
                          <a:effectLst/>
                          <a:latin typeface="Arial"/>
                        </a:rPr>
                        <a:t> Ratio (%)</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smtClean="0">
                          <a:solidFill>
                            <a:srgbClr val="000000"/>
                          </a:solidFill>
                          <a:effectLst/>
                          <a:latin typeface="Arial"/>
                        </a:rPr>
                        <a:t>Abstain Ratio (%)</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smtClean="0">
                          <a:solidFill>
                            <a:srgbClr val="000000"/>
                          </a:solidFill>
                          <a:effectLst/>
                          <a:latin typeface="Arial"/>
                        </a:rPr>
                        <a:t>Approve Ratio (%)</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1.0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2.0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 First 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4466562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 205 comment resolution status</a:t>
            </a:r>
          </a:p>
          <a:p>
            <a:pPr lvl="2"/>
            <a:r>
              <a:rPr lang="en-US" altLang="ko-KR" sz="1600" dirty="0" smtClean="0"/>
              <a:t>Resolved CIDs: 297</a:t>
            </a:r>
          </a:p>
          <a:p>
            <a:pPr lvl="2"/>
            <a:r>
              <a:rPr lang="en-US" altLang="ko-KR" sz="1600" dirty="0" smtClean="0"/>
              <a:t>Unresolved CIDs: 209</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PM2)</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7" name="표 6"/>
          <p:cNvGraphicFramePr>
            <a:graphicFrameLocks noGrp="1"/>
          </p:cNvGraphicFramePr>
          <p:nvPr>
            <p:extLst>
              <p:ext uri="{D42A27DB-BD31-4B8C-83A1-F6EECF244321}">
                <p14:modId xmlns:p14="http://schemas.microsoft.com/office/powerpoint/2010/main" val="2205544948"/>
              </p:ext>
            </p:extLst>
          </p:nvPr>
        </p:nvGraphicFramePr>
        <p:xfrm>
          <a:off x="5791200" y="2590800"/>
          <a:ext cx="2717801" cy="3460750"/>
        </p:xfrm>
        <a:graphic>
          <a:graphicData uri="http://schemas.openxmlformats.org/drawingml/2006/table">
            <a:tbl>
              <a:tblPr>
                <a:tableStyleId>{5C22544A-7EE6-4342-B048-85BDC9FD1C3A}</a:tableStyleId>
              </a:tblPr>
              <a:tblGrid>
                <a:gridCol w="1401813"/>
                <a:gridCol w="657994"/>
                <a:gridCol w="657994"/>
              </a:tblGrid>
              <a:tr h="215900">
                <a:tc gridSpan="3">
                  <a:txBody>
                    <a:bodyPr/>
                    <a:lstStyle/>
                    <a:p>
                      <a:pPr algn="ctr" fontAlgn="ctr"/>
                      <a:r>
                        <a:rPr lang="en-US" sz="1100" u="none" strike="noStrike" dirty="0">
                          <a:effectLst/>
                        </a:rPr>
                        <a:t>MAC</a:t>
                      </a:r>
                      <a:endParaRPr lang="en-US" sz="1100" b="0" i="0" u="none" strike="noStrike" dirty="0">
                        <a:solidFill>
                          <a:srgbClr val="000000"/>
                        </a:solidFill>
                        <a:effectLst/>
                        <a:latin typeface="맑은 고딕"/>
                      </a:endParaRPr>
                    </a:p>
                  </a:txBody>
                  <a:tcPr marL="6350" marR="6350" marT="6350" marB="0" anchor="ctr">
                    <a:solidFill>
                      <a:schemeClr val="bg1">
                        <a:lumMod val="85000"/>
                      </a:schemeClr>
                    </a:solidFill>
                  </a:tcPr>
                </a:tc>
                <a:tc hMerge="1">
                  <a:txBody>
                    <a:bodyPr/>
                    <a:lstStyle/>
                    <a:p>
                      <a:pPr latinLnBrk="1"/>
                      <a:endParaRPr lang="ko-KR" altLang="en-US"/>
                    </a:p>
                  </a:txBody>
                  <a:tcPr/>
                </a:tc>
                <a:tc hMerge="1">
                  <a:txBody>
                    <a:bodyPr/>
                    <a:lstStyle/>
                    <a:p>
                      <a:pPr latinLnBrk="1"/>
                      <a:endParaRPr lang="ko-KR" altLang="en-US"/>
                    </a:p>
                  </a:txBody>
                  <a:tcPr/>
                </a:tc>
              </a:tr>
              <a:tr h="215900">
                <a:tc>
                  <a:txBody>
                    <a:bodyPr/>
                    <a:lstStyle/>
                    <a:p>
                      <a:pPr algn="l" fontAlgn="ctr"/>
                      <a:r>
                        <a:rPr lang="en-US" sz="1100" u="none" strike="noStrike" dirty="0">
                          <a:effectLst/>
                        </a:rPr>
                        <a:t>Matthew Fischer　 </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45</a:t>
                      </a:r>
                      <a:endParaRPr lang="en-US" altLang="ko-KR" sz="1100" b="0" i="0" u="none" strike="noStrike" dirty="0">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a:effectLst/>
                        </a:rPr>
                        <a:t>Jason Lee</a:t>
                      </a:r>
                      <a:endParaRPr lang="en-US" sz="1100" b="0" i="0" u="none" strike="noStrike">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27</a:t>
                      </a:r>
                      <a:endParaRPr lang="en-US" altLang="ko-KR" sz="1100" b="0" i="0" u="none" strike="noStrike" dirty="0">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a:effectLst/>
                        </a:rPr>
                        <a:t>Sayantan Choudhury</a:t>
                      </a:r>
                      <a:endParaRPr lang="en-US" sz="1100" b="0" i="0" u="none" strike="noStrike">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26</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err="1">
                          <a:effectLst/>
                        </a:rPr>
                        <a:t>Liwen</a:t>
                      </a:r>
                      <a:r>
                        <a:rPr lang="en-US" sz="1100" u="none" strike="noStrike" dirty="0">
                          <a:effectLst/>
                        </a:rPr>
                        <a:t> Chu</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25</a:t>
                      </a:r>
                      <a:endParaRPr lang="en-US" altLang="ko-KR" sz="1100" b="0" i="0" u="none" strike="noStrike" dirty="0">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a:effectLst/>
                        </a:rPr>
                        <a:t>James Wang </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14</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a:effectLst/>
                        </a:rPr>
                        <a:t>Yongho </a:t>
                      </a:r>
                      <a:r>
                        <a:rPr lang="en-US" sz="1100" u="none" strike="noStrike" dirty="0" err="1">
                          <a:effectLst/>
                        </a:rPr>
                        <a:t>Seok</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12</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err="1">
                          <a:effectLst/>
                        </a:rPr>
                        <a:t>Kaiying</a:t>
                      </a:r>
                      <a:r>
                        <a:rPr lang="en-US" sz="1100" u="none" strike="noStrike" dirty="0">
                          <a:effectLst/>
                        </a:rPr>
                        <a:t> </a:t>
                      </a:r>
                      <a:r>
                        <a:rPr lang="en-US" sz="1100" u="none" strike="noStrike" dirty="0" err="1">
                          <a:effectLst/>
                        </a:rPr>
                        <a:t>Lv</a:t>
                      </a:r>
                      <a:r>
                        <a:rPr lang="en-US" sz="1100" u="none" strike="noStrike" dirty="0">
                          <a:effectLst/>
                        </a:rPr>
                        <a:t> </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11</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a:effectLst/>
                        </a:rPr>
                        <a:t>Alfred </a:t>
                      </a:r>
                      <a:r>
                        <a:rPr lang="en-US" sz="1100" u="none" strike="noStrike" dirty="0" err="1">
                          <a:effectLst/>
                        </a:rPr>
                        <a:t>Asterjadhi</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10</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a:effectLst/>
                        </a:rPr>
                        <a:t>Chao-Chun Wang </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7</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a:effectLst/>
                        </a:rPr>
                        <a:t>Betty Zhao</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6</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err="1">
                          <a:effectLst/>
                        </a:rPr>
                        <a:t>Jianhan</a:t>
                      </a:r>
                      <a:r>
                        <a:rPr lang="en-US" sz="1100" u="none" strike="noStrike" dirty="0">
                          <a:effectLst/>
                        </a:rPr>
                        <a:t> Liu</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4</a:t>
                      </a:r>
                      <a:endParaRPr lang="en-US" altLang="ko-KR" sz="1100" b="0" i="0" u="none" strike="noStrike">
                        <a:solidFill>
                          <a:srgbClr val="000000"/>
                        </a:solidFill>
                        <a:effectLst/>
                        <a:latin typeface="맑은 고딕"/>
                      </a:endParaRPr>
                    </a:p>
                  </a:txBody>
                  <a:tcPr marL="6350" marR="6350" marT="6350" marB="0" anchor="ctr">
                    <a:noFill/>
                  </a:tcPr>
                </a:tc>
              </a:tr>
              <a:tr h="215900">
                <a:tc gridSpan="3">
                  <a:txBody>
                    <a:bodyPr/>
                    <a:lstStyle/>
                    <a:p>
                      <a:pPr algn="ctr" fontAlgn="ctr"/>
                      <a:r>
                        <a:rPr lang="en-US" sz="1100" u="none" strike="noStrike" dirty="0">
                          <a:effectLst/>
                        </a:rPr>
                        <a:t>PHY</a:t>
                      </a:r>
                      <a:endParaRPr lang="en-US" sz="1100" b="0" i="0" u="none" strike="noStrike" dirty="0">
                        <a:solidFill>
                          <a:srgbClr val="000000"/>
                        </a:solidFill>
                        <a:effectLst/>
                        <a:latin typeface="맑은 고딕"/>
                      </a:endParaRPr>
                    </a:p>
                  </a:txBody>
                  <a:tcPr marL="6350" marR="6350" marT="6350" marB="0" anchor="ctr">
                    <a:solidFill>
                      <a:schemeClr val="bg1">
                        <a:lumMod val="85000"/>
                      </a:schemeClr>
                    </a:solidFill>
                  </a:tcPr>
                </a:tc>
                <a:tc hMerge="1">
                  <a:txBody>
                    <a:bodyPr/>
                    <a:lstStyle/>
                    <a:p>
                      <a:pPr latinLnBrk="1"/>
                      <a:endParaRPr lang="ko-KR" altLang="en-US"/>
                    </a:p>
                  </a:txBody>
                  <a:tcPr/>
                </a:tc>
                <a:tc hMerge="1">
                  <a:txBody>
                    <a:bodyPr/>
                    <a:lstStyle/>
                    <a:p>
                      <a:pPr latinLnBrk="1"/>
                      <a:endParaRPr lang="ko-KR" altLang="en-US"/>
                    </a:p>
                  </a:txBody>
                  <a:tcPr/>
                </a:tc>
              </a:tr>
              <a:tr h="215900">
                <a:tc>
                  <a:txBody>
                    <a:bodyPr/>
                    <a:lstStyle/>
                    <a:p>
                      <a:pPr algn="l" fontAlgn="ctr"/>
                      <a:r>
                        <a:rPr lang="en-US" sz="1100" u="none" strike="noStrike" dirty="0" err="1">
                          <a:effectLst/>
                        </a:rPr>
                        <a:t>Mingguang</a:t>
                      </a:r>
                      <a:r>
                        <a:rPr lang="en-US" sz="1100" u="none" strike="noStrike" dirty="0">
                          <a:effectLst/>
                        </a:rPr>
                        <a:t> Xu</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12</a:t>
                      </a:r>
                      <a:endParaRPr lang="en-US" altLang="ko-KR" sz="1100" b="0" i="0" u="none" strike="noStrike" dirty="0">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a:effectLst/>
                        </a:rPr>
                        <a:t>Eugene Baik</a:t>
                      </a:r>
                      <a:endParaRPr lang="en-US" sz="1100" b="0" i="0" u="none" strike="noStrike">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10</a:t>
                      </a:r>
                      <a:endParaRPr lang="en-US" altLang="ko-KR" sz="1100" b="0" i="0" u="none" strike="noStrike" dirty="0">
                        <a:solidFill>
                          <a:srgbClr val="000000"/>
                        </a:solidFill>
                        <a:effectLst/>
                        <a:latin typeface="맑은 고딕"/>
                      </a:endParaRPr>
                    </a:p>
                  </a:txBody>
                  <a:tcPr marL="6350" marR="6350" marT="6350" marB="0" anchor="ctr">
                    <a:noFill/>
                  </a:tcPr>
                </a:tc>
              </a:tr>
              <a:tr h="222250">
                <a:tc gridSpan="3">
                  <a:txBody>
                    <a:bodyPr/>
                    <a:lstStyle/>
                    <a:p>
                      <a:pPr algn="l" fontAlgn="ctr"/>
                      <a:r>
                        <a:rPr lang="en-US" sz="1100" u="none" strike="noStrike" dirty="0" smtClean="0">
                          <a:effectLst/>
                        </a:rPr>
                        <a:t>Total</a:t>
                      </a:r>
                      <a:r>
                        <a:rPr lang="en-US" sz="1100" b="0" i="0" u="none" strike="noStrike" baseline="0" dirty="0" smtClean="0">
                          <a:solidFill>
                            <a:srgbClr val="000000"/>
                          </a:solidFill>
                          <a:effectLst/>
                          <a:latin typeface="맑은 고딕"/>
                        </a:rPr>
                        <a:t>                                            </a:t>
                      </a:r>
                      <a:r>
                        <a:rPr lang="en-US" altLang="ko-KR" sz="1100" u="none" strike="noStrike" dirty="0" smtClean="0">
                          <a:effectLst/>
                        </a:rPr>
                        <a:t>209</a:t>
                      </a:r>
                      <a:endParaRPr lang="en-US" altLang="ko-KR" sz="1100" b="0" i="0" u="none" strike="noStrike" dirty="0">
                        <a:solidFill>
                          <a:srgbClr val="000000"/>
                        </a:solidFill>
                        <a:effectLst/>
                        <a:latin typeface="맑은 고딕"/>
                      </a:endParaRPr>
                    </a:p>
                  </a:txBody>
                  <a:tcPr marL="6350" marR="6350" marT="6350" marB="0" anchor="ctr">
                    <a:solidFill>
                      <a:schemeClr val="bg1">
                        <a:lumMod val="85000"/>
                      </a:schemeClr>
                    </a:solidFill>
                  </a:tcPr>
                </a:tc>
                <a:tc hMerge="1">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solidFill>
                      <a:schemeClr val="bg1">
                        <a:lumMod val="85000"/>
                      </a:schemeClr>
                    </a:solidFill>
                  </a:tcPr>
                </a:tc>
                <a:tc hMerge="1">
                  <a:txBody>
                    <a:bodyPr/>
                    <a:lstStyle/>
                    <a:p>
                      <a:pPr algn="r" fontAlgn="ctr"/>
                      <a:endParaRPr lang="en-US" altLang="ko-KR" sz="1100" b="0" i="0" u="none" strike="noStrike" dirty="0">
                        <a:solidFill>
                          <a:srgbClr val="000000"/>
                        </a:solidFill>
                        <a:effectLst/>
                        <a:latin typeface="맑은 고딕"/>
                      </a:endParaRPr>
                    </a:p>
                  </a:txBody>
                  <a:tcPr marL="6350" marR="6350" marT="6350" marB="0" anchor="ctr">
                    <a:solidFill>
                      <a:schemeClr val="bg1">
                        <a:lumMod val="85000"/>
                      </a:schemeClr>
                    </a:solidFill>
                  </a:tcPr>
                </a:tc>
              </a:tr>
            </a:tbl>
          </a:graphicData>
        </a:graphic>
      </p:graphicFrame>
    </p:spTree>
    <p:extLst>
      <p:ext uri="{BB962C8B-B14F-4D97-AF65-F5344CB8AC3E}">
        <p14:creationId xmlns:p14="http://schemas.microsoft.com/office/powerpoint/2010/main" val="40528697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PM2)</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smtClean="0">
                <a:solidFill>
                  <a:schemeClr val="bg1">
                    <a:lumMod val="75000"/>
                  </a:schemeClr>
                </a:solidFill>
              </a:rPr>
              <a:t>LB205-TWT-SST-CIDs-not-groupTWT (11-14/0083r1, Matthew)</a:t>
            </a:r>
          </a:p>
          <a:p>
            <a:pPr lvl="1"/>
            <a:r>
              <a:rPr lang="fr-FR" altLang="ko-KR" dirty="0" smtClean="0">
                <a:solidFill>
                  <a:schemeClr val="bg1">
                    <a:lumMod val="75000"/>
                  </a:schemeClr>
                </a:solidFill>
              </a:rPr>
              <a:t>LB205 </a:t>
            </a:r>
            <a:r>
              <a:rPr lang="fr-FR" altLang="ko-KR" dirty="0">
                <a:solidFill>
                  <a:schemeClr val="bg1">
                    <a:lumMod val="75000"/>
                  </a:schemeClr>
                </a:solidFill>
              </a:rPr>
              <a:t>comment resolution clause 8.3</a:t>
            </a:r>
            <a:r>
              <a:rPr lang="en-US" altLang="ko-KR" dirty="0">
                <a:solidFill>
                  <a:schemeClr val="bg1">
                    <a:lumMod val="75000"/>
                  </a:schemeClr>
                </a:solidFill>
              </a:rPr>
              <a:t> (</a:t>
            </a:r>
            <a:r>
              <a:rPr lang="en-US" altLang="ko-KR" dirty="0" smtClean="0">
                <a:solidFill>
                  <a:schemeClr val="bg1">
                    <a:lumMod val="75000"/>
                  </a:schemeClr>
                </a:solidFill>
              </a:rPr>
              <a:t>11-14/1603r3, </a:t>
            </a:r>
            <a:r>
              <a:rPr lang="en-US" altLang="ko-KR" dirty="0" err="1">
                <a:solidFill>
                  <a:schemeClr val="bg1">
                    <a:lumMod val="75000"/>
                  </a:schemeClr>
                </a:solidFill>
              </a:rPr>
              <a:t>Liwen</a:t>
            </a:r>
            <a:r>
              <a:rPr lang="en-US" altLang="ko-KR" dirty="0">
                <a:solidFill>
                  <a:schemeClr val="bg1">
                    <a:lumMod val="75000"/>
                  </a:schemeClr>
                </a:solidFill>
              </a:rPr>
              <a:t> Chu</a:t>
            </a:r>
            <a:r>
              <a:rPr lang="en-US" altLang="ko-KR" dirty="0" smtClean="0">
                <a:solidFill>
                  <a:schemeClr val="bg1">
                    <a:lumMod val="75000"/>
                  </a:schemeClr>
                </a:solidFill>
              </a:rPr>
              <a:t>)</a:t>
            </a:r>
          </a:p>
          <a:p>
            <a:pPr lvl="1"/>
            <a:endParaRPr lang="en-US" altLang="ko-KR" dirty="0" smtClean="0"/>
          </a:p>
          <a:p>
            <a:pPr lvl="1"/>
            <a:endParaRPr lang="en-US" altLang="ko-KR" dirty="0" smtClean="0"/>
          </a:p>
          <a:p>
            <a:pPr lvl="1"/>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899057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smtClean="0"/>
              <a:t>LB205-PICS-TWT </a:t>
            </a:r>
            <a:r>
              <a:rPr lang="en-US" altLang="ko-KR" dirty="0"/>
              <a:t>(11-14/0118r0, Matthew</a:t>
            </a:r>
            <a:r>
              <a:rPr lang="en-US" altLang="ko-KR" dirty="0" smtClean="0"/>
              <a:t>)</a:t>
            </a:r>
          </a:p>
          <a:p>
            <a:pPr lvl="1"/>
            <a:r>
              <a:rPr lang="en-US" altLang="ko-KR" dirty="0" smtClean="0"/>
              <a:t>LB205-MAC-Resolution-10.44d (11-14/0055r0, Alfred)</a:t>
            </a:r>
          </a:p>
          <a:p>
            <a:pPr lvl="1"/>
            <a:r>
              <a:rPr lang="en-US" altLang="ko-KR" dirty="0" smtClean="0"/>
              <a:t>LB205-MAC-Resolution-8.8.5 (11-14/0056r0, Alfred)</a:t>
            </a:r>
          </a:p>
          <a:p>
            <a:pPr lvl="1"/>
            <a:r>
              <a:rPr lang="en-US" altLang="ko-KR" dirty="0"/>
              <a:t>LB205-MAC-Resolution-Relay-Operation_part 2 (11-14/0109r0, Alfred</a:t>
            </a:r>
            <a:r>
              <a:rPr lang="en-US" altLang="ko-KR" dirty="0" smtClean="0"/>
              <a:t>)</a:t>
            </a:r>
          </a:p>
          <a:p>
            <a:pPr lvl="1"/>
            <a:r>
              <a:rPr lang="en-US" altLang="ko-KR" dirty="0" smtClean="0"/>
              <a:t>LB205 PHY Resolutions for Cl24, Annex E (11-14/0060r0, Eugene)</a:t>
            </a:r>
          </a:p>
          <a:p>
            <a:pPr lvl="1"/>
            <a:r>
              <a:rPr lang="en-US" altLang="ko-KR" dirty="0" smtClean="0"/>
              <a:t>LB205 PHY Comment Resolutions Clauses 24.2.2&amp;24.3.7 (11-14/0067r0, </a:t>
            </a:r>
            <a:r>
              <a:rPr lang="en-US" altLang="ko-KR" dirty="0" err="1" smtClean="0"/>
              <a:t>Mingguang</a:t>
            </a:r>
            <a:r>
              <a:rPr lang="en-US" altLang="ko-KR" dirty="0" smtClean="0"/>
              <a:t>)</a:t>
            </a:r>
          </a:p>
          <a:p>
            <a:pPr lvl="1"/>
            <a:endParaRPr lang="en-US" altLang="ko-KR" dirty="0" smtClean="0"/>
          </a:p>
          <a:p>
            <a:pPr lvl="1"/>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7041956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p>
          <a:p>
            <a:pPr lvl="1"/>
            <a:r>
              <a:rPr lang="en-US" altLang="ko-KR" dirty="0"/>
              <a:t>LB205 MAC Resolution 9.42o (11-15/0106r0, </a:t>
            </a:r>
            <a:r>
              <a:rPr lang="en-US" altLang="ko-KR" dirty="0" err="1"/>
              <a:t>Kaiying</a:t>
            </a:r>
            <a:r>
              <a:rPr lang="en-US" altLang="ko-KR" dirty="0"/>
              <a:t>)</a:t>
            </a:r>
          </a:p>
          <a:p>
            <a:pPr lvl="1"/>
            <a:r>
              <a:rPr lang="en-US" altLang="ko-KR" dirty="0"/>
              <a:t>LB205 MAC Resolution 10.2.2 (11-15/0107r0, </a:t>
            </a:r>
            <a:r>
              <a:rPr lang="en-US" altLang="ko-KR" dirty="0" err="1"/>
              <a:t>Kaiying</a:t>
            </a:r>
            <a:r>
              <a:rPr lang="en-US" altLang="ko-KR" dirty="0"/>
              <a:t>) </a:t>
            </a:r>
          </a:p>
          <a:p>
            <a:pPr lvl="1"/>
            <a:r>
              <a:rPr lang="en-US" altLang="ko-KR" dirty="0"/>
              <a:t>LB205 MAC Resolution 8.4.2.170r (11-15/0108r0, </a:t>
            </a:r>
            <a:r>
              <a:rPr lang="en-US" altLang="ko-KR" dirty="0" err="1"/>
              <a:t>Kaiying</a:t>
            </a:r>
            <a:r>
              <a:rPr lang="en-US" altLang="ko-KR" dirty="0"/>
              <a:t>) </a:t>
            </a:r>
            <a:endParaRPr lang="en-US" altLang="ko-KR" dirty="0" smtClean="0"/>
          </a:p>
          <a:p>
            <a:pPr lvl="1"/>
            <a:r>
              <a:rPr lang="en-US" altLang="ko-KR" dirty="0"/>
              <a:t>LB 205 resolutions for CID 5340, 5341, 5381, 5383, 5384, 5386, </a:t>
            </a:r>
            <a:r>
              <a:rPr lang="en-US" altLang="ko-KR" dirty="0" smtClean="0"/>
              <a:t>5420 (11-15/0120r0, Chao-Chun Wang) </a:t>
            </a:r>
          </a:p>
          <a:p>
            <a:pPr lvl="1"/>
            <a:r>
              <a:rPr lang="fr-FR" altLang="ko-KR" dirty="0" smtClean="0"/>
              <a:t>LB205 </a:t>
            </a:r>
            <a:r>
              <a:rPr lang="fr-FR" altLang="ko-KR" dirty="0"/>
              <a:t>comment resolution clause </a:t>
            </a:r>
            <a:r>
              <a:rPr lang="fr-FR" altLang="ko-KR" dirty="0" smtClean="0"/>
              <a:t>9.3.2.7</a:t>
            </a:r>
            <a:r>
              <a:rPr lang="en-US" altLang="ko-KR" dirty="0" smtClean="0"/>
              <a:t> </a:t>
            </a:r>
            <a:r>
              <a:rPr lang="en-US" altLang="ko-KR" dirty="0"/>
              <a:t>(</a:t>
            </a:r>
            <a:r>
              <a:rPr lang="en-US" altLang="ko-KR" dirty="0" smtClean="0"/>
              <a:t>11-15/0100r0, </a:t>
            </a:r>
            <a:r>
              <a:rPr lang="en-US" altLang="ko-KR" dirty="0" err="1"/>
              <a:t>Liwen</a:t>
            </a:r>
            <a:r>
              <a:rPr lang="en-US" altLang="ko-KR" dirty="0"/>
              <a:t> Chu)</a:t>
            </a:r>
            <a:r>
              <a:rPr lang="en-US" altLang="ko-KR" dirty="0" smtClean="0"/>
              <a:t> </a:t>
            </a:r>
            <a:endParaRPr lang="en-US" altLang="ko-KR" dirty="0"/>
          </a:p>
          <a:p>
            <a:pPr lvl="1"/>
            <a:r>
              <a:rPr lang="en-US" altLang="ko-KR" dirty="0"/>
              <a:t>LB MAC Resolution annex </a:t>
            </a:r>
            <a:r>
              <a:rPr lang="en-US" altLang="ko-KR" dirty="0" smtClean="0"/>
              <a:t>B </a:t>
            </a:r>
            <a:r>
              <a:rPr lang="en-US" altLang="ko-KR" dirty="0"/>
              <a:t>(</a:t>
            </a:r>
            <a:r>
              <a:rPr lang="en-US" altLang="ko-KR" dirty="0" smtClean="0"/>
              <a:t>11-15/0102r0</a:t>
            </a:r>
            <a:r>
              <a:rPr lang="en-US" altLang="ko-KR" dirty="0"/>
              <a:t>, </a:t>
            </a:r>
            <a:r>
              <a:rPr lang="en-US" altLang="ko-KR" dirty="0" err="1"/>
              <a:t>Liwen</a:t>
            </a:r>
            <a:r>
              <a:rPr lang="en-US" altLang="ko-KR" dirty="0"/>
              <a:t> Chu) </a:t>
            </a:r>
            <a:endParaRPr lang="en-US" altLang="ko-KR" dirty="0" smtClean="0"/>
          </a:p>
          <a:p>
            <a:pPr lvl="1"/>
            <a:r>
              <a:rPr lang="en-US" altLang="ko-KR" dirty="0"/>
              <a:t>LB205 Comment Resolution for Annex D (11-15/0122r0, </a:t>
            </a:r>
            <a:r>
              <a:rPr lang="en-US" altLang="ko-KR" dirty="0" err="1"/>
              <a:t>Jianhan</a:t>
            </a:r>
            <a:r>
              <a:rPr lang="en-US" altLang="ko-KR" dirty="0"/>
              <a:t>)</a:t>
            </a:r>
          </a:p>
          <a:p>
            <a:pPr marL="457200" lvl="1" indent="0">
              <a:buNone/>
            </a:pPr>
            <a:endParaRPr lang="en-US" altLang="ko-KR" dirty="0" smtClean="0"/>
          </a:p>
          <a:p>
            <a:pPr lvl="1"/>
            <a:endParaRPr lang="en-US" altLang="ko-KR" dirty="0"/>
          </a:p>
          <a:p>
            <a:pPr lvl="1"/>
            <a:endParaRPr lang="en-US" altLang="ko-KR" dirty="0"/>
          </a:p>
          <a:p>
            <a:pPr lvl="1"/>
            <a:endParaRPr lang="en-US" altLang="ko-KR" dirty="0" smtClean="0"/>
          </a:p>
          <a:p>
            <a:pPr lvl="1"/>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6493170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PM1)</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a:t>TBD (11-15/xxxxr0, Jason Lee)</a:t>
            </a:r>
          </a:p>
          <a:p>
            <a:pPr lvl="1"/>
            <a:r>
              <a:rPr lang="en-US" altLang="ko-KR" dirty="0"/>
              <a:t>TBD (11-15/xxxxr0, Jason Lee)</a:t>
            </a:r>
          </a:p>
          <a:p>
            <a:pPr lvl="1"/>
            <a:r>
              <a:rPr lang="en-US" altLang="ko-KR" dirty="0"/>
              <a:t>TBD (11-15/xxxxr0, Jason Lee)</a:t>
            </a:r>
          </a:p>
          <a:p>
            <a:pPr lvl="1"/>
            <a:r>
              <a:rPr lang="en-US" altLang="ko-KR" dirty="0"/>
              <a:t>TBD (11-15/xxxxr0, Jason Lee) </a:t>
            </a:r>
          </a:p>
          <a:p>
            <a:pPr lvl="1"/>
            <a:r>
              <a:rPr lang="en-US" altLang="ko-KR" dirty="0" smtClean="0"/>
              <a:t>LB </a:t>
            </a:r>
            <a:r>
              <a:rPr lang="en-US" altLang="ko-KR" dirty="0"/>
              <a:t>205 Comment Resolution on CIDs 5279, 5182, 5183, 5184, 5197, 5425, 5426, 5427, </a:t>
            </a:r>
            <a:r>
              <a:rPr lang="en-US" altLang="ko-KR" dirty="0" smtClean="0"/>
              <a:t>5428 (11-14/0119, George)</a:t>
            </a:r>
          </a:p>
          <a:p>
            <a:pPr lvl="1"/>
            <a:r>
              <a:rPr lang="en-US" altLang="ko-KR" dirty="0"/>
              <a:t>LB 205 Comment Resolution on </a:t>
            </a:r>
            <a:r>
              <a:rPr lang="en-US" altLang="ko-KR" dirty="0" err="1" smtClean="0"/>
              <a:t>Sectorization</a:t>
            </a:r>
            <a:r>
              <a:rPr lang="en-US" altLang="ko-KR" dirty="0" smtClean="0"/>
              <a:t> (11-14/0123r0, James)</a:t>
            </a:r>
          </a:p>
          <a:p>
            <a:pPr lvl="1"/>
            <a:r>
              <a:rPr lang="en-US" altLang="ko-KR" dirty="0"/>
              <a:t>LB205 MAC Resolution </a:t>
            </a:r>
            <a:r>
              <a:rPr lang="en-US" altLang="ko-KR" dirty="0" smtClean="0"/>
              <a:t>9.42i (11-14/0127r0, Betty)</a:t>
            </a:r>
          </a:p>
          <a:p>
            <a:pPr lvl="1"/>
            <a:r>
              <a:rPr lang="en-US" altLang="ko-KR" dirty="0"/>
              <a:t>LB 205 MAC Miscellaneous comment </a:t>
            </a:r>
            <a:r>
              <a:rPr lang="en-US" altLang="ko-KR" dirty="0" smtClean="0"/>
              <a:t>resolution (11-14/0128r0, Yongho)</a:t>
            </a:r>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9456</TotalTime>
  <Words>1660</Words>
  <Application>Microsoft Office PowerPoint</Application>
  <PresentationFormat>화면 슬라이드 쇼(4:3)</PresentationFormat>
  <Paragraphs>430</Paragraphs>
  <Slides>29</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29</vt:i4>
      </vt:variant>
    </vt:vector>
  </HeadingPairs>
  <TitlesOfParts>
    <vt:vector size="31" baseType="lpstr">
      <vt:lpstr>802-11-PathProtection</vt:lpstr>
      <vt:lpstr>Document</vt:lpstr>
      <vt:lpstr>IEEE 802.11ah Sub 1 GHz license-exempt operation Agenda for January 2015</vt:lpstr>
      <vt:lpstr>IEEE 802.11ah Agenda</vt:lpstr>
      <vt:lpstr>Submissions (Monday PM2)</vt:lpstr>
      <vt:lpstr>Submissions (Monday PM2)</vt:lpstr>
      <vt:lpstr>Submissions (Monday PM2)</vt:lpstr>
      <vt:lpstr>Submissions (Tuesday PM1)</vt:lpstr>
      <vt:lpstr>Submissions (Tuesday PM1)</vt:lpstr>
      <vt:lpstr>Submissions (Tuesday PM1)</vt:lpstr>
      <vt:lpstr>Submissions (Tuesday PM2)</vt:lpstr>
      <vt:lpstr>Submissions (Wednesday PM2)</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 </vt:lpstr>
      <vt:lpstr>Motion 3</vt:lpstr>
      <vt:lpstr>Motion 4</vt:lpstr>
      <vt:lpstr>Motion 5</vt:lpstr>
      <vt:lpstr>Pre-motion 1</vt:lpstr>
      <vt:lpstr>Pre-motion 2</vt:lpstr>
      <vt:lpstr>Pre-motion 2</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936</cp:revision>
  <cp:lastPrinted>1998-02-10T13:28:06Z</cp:lastPrinted>
  <dcterms:created xsi:type="dcterms:W3CDTF">2009-11-09T00:32:22Z</dcterms:created>
  <dcterms:modified xsi:type="dcterms:W3CDTF">2015-01-13T05:51:30Z</dcterms:modified>
</cp:coreProperties>
</file>