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69" r:id="rId2"/>
    <p:sldId id="450" r:id="rId3"/>
    <p:sldId id="424" r:id="rId4"/>
    <p:sldId id="453" r:id="rId5"/>
    <p:sldId id="454" r:id="rId6"/>
    <p:sldId id="465" r:id="rId7"/>
    <p:sldId id="457" r:id="rId8"/>
    <p:sldId id="460" r:id="rId9"/>
    <p:sldId id="461" r:id="rId10"/>
    <p:sldId id="464" r:id="rId11"/>
    <p:sldId id="462" r:id="rId12"/>
    <p:sldId id="386" r:id="rId13"/>
    <p:sldId id="324" r:id="rId14"/>
    <p:sldId id="439" r:id="rId15"/>
    <p:sldId id="414" r:id="rId16"/>
    <p:sldId id="431" r:id="rId17"/>
    <p:sldId id="466" r:id="rId18"/>
    <p:sldId id="467" r:id="rId19"/>
    <p:sldId id="472" r:id="rId20"/>
    <p:sldId id="447" r:id="rId21"/>
    <p:sldId id="440" r:id="rId22"/>
    <p:sldId id="434" r:id="rId23"/>
    <p:sldId id="452" r:id="rId24"/>
    <p:sldId id="437" r:id="rId25"/>
    <p:sldId id="438" r:id="rId26"/>
    <p:sldId id="473" r:id="rId27"/>
    <p:sldId id="468" r:id="rId28"/>
    <p:sldId id="469" r:id="rId29"/>
    <p:sldId id="471" r:id="rId30"/>
    <p:sldId id="470" r:id="rId3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9AFEBC2-E566-4BD5-B577-A5ED147DA853}">
          <p14:sldIdLst>
            <p14:sldId id="269"/>
            <p14:sldId id="450"/>
            <p14:sldId id="424"/>
            <p14:sldId id="453"/>
            <p14:sldId id="454"/>
            <p14:sldId id="465"/>
            <p14:sldId id="457"/>
            <p14:sldId id="460"/>
            <p14:sldId id="461"/>
            <p14:sldId id="464"/>
            <p14:sldId id="462"/>
            <p14:sldId id="386"/>
          </p14:sldIdLst>
        </p14:section>
        <p14:section name="Meeting Slot # 1" id="{0D0A01B1-94C3-4827-AD70-68E3B663E205}">
          <p14:sldIdLst>
            <p14:sldId id="324"/>
            <p14:sldId id="439"/>
            <p14:sldId id="414"/>
            <p14:sldId id="431"/>
            <p14:sldId id="466"/>
            <p14:sldId id="467"/>
            <p14:sldId id="472"/>
            <p14:sldId id="447"/>
          </p14:sldIdLst>
        </p14:section>
        <p14:section name="Meeting slot # 2" id="{9FF98140-4C1B-4383-ADB2-DBEA75783455}">
          <p14:sldIdLst>
            <p14:sldId id="440"/>
            <p14:sldId id="434"/>
            <p14:sldId id="452"/>
            <p14:sldId id="437"/>
            <p14:sldId id="438"/>
            <p14:sldId id="473"/>
            <p14:sldId id="468"/>
            <p14:sldId id="469"/>
            <p14:sldId id="471"/>
            <p14:sldId id="47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79" autoAdjust="0"/>
    <p:restoredTop sz="94660"/>
  </p:normalViewPr>
  <p:slideViewPr>
    <p:cSldViewPr>
      <p:cViewPr>
        <p:scale>
          <a:sx n="87" d="100"/>
          <a:sy n="87" d="100"/>
        </p:scale>
        <p:origin x="360" y="-63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25" d="100"/>
          <a:sy n="125" d="100"/>
        </p:scale>
        <p:origin x="924" y="-210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segev\07.%20Location\01.%20WLS\Next%20Gen\11-07-1952-21-0000-non-procedural-letter-ballot-results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hPercent val="79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3.760788347402521E-2"/>
          <c:y val="1.1428600721784777E-2"/>
          <c:w val="0.84552694426710173"/>
          <c:h val="0.93233841863517064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'802.11'!$GE$1</c:f>
              <c:strCache>
                <c:ptCount val="1"/>
                <c:pt idx="0">
                  <c:v>Months between PAR Approval and start of first WG ballot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'802.11'!$A$2:$A$33</c:f>
              <c:strCache>
                <c:ptCount val="32"/>
                <c:pt idx="1">
                  <c:v>IEEE 802.11</c:v>
                </c:pt>
                <c:pt idx="2">
                  <c:v>IEEE 802.11a</c:v>
                </c:pt>
                <c:pt idx="3">
                  <c:v>IEEE 802.11b</c:v>
                </c:pt>
                <c:pt idx="4">
                  <c:v>IEEE 802.11c</c:v>
                </c:pt>
                <c:pt idx="5">
                  <c:v>IEEE 802.11d</c:v>
                </c:pt>
                <c:pt idx="6">
                  <c:v>IEEE 802.11e</c:v>
                </c:pt>
                <c:pt idx="7">
                  <c:v>IEEE 802.11F</c:v>
                </c:pt>
                <c:pt idx="8">
                  <c:v>IEEE 802.11g</c:v>
                </c:pt>
                <c:pt idx="9">
                  <c:v>IEEE 802.11h</c:v>
                </c:pt>
                <c:pt idx="10">
                  <c:v>IEEE 802.11i</c:v>
                </c:pt>
                <c:pt idx="11">
                  <c:v>IEEE 802.11j</c:v>
                </c:pt>
                <c:pt idx="12">
                  <c:v>IEEE 802.11k</c:v>
                </c:pt>
                <c:pt idx="13">
                  <c:v>IEEE 802.11ma</c:v>
                </c:pt>
                <c:pt idx="14">
                  <c:v>IEEE 802.11n</c:v>
                </c:pt>
                <c:pt idx="15">
                  <c:v>IEEE 802.11p</c:v>
                </c:pt>
                <c:pt idx="16">
                  <c:v>IEEE 802.11r</c:v>
                </c:pt>
                <c:pt idx="17">
                  <c:v>IEEE 802.11s</c:v>
                </c:pt>
                <c:pt idx="18">
                  <c:v>IEEE 802.11.2</c:v>
                </c:pt>
                <c:pt idx="19">
                  <c:v>IEEE 802.11u</c:v>
                </c:pt>
                <c:pt idx="20">
                  <c:v>IEEE 802.11v</c:v>
                </c:pt>
                <c:pt idx="21">
                  <c:v>IEEE 802.11w</c:v>
                </c:pt>
                <c:pt idx="22">
                  <c:v>IEEE 802.11y</c:v>
                </c:pt>
                <c:pt idx="23">
                  <c:v>IEEE 802.11z</c:v>
                </c:pt>
                <c:pt idx="24">
                  <c:v>IEEE 802.11mb</c:v>
                </c:pt>
                <c:pt idx="25">
                  <c:v>IEEE 802.11aa</c:v>
                </c:pt>
                <c:pt idx="26">
                  <c:v>IEEE 802.11ac</c:v>
                </c:pt>
                <c:pt idx="27">
                  <c:v>IEEE 802.11ad</c:v>
                </c:pt>
                <c:pt idx="28">
                  <c:v>IEEE 802.11ae</c:v>
                </c:pt>
                <c:pt idx="29">
                  <c:v>IEEE 802.11af</c:v>
                </c:pt>
                <c:pt idx="30">
                  <c:v>IEEE 802.11ah</c:v>
                </c:pt>
                <c:pt idx="31">
                  <c:v>IEEE 802.11ai</c:v>
                </c:pt>
              </c:strCache>
            </c:strRef>
          </c:cat>
          <c:val>
            <c:numRef>
              <c:f>'802.11'!$GE$2:$GE$33</c:f>
              <c:numCache>
                <c:formatCode>General</c:formatCode>
                <c:ptCount val="32"/>
                <c:pt idx="0" formatCode="0.00">
                  <c:v>18.818929016189291</c:v>
                </c:pt>
                <c:pt idx="6" formatCode="0.00">
                  <c:v>12.197260273972603</c:v>
                </c:pt>
                <c:pt idx="7" formatCode="0.00">
                  <c:v>12.197260273972603</c:v>
                </c:pt>
                <c:pt idx="8" formatCode="0.00">
                  <c:v>16.339726027397262</c:v>
                </c:pt>
                <c:pt idx="9" formatCode="0.00">
                  <c:v>7.5616438356164384</c:v>
                </c:pt>
                <c:pt idx="10" formatCode="0.00">
                  <c:v>12.197260273972603</c:v>
                </c:pt>
                <c:pt idx="11" formatCode="0.00">
                  <c:v>0.69041095890410964</c:v>
                </c:pt>
                <c:pt idx="12" formatCode="0.00">
                  <c:v>19.726027397260275</c:v>
                </c:pt>
                <c:pt idx="13" formatCode="0.00">
                  <c:v>24.328767123287673</c:v>
                </c:pt>
                <c:pt idx="14" formatCode="0.00">
                  <c:v>30.246575342465754</c:v>
                </c:pt>
                <c:pt idx="15" formatCode="0.00">
                  <c:v>17.260273972602739</c:v>
                </c:pt>
                <c:pt idx="16" formatCode="0.00">
                  <c:v>18.443835616438356</c:v>
                </c:pt>
                <c:pt idx="17" formatCode="0.00">
                  <c:v>30.838356164383562</c:v>
                </c:pt>
                <c:pt idx="19" formatCode="0.00">
                  <c:v>29.983561643835614</c:v>
                </c:pt>
                <c:pt idx="20" formatCode="0.00">
                  <c:v>31.726027397260275</c:v>
                </c:pt>
                <c:pt idx="21" formatCode="0.00">
                  <c:v>18.706849315068492</c:v>
                </c:pt>
                <c:pt idx="22" formatCode="0.00">
                  <c:v>8.7780821917808218</c:v>
                </c:pt>
                <c:pt idx="23" formatCode="0.00">
                  <c:v>7.397260273972603</c:v>
                </c:pt>
                <c:pt idx="24" formatCode="0.00">
                  <c:v>25.906849315068492</c:v>
                </c:pt>
                <c:pt idx="25" formatCode="0.00">
                  <c:v>26.465753424657535</c:v>
                </c:pt>
                <c:pt idx="26" formatCode="0.00">
                  <c:v>31.956164383561646</c:v>
                </c:pt>
                <c:pt idx="27" formatCode="0.00">
                  <c:v>21.468493150684932</c:v>
                </c:pt>
                <c:pt idx="28" formatCode="0.00">
                  <c:v>9.6000000000000014</c:v>
                </c:pt>
                <c:pt idx="29" formatCode="0.00">
                  <c:v>13.545205479452054</c:v>
                </c:pt>
              </c:numCache>
            </c:numRef>
          </c:val>
        </c:ser>
        <c:ser>
          <c:idx val="1"/>
          <c:order val="1"/>
          <c:tx>
            <c:strRef>
              <c:f>'802.11'!$GF$1</c:f>
              <c:strCache>
                <c:ptCount val="1"/>
                <c:pt idx="0">
                  <c:v>Months between start of first WG ballot and end of last WG ballot</c:v>
                </c:pt>
              </c:strCache>
            </c:strRef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'802.11'!$A$2:$A$33</c:f>
              <c:strCache>
                <c:ptCount val="32"/>
                <c:pt idx="1">
                  <c:v>IEEE 802.11</c:v>
                </c:pt>
                <c:pt idx="2">
                  <c:v>IEEE 802.11a</c:v>
                </c:pt>
                <c:pt idx="3">
                  <c:v>IEEE 802.11b</c:v>
                </c:pt>
                <c:pt idx="4">
                  <c:v>IEEE 802.11c</c:v>
                </c:pt>
                <c:pt idx="5">
                  <c:v>IEEE 802.11d</c:v>
                </c:pt>
                <c:pt idx="6">
                  <c:v>IEEE 802.11e</c:v>
                </c:pt>
                <c:pt idx="7">
                  <c:v>IEEE 802.11F</c:v>
                </c:pt>
                <c:pt idx="8">
                  <c:v>IEEE 802.11g</c:v>
                </c:pt>
                <c:pt idx="9">
                  <c:v>IEEE 802.11h</c:v>
                </c:pt>
                <c:pt idx="10">
                  <c:v>IEEE 802.11i</c:v>
                </c:pt>
                <c:pt idx="11">
                  <c:v>IEEE 802.11j</c:v>
                </c:pt>
                <c:pt idx="12">
                  <c:v>IEEE 802.11k</c:v>
                </c:pt>
                <c:pt idx="13">
                  <c:v>IEEE 802.11ma</c:v>
                </c:pt>
                <c:pt idx="14">
                  <c:v>IEEE 802.11n</c:v>
                </c:pt>
                <c:pt idx="15">
                  <c:v>IEEE 802.11p</c:v>
                </c:pt>
                <c:pt idx="16">
                  <c:v>IEEE 802.11r</c:v>
                </c:pt>
                <c:pt idx="17">
                  <c:v>IEEE 802.11s</c:v>
                </c:pt>
                <c:pt idx="18">
                  <c:v>IEEE 802.11.2</c:v>
                </c:pt>
                <c:pt idx="19">
                  <c:v>IEEE 802.11u</c:v>
                </c:pt>
                <c:pt idx="20">
                  <c:v>IEEE 802.11v</c:v>
                </c:pt>
                <c:pt idx="21">
                  <c:v>IEEE 802.11w</c:v>
                </c:pt>
                <c:pt idx="22">
                  <c:v>IEEE 802.11y</c:v>
                </c:pt>
                <c:pt idx="23">
                  <c:v>IEEE 802.11z</c:v>
                </c:pt>
                <c:pt idx="24">
                  <c:v>IEEE 802.11mb</c:v>
                </c:pt>
                <c:pt idx="25">
                  <c:v>IEEE 802.11aa</c:v>
                </c:pt>
                <c:pt idx="26">
                  <c:v>IEEE 802.11ac</c:v>
                </c:pt>
                <c:pt idx="27">
                  <c:v>IEEE 802.11ad</c:v>
                </c:pt>
                <c:pt idx="28">
                  <c:v>IEEE 802.11ae</c:v>
                </c:pt>
                <c:pt idx="29">
                  <c:v>IEEE 802.11af</c:v>
                </c:pt>
                <c:pt idx="30">
                  <c:v>IEEE 802.11ah</c:v>
                </c:pt>
                <c:pt idx="31">
                  <c:v>IEEE 802.11ai</c:v>
                </c:pt>
              </c:strCache>
            </c:strRef>
          </c:cat>
          <c:val>
            <c:numRef>
              <c:f>'802.11'!$GF$2:$GF$33</c:f>
              <c:numCache>
                <c:formatCode>General</c:formatCode>
                <c:ptCount val="32"/>
                <c:pt idx="0" formatCode="0.00">
                  <c:v>21.589539227895393</c:v>
                </c:pt>
                <c:pt idx="6" formatCode="0.00">
                  <c:v>35.178082191780824</c:v>
                </c:pt>
                <c:pt idx="7" formatCode="0.00">
                  <c:v>14.367123287671234</c:v>
                </c:pt>
                <c:pt idx="8" formatCode="0.00">
                  <c:v>12.131506849315068</c:v>
                </c:pt>
                <c:pt idx="9" formatCode="0.00">
                  <c:v>15.254794520547946</c:v>
                </c:pt>
                <c:pt idx="10" formatCode="0.00">
                  <c:v>31.002739726027396</c:v>
                </c:pt>
                <c:pt idx="11" formatCode="0.00">
                  <c:v>15.616438356164384</c:v>
                </c:pt>
                <c:pt idx="12" formatCode="0.00">
                  <c:v>33.07397260273973</c:v>
                </c:pt>
                <c:pt idx="13" formatCode="0.00">
                  <c:v>5.720547945205479</c:v>
                </c:pt>
                <c:pt idx="14" formatCode="0.00">
                  <c:v>32.515068493150686</c:v>
                </c:pt>
                <c:pt idx="15" formatCode="0.00">
                  <c:v>43.331506849315069</c:v>
                </c:pt>
                <c:pt idx="16" formatCode="0.00">
                  <c:v>18.575342465753423</c:v>
                </c:pt>
                <c:pt idx="17" formatCode="0.00">
                  <c:v>44.219178082191782</c:v>
                </c:pt>
                <c:pt idx="19" formatCode="0.00">
                  <c:v>26.367123287671234</c:v>
                </c:pt>
                <c:pt idx="20" formatCode="0.00">
                  <c:v>24.263013698630136</c:v>
                </c:pt>
                <c:pt idx="21" formatCode="0.00">
                  <c:v>18.279452054794518</c:v>
                </c:pt>
                <c:pt idx="22" formatCode="0.00">
                  <c:v>12</c:v>
                </c:pt>
                <c:pt idx="23" formatCode="0.00">
                  <c:v>16.767123287671232</c:v>
                </c:pt>
                <c:pt idx="24" formatCode="0.00">
                  <c:v>15.057534246575342</c:v>
                </c:pt>
                <c:pt idx="25" formatCode="0.00">
                  <c:v>14.695890410958903</c:v>
                </c:pt>
                <c:pt idx="26" formatCode="0.00">
                  <c:v>22.323287671232876</c:v>
                </c:pt>
                <c:pt idx="27" formatCode="0.00">
                  <c:v>14.005479452054796</c:v>
                </c:pt>
                <c:pt idx="28" formatCode="0.00">
                  <c:v>10.224657534246576</c:v>
                </c:pt>
                <c:pt idx="29" formatCode="0.00">
                  <c:v>30.213698630136989</c:v>
                </c:pt>
              </c:numCache>
            </c:numRef>
          </c:val>
        </c:ser>
        <c:ser>
          <c:idx val="2"/>
          <c:order val="2"/>
          <c:tx>
            <c:strRef>
              <c:f>'802.11'!$GG$1</c:f>
              <c:strCache>
                <c:ptCount val="1"/>
                <c:pt idx="0">
                  <c:v>Months between end of last WG ballot and start of first Sponsor Ballot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'802.11'!$A$2:$A$33</c:f>
              <c:strCache>
                <c:ptCount val="32"/>
                <c:pt idx="1">
                  <c:v>IEEE 802.11</c:v>
                </c:pt>
                <c:pt idx="2">
                  <c:v>IEEE 802.11a</c:v>
                </c:pt>
                <c:pt idx="3">
                  <c:v>IEEE 802.11b</c:v>
                </c:pt>
                <c:pt idx="4">
                  <c:v>IEEE 802.11c</c:v>
                </c:pt>
                <c:pt idx="5">
                  <c:v>IEEE 802.11d</c:v>
                </c:pt>
                <c:pt idx="6">
                  <c:v>IEEE 802.11e</c:v>
                </c:pt>
                <c:pt idx="7">
                  <c:v>IEEE 802.11F</c:v>
                </c:pt>
                <c:pt idx="8">
                  <c:v>IEEE 802.11g</c:v>
                </c:pt>
                <c:pt idx="9">
                  <c:v>IEEE 802.11h</c:v>
                </c:pt>
                <c:pt idx="10">
                  <c:v>IEEE 802.11i</c:v>
                </c:pt>
                <c:pt idx="11">
                  <c:v>IEEE 802.11j</c:v>
                </c:pt>
                <c:pt idx="12">
                  <c:v>IEEE 802.11k</c:v>
                </c:pt>
                <c:pt idx="13">
                  <c:v>IEEE 802.11ma</c:v>
                </c:pt>
                <c:pt idx="14">
                  <c:v>IEEE 802.11n</c:v>
                </c:pt>
                <c:pt idx="15">
                  <c:v>IEEE 802.11p</c:v>
                </c:pt>
                <c:pt idx="16">
                  <c:v>IEEE 802.11r</c:v>
                </c:pt>
                <c:pt idx="17">
                  <c:v>IEEE 802.11s</c:v>
                </c:pt>
                <c:pt idx="18">
                  <c:v>IEEE 802.11.2</c:v>
                </c:pt>
                <c:pt idx="19">
                  <c:v>IEEE 802.11u</c:v>
                </c:pt>
                <c:pt idx="20">
                  <c:v>IEEE 802.11v</c:v>
                </c:pt>
                <c:pt idx="21">
                  <c:v>IEEE 802.11w</c:v>
                </c:pt>
                <c:pt idx="22">
                  <c:v>IEEE 802.11y</c:v>
                </c:pt>
                <c:pt idx="23">
                  <c:v>IEEE 802.11z</c:v>
                </c:pt>
                <c:pt idx="24">
                  <c:v>IEEE 802.11mb</c:v>
                </c:pt>
                <c:pt idx="25">
                  <c:v>IEEE 802.11aa</c:v>
                </c:pt>
                <c:pt idx="26">
                  <c:v>IEEE 802.11ac</c:v>
                </c:pt>
                <c:pt idx="27">
                  <c:v>IEEE 802.11ad</c:v>
                </c:pt>
                <c:pt idx="28">
                  <c:v>IEEE 802.11ae</c:v>
                </c:pt>
                <c:pt idx="29">
                  <c:v>IEEE 802.11af</c:v>
                </c:pt>
                <c:pt idx="30">
                  <c:v>IEEE 802.11ah</c:v>
                </c:pt>
                <c:pt idx="31">
                  <c:v>IEEE 802.11ai</c:v>
                </c:pt>
              </c:strCache>
            </c:strRef>
          </c:cat>
          <c:val>
            <c:numRef>
              <c:f>'802.11'!$GG$2:$GG$33</c:f>
              <c:numCache>
                <c:formatCode>General</c:formatCode>
                <c:ptCount val="32"/>
                <c:pt idx="0" formatCode="0.00">
                  <c:v>1.1970112079701123</c:v>
                </c:pt>
                <c:pt idx="6" formatCode="0.00">
                  <c:v>0.92054794520547945</c:v>
                </c:pt>
                <c:pt idx="7" formatCode="0.00">
                  <c:v>3.0904109589041093</c:v>
                </c:pt>
                <c:pt idx="8" formatCode="0.00">
                  <c:v>6.5753424657534254E-2</c:v>
                </c:pt>
                <c:pt idx="9" formatCode="0.00">
                  <c:v>1.3479452054794521</c:v>
                </c:pt>
                <c:pt idx="10" formatCode="0.00">
                  <c:v>0.52602739726027403</c:v>
                </c:pt>
                <c:pt idx="11" formatCode="0.00">
                  <c:v>1.4136986301369863</c:v>
                </c:pt>
                <c:pt idx="12" formatCode="0.00">
                  <c:v>2.2027397260273971</c:v>
                </c:pt>
                <c:pt idx="13" formatCode="0.00">
                  <c:v>1.0520547945205481</c:v>
                </c:pt>
                <c:pt idx="14" formatCode="0.00">
                  <c:v>0.29589041095890412</c:v>
                </c:pt>
                <c:pt idx="15" formatCode="0.00">
                  <c:v>0.42739726027397262</c:v>
                </c:pt>
                <c:pt idx="16" formatCode="0.00">
                  <c:v>1.5780821917808217</c:v>
                </c:pt>
                <c:pt idx="17" formatCode="0.00">
                  <c:v>1.6438356164383561</c:v>
                </c:pt>
                <c:pt idx="19" formatCode="0.00">
                  <c:v>1.6767123287671235</c:v>
                </c:pt>
                <c:pt idx="20" formatCode="0.00">
                  <c:v>2.0383561643835617</c:v>
                </c:pt>
                <c:pt idx="21" formatCode="0.00">
                  <c:v>4.1424657534246574</c:v>
                </c:pt>
                <c:pt idx="22" formatCode="0.00">
                  <c:v>0.42739726027397262</c:v>
                </c:pt>
                <c:pt idx="23" formatCode="0.00">
                  <c:v>1.3808219178082193</c:v>
                </c:pt>
                <c:pt idx="24" formatCode="0.00">
                  <c:v>1.0849315068493151</c:v>
                </c:pt>
                <c:pt idx="25" formatCode="0.00">
                  <c:v>0.39452054794520541</c:v>
                </c:pt>
                <c:pt idx="26" formatCode="0.00">
                  <c:v>3.2876712328767127E-2</c:v>
                </c:pt>
                <c:pt idx="27" formatCode="0.00">
                  <c:v>0.39452054794520541</c:v>
                </c:pt>
                <c:pt idx="28" formatCode="0.00">
                  <c:v>0.19726027397260271</c:v>
                </c:pt>
                <c:pt idx="29" formatCode="0.00">
                  <c:v>0.36164383561643837</c:v>
                </c:pt>
              </c:numCache>
            </c:numRef>
          </c:val>
        </c:ser>
        <c:ser>
          <c:idx val="3"/>
          <c:order val="3"/>
          <c:tx>
            <c:strRef>
              <c:f>'802.11'!$GH$1</c:f>
              <c:strCache>
                <c:ptCount val="1"/>
                <c:pt idx="0">
                  <c:v>Months between start of first Sponsor ballot and end of last Sponsor ballot</c:v>
                </c:pt>
              </c:strCache>
            </c:strRef>
          </c:tx>
          <c:spPr>
            <a:solidFill>
              <a:srgbClr val="CCFF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'802.11'!$A$2:$A$33</c:f>
              <c:strCache>
                <c:ptCount val="32"/>
                <c:pt idx="1">
                  <c:v>IEEE 802.11</c:v>
                </c:pt>
                <c:pt idx="2">
                  <c:v>IEEE 802.11a</c:v>
                </c:pt>
                <c:pt idx="3">
                  <c:v>IEEE 802.11b</c:v>
                </c:pt>
                <c:pt idx="4">
                  <c:v>IEEE 802.11c</c:v>
                </c:pt>
                <c:pt idx="5">
                  <c:v>IEEE 802.11d</c:v>
                </c:pt>
                <c:pt idx="6">
                  <c:v>IEEE 802.11e</c:v>
                </c:pt>
                <c:pt idx="7">
                  <c:v>IEEE 802.11F</c:v>
                </c:pt>
                <c:pt idx="8">
                  <c:v>IEEE 802.11g</c:v>
                </c:pt>
                <c:pt idx="9">
                  <c:v>IEEE 802.11h</c:v>
                </c:pt>
                <c:pt idx="10">
                  <c:v>IEEE 802.11i</c:v>
                </c:pt>
                <c:pt idx="11">
                  <c:v>IEEE 802.11j</c:v>
                </c:pt>
                <c:pt idx="12">
                  <c:v>IEEE 802.11k</c:v>
                </c:pt>
                <c:pt idx="13">
                  <c:v>IEEE 802.11ma</c:v>
                </c:pt>
                <c:pt idx="14">
                  <c:v>IEEE 802.11n</c:v>
                </c:pt>
                <c:pt idx="15">
                  <c:v>IEEE 802.11p</c:v>
                </c:pt>
                <c:pt idx="16">
                  <c:v>IEEE 802.11r</c:v>
                </c:pt>
                <c:pt idx="17">
                  <c:v>IEEE 802.11s</c:v>
                </c:pt>
                <c:pt idx="18">
                  <c:v>IEEE 802.11.2</c:v>
                </c:pt>
                <c:pt idx="19">
                  <c:v>IEEE 802.11u</c:v>
                </c:pt>
                <c:pt idx="20">
                  <c:v>IEEE 802.11v</c:v>
                </c:pt>
                <c:pt idx="21">
                  <c:v>IEEE 802.11w</c:v>
                </c:pt>
                <c:pt idx="22">
                  <c:v>IEEE 802.11y</c:v>
                </c:pt>
                <c:pt idx="23">
                  <c:v>IEEE 802.11z</c:v>
                </c:pt>
                <c:pt idx="24">
                  <c:v>IEEE 802.11mb</c:v>
                </c:pt>
                <c:pt idx="25">
                  <c:v>IEEE 802.11aa</c:v>
                </c:pt>
                <c:pt idx="26">
                  <c:v>IEEE 802.11ac</c:v>
                </c:pt>
                <c:pt idx="27">
                  <c:v>IEEE 802.11ad</c:v>
                </c:pt>
                <c:pt idx="28">
                  <c:v>IEEE 802.11ae</c:v>
                </c:pt>
                <c:pt idx="29">
                  <c:v>IEEE 802.11af</c:v>
                </c:pt>
                <c:pt idx="30">
                  <c:v>IEEE 802.11ah</c:v>
                </c:pt>
                <c:pt idx="31">
                  <c:v>IEEE 802.11ai</c:v>
                </c:pt>
              </c:strCache>
            </c:strRef>
          </c:cat>
          <c:val>
            <c:numRef>
              <c:f>'802.11'!$GH$2:$GH$33</c:f>
              <c:numCache>
                <c:formatCode>General</c:formatCode>
                <c:ptCount val="32"/>
                <c:pt idx="0" formatCode="0.00">
                  <c:v>7.9621419676214167</c:v>
                </c:pt>
                <c:pt idx="6" formatCode="0.00">
                  <c:v>12.295890410958904</c:v>
                </c:pt>
                <c:pt idx="7" formatCode="0.00">
                  <c:v>6.6410958904109583</c:v>
                </c:pt>
                <c:pt idx="8" formatCode="0.00">
                  <c:v>3.1890410958904112</c:v>
                </c:pt>
                <c:pt idx="9" formatCode="0.00">
                  <c:v>6.4438356164383563</c:v>
                </c:pt>
                <c:pt idx="10" formatCode="0.00">
                  <c:v>5.5890410958904102</c:v>
                </c:pt>
                <c:pt idx="11" formatCode="0.00">
                  <c:v>2.4000000000000004</c:v>
                </c:pt>
                <c:pt idx="12" formatCode="0.00">
                  <c:v>8.2520547945205465</c:v>
                </c:pt>
                <c:pt idx="13" formatCode="0.00">
                  <c:v>12.55890410958904</c:v>
                </c:pt>
                <c:pt idx="14" formatCode="0.00">
                  <c:v>6.706849315068494</c:v>
                </c:pt>
                <c:pt idx="15" formatCode="0.00">
                  <c:v>5.4575342465753423</c:v>
                </c:pt>
                <c:pt idx="16" formatCode="0.00">
                  <c:v>6.0821917808219181</c:v>
                </c:pt>
                <c:pt idx="17" formatCode="0.00">
                  <c:v>8.0547945205479454</c:v>
                </c:pt>
                <c:pt idx="19" formatCode="0.00">
                  <c:v>13.446575342465753</c:v>
                </c:pt>
                <c:pt idx="20" formatCode="0.00">
                  <c:v>13.24931506849315</c:v>
                </c:pt>
                <c:pt idx="21" formatCode="0.00">
                  <c:v>10.191780821917808</c:v>
                </c:pt>
                <c:pt idx="22" formatCode="0.00">
                  <c:v>5.9835616438356167</c:v>
                </c:pt>
                <c:pt idx="23" formatCode="0.00">
                  <c:v>10.717808219178082</c:v>
                </c:pt>
                <c:pt idx="24" formatCode="0.00">
                  <c:v>13.742465753424657</c:v>
                </c:pt>
                <c:pt idx="25" formatCode="0.00">
                  <c:v>4.5041095890410965</c:v>
                </c:pt>
                <c:pt idx="26" formatCode="0.00">
                  <c:v>6.6082191780821908</c:v>
                </c:pt>
                <c:pt idx="27" formatCode="0.00">
                  <c:v>8.2191780821917799</c:v>
                </c:pt>
                <c:pt idx="28" formatCode="0.00">
                  <c:v>4.8328767123287673</c:v>
                </c:pt>
                <c:pt idx="29" formatCode="0.00">
                  <c:v>2.5972602739726027</c:v>
                </c:pt>
              </c:numCache>
            </c:numRef>
          </c:val>
        </c:ser>
        <c:ser>
          <c:idx val="4"/>
          <c:order val="4"/>
          <c:tx>
            <c:strRef>
              <c:f>'802.11'!$GI$1</c:f>
              <c:strCache>
                <c:ptCount val="1"/>
                <c:pt idx="0">
                  <c:v>Months between end of last Sponsor ballot and IEEE SASB approval</c:v>
                </c:pt>
              </c:strCache>
            </c:strRef>
          </c:tx>
          <c:spPr>
            <a:solidFill>
              <a:srgbClr val="660066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'802.11'!$A$2:$A$33</c:f>
              <c:strCache>
                <c:ptCount val="32"/>
                <c:pt idx="1">
                  <c:v>IEEE 802.11</c:v>
                </c:pt>
                <c:pt idx="2">
                  <c:v>IEEE 802.11a</c:v>
                </c:pt>
                <c:pt idx="3">
                  <c:v>IEEE 802.11b</c:v>
                </c:pt>
                <c:pt idx="4">
                  <c:v>IEEE 802.11c</c:v>
                </c:pt>
                <c:pt idx="5">
                  <c:v>IEEE 802.11d</c:v>
                </c:pt>
                <c:pt idx="6">
                  <c:v>IEEE 802.11e</c:v>
                </c:pt>
                <c:pt idx="7">
                  <c:v>IEEE 802.11F</c:v>
                </c:pt>
                <c:pt idx="8">
                  <c:v>IEEE 802.11g</c:v>
                </c:pt>
                <c:pt idx="9">
                  <c:v>IEEE 802.11h</c:v>
                </c:pt>
                <c:pt idx="10">
                  <c:v>IEEE 802.11i</c:v>
                </c:pt>
                <c:pt idx="11">
                  <c:v>IEEE 802.11j</c:v>
                </c:pt>
                <c:pt idx="12">
                  <c:v>IEEE 802.11k</c:v>
                </c:pt>
                <c:pt idx="13">
                  <c:v>IEEE 802.11ma</c:v>
                </c:pt>
                <c:pt idx="14">
                  <c:v>IEEE 802.11n</c:v>
                </c:pt>
                <c:pt idx="15">
                  <c:v>IEEE 802.11p</c:v>
                </c:pt>
                <c:pt idx="16">
                  <c:v>IEEE 802.11r</c:v>
                </c:pt>
                <c:pt idx="17">
                  <c:v>IEEE 802.11s</c:v>
                </c:pt>
                <c:pt idx="18">
                  <c:v>IEEE 802.11.2</c:v>
                </c:pt>
                <c:pt idx="19">
                  <c:v>IEEE 802.11u</c:v>
                </c:pt>
                <c:pt idx="20">
                  <c:v>IEEE 802.11v</c:v>
                </c:pt>
                <c:pt idx="21">
                  <c:v>IEEE 802.11w</c:v>
                </c:pt>
                <c:pt idx="22">
                  <c:v>IEEE 802.11y</c:v>
                </c:pt>
                <c:pt idx="23">
                  <c:v>IEEE 802.11z</c:v>
                </c:pt>
                <c:pt idx="24">
                  <c:v>IEEE 802.11mb</c:v>
                </c:pt>
                <c:pt idx="25">
                  <c:v>IEEE 802.11aa</c:v>
                </c:pt>
                <c:pt idx="26">
                  <c:v>IEEE 802.11ac</c:v>
                </c:pt>
                <c:pt idx="27">
                  <c:v>IEEE 802.11ad</c:v>
                </c:pt>
                <c:pt idx="28">
                  <c:v>IEEE 802.11ae</c:v>
                </c:pt>
                <c:pt idx="29">
                  <c:v>IEEE 802.11af</c:v>
                </c:pt>
                <c:pt idx="30">
                  <c:v>IEEE 802.11ah</c:v>
                </c:pt>
                <c:pt idx="31">
                  <c:v>IEEE 802.11ai</c:v>
                </c:pt>
              </c:strCache>
            </c:strRef>
          </c:cat>
          <c:val>
            <c:numRef>
              <c:f>'802.11'!$GI$2:$GI$33</c:f>
              <c:numCache>
                <c:formatCode>General</c:formatCode>
                <c:ptCount val="32"/>
                <c:pt idx="0" formatCode="0.00">
                  <c:v>2.4403486924034867</c:v>
                </c:pt>
                <c:pt idx="6" formatCode="0.00">
                  <c:v>5.2273972602739729</c:v>
                </c:pt>
                <c:pt idx="7" formatCode="0.00">
                  <c:v>2.1369863013698627</c:v>
                </c:pt>
                <c:pt idx="8" formatCode="0.00">
                  <c:v>0.95342465753424666</c:v>
                </c:pt>
                <c:pt idx="9" formatCode="0.00">
                  <c:v>2.5315068493150683</c:v>
                </c:pt>
                <c:pt idx="10" formatCode="0.00">
                  <c:v>1.5452054794520547</c:v>
                </c:pt>
                <c:pt idx="11" formatCode="0.00">
                  <c:v>1.3150684931506849</c:v>
                </c:pt>
                <c:pt idx="12" formatCode="0.00">
                  <c:v>1.7095890410958905</c:v>
                </c:pt>
                <c:pt idx="13" formatCode="0.00">
                  <c:v>3.978082191780822</c:v>
                </c:pt>
                <c:pt idx="14" formatCode="0.00">
                  <c:v>2.3013698630136985</c:v>
                </c:pt>
                <c:pt idx="15" formatCode="0.00">
                  <c:v>2.3342465753424659</c:v>
                </c:pt>
                <c:pt idx="16" formatCode="0.00">
                  <c:v>3.2219178082191782</c:v>
                </c:pt>
                <c:pt idx="17" formatCode="0.00">
                  <c:v>3.2219178082191782</c:v>
                </c:pt>
                <c:pt idx="19" formatCode="0.00">
                  <c:v>2.4000000000000004</c:v>
                </c:pt>
                <c:pt idx="20" formatCode="0.00">
                  <c:v>2.5972602739726027</c:v>
                </c:pt>
                <c:pt idx="21" formatCode="0.00">
                  <c:v>2.4657534246575343</c:v>
                </c:pt>
                <c:pt idx="22" formatCode="0.00">
                  <c:v>3.2219178082191782</c:v>
                </c:pt>
                <c:pt idx="23" formatCode="0.00">
                  <c:v>1.0520547945205481</c:v>
                </c:pt>
                <c:pt idx="24" formatCode="0.00">
                  <c:v>2.7945205479452051</c:v>
                </c:pt>
                <c:pt idx="25" formatCode="0.00">
                  <c:v>2.0383561643835617</c:v>
                </c:pt>
                <c:pt idx="26" formatCode="0.00">
                  <c:v>1.6109589041095891</c:v>
                </c:pt>
                <c:pt idx="27" formatCode="0.00">
                  <c:v>2.2356164383561645</c:v>
                </c:pt>
                <c:pt idx="28" formatCode="0.00">
                  <c:v>2.7945205479452051</c:v>
                </c:pt>
                <c:pt idx="29" formatCode="0.00">
                  <c:v>1.3808219178082193</c:v>
                </c:pt>
              </c:numCache>
            </c:numRef>
          </c:val>
        </c:ser>
        <c:ser>
          <c:idx val="5"/>
          <c:order val="5"/>
          <c:tx>
            <c:strRef>
              <c:f>'802.11'!$GJ$1</c:f>
              <c:strCache>
                <c:ptCount val="1"/>
                <c:pt idx="0">
                  <c:v>Months between IEEE SASB Approval and publish</c:v>
                </c:pt>
              </c:strCache>
            </c:strRef>
          </c:tx>
          <c:spPr>
            <a:solidFill>
              <a:srgbClr val="FF8080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'802.11'!$A$2:$A$33</c:f>
              <c:strCache>
                <c:ptCount val="32"/>
                <c:pt idx="1">
                  <c:v>IEEE 802.11</c:v>
                </c:pt>
                <c:pt idx="2">
                  <c:v>IEEE 802.11a</c:v>
                </c:pt>
                <c:pt idx="3">
                  <c:v>IEEE 802.11b</c:v>
                </c:pt>
                <c:pt idx="4">
                  <c:v>IEEE 802.11c</c:v>
                </c:pt>
                <c:pt idx="5">
                  <c:v>IEEE 802.11d</c:v>
                </c:pt>
                <c:pt idx="6">
                  <c:v>IEEE 802.11e</c:v>
                </c:pt>
                <c:pt idx="7">
                  <c:v>IEEE 802.11F</c:v>
                </c:pt>
                <c:pt idx="8">
                  <c:v>IEEE 802.11g</c:v>
                </c:pt>
                <c:pt idx="9">
                  <c:v>IEEE 802.11h</c:v>
                </c:pt>
                <c:pt idx="10">
                  <c:v>IEEE 802.11i</c:v>
                </c:pt>
                <c:pt idx="11">
                  <c:v>IEEE 802.11j</c:v>
                </c:pt>
                <c:pt idx="12">
                  <c:v>IEEE 802.11k</c:v>
                </c:pt>
                <c:pt idx="13">
                  <c:v>IEEE 802.11ma</c:v>
                </c:pt>
                <c:pt idx="14">
                  <c:v>IEEE 802.11n</c:v>
                </c:pt>
                <c:pt idx="15">
                  <c:v>IEEE 802.11p</c:v>
                </c:pt>
                <c:pt idx="16">
                  <c:v>IEEE 802.11r</c:v>
                </c:pt>
                <c:pt idx="17">
                  <c:v>IEEE 802.11s</c:v>
                </c:pt>
                <c:pt idx="18">
                  <c:v>IEEE 802.11.2</c:v>
                </c:pt>
                <c:pt idx="19">
                  <c:v>IEEE 802.11u</c:v>
                </c:pt>
                <c:pt idx="20">
                  <c:v>IEEE 802.11v</c:v>
                </c:pt>
                <c:pt idx="21">
                  <c:v>IEEE 802.11w</c:v>
                </c:pt>
                <c:pt idx="22">
                  <c:v>IEEE 802.11y</c:v>
                </c:pt>
                <c:pt idx="23">
                  <c:v>IEEE 802.11z</c:v>
                </c:pt>
                <c:pt idx="24">
                  <c:v>IEEE 802.11mb</c:v>
                </c:pt>
                <c:pt idx="25">
                  <c:v>IEEE 802.11aa</c:v>
                </c:pt>
                <c:pt idx="26">
                  <c:v>IEEE 802.11ac</c:v>
                </c:pt>
                <c:pt idx="27">
                  <c:v>IEEE 802.11ad</c:v>
                </c:pt>
                <c:pt idx="28">
                  <c:v>IEEE 802.11ae</c:v>
                </c:pt>
                <c:pt idx="29">
                  <c:v>IEEE 802.11af</c:v>
                </c:pt>
                <c:pt idx="30">
                  <c:v>IEEE 802.11ah</c:v>
                </c:pt>
                <c:pt idx="31">
                  <c:v>IEEE 802.11ai</c:v>
                </c:pt>
              </c:strCache>
            </c:strRef>
          </c:cat>
          <c:val>
            <c:numRef>
              <c:f>'802.11'!$GJ$2:$GJ$33</c:f>
              <c:numCache>
                <c:formatCode>General</c:formatCode>
                <c:ptCount val="32"/>
                <c:pt idx="0" formatCode="0.00">
                  <c:v>1.150684931506849</c:v>
                </c:pt>
                <c:pt idx="6" formatCode="0.00">
                  <c:v>1.6438356164383561</c:v>
                </c:pt>
                <c:pt idx="7" formatCode="0.00">
                  <c:v>1.0520547945205481</c:v>
                </c:pt>
                <c:pt idx="8" formatCode="0.00">
                  <c:v>0.49315068493150682</c:v>
                </c:pt>
                <c:pt idx="9" formatCode="0.00">
                  <c:v>1.0849315068493151</c:v>
                </c:pt>
                <c:pt idx="10" formatCode="0.00">
                  <c:v>0.98630136986301364</c:v>
                </c:pt>
                <c:pt idx="11" formatCode="0.00">
                  <c:v>1.1835616438356165</c:v>
                </c:pt>
                <c:pt idx="12" formatCode="0.00">
                  <c:v>1.1178082191780823</c:v>
                </c:pt>
                <c:pt idx="13" formatCode="0.00">
                  <c:v>3.1561643835616433</c:v>
                </c:pt>
                <c:pt idx="14" formatCode="0.00">
                  <c:v>1.5780821917808217</c:v>
                </c:pt>
                <c:pt idx="15" formatCode="0.00">
                  <c:v>0.92054794520547945</c:v>
                </c:pt>
                <c:pt idx="16" formatCode="0.00">
                  <c:v>2.2027397260273971</c:v>
                </c:pt>
                <c:pt idx="17" formatCode="0.00">
                  <c:v>0</c:v>
                </c:pt>
                <c:pt idx="19" formatCode="0.00">
                  <c:v>0.75616438356164384</c:v>
                </c:pt>
                <c:pt idx="20" formatCode="0.00">
                  <c:v>0.23013698630136986</c:v>
                </c:pt>
                <c:pt idx="21" formatCode="0.00">
                  <c:v>0.62465753424657533</c:v>
                </c:pt>
                <c:pt idx="22" formatCode="0.00">
                  <c:v>1.3479452054794521</c:v>
                </c:pt>
                <c:pt idx="23" formatCode="0.00">
                  <c:v>0.46027397260273972</c:v>
                </c:pt>
                <c:pt idx="24" formatCode="0.00">
                  <c:v>1.7095890410958905</c:v>
                </c:pt>
                <c:pt idx="25" formatCode="0.00">
                  <c:v>2.0054794520547947</c:v>
                </c:pt>
                <c:pt idx="26" formatCode="0.00">
                  <c:v>0.19726027397260271</c:v>
                </c:pt>
                <c:pt idx="27" formatCode="0.00">
                  <c:v>2.3013698630136985</c:v>
                </c:pt>
                <c:pt idx="28" formatCode="0.00">
                  <c:v>0.26301369863013702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77265112"/>
        <c:axId val="376008128"/>
        <c:axId val="0"/>
      </c:bar3DChart>
      <c:catAx>
        <c:axId val="3772651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376008128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376008128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.0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37726511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5571587125416204"/>
          <c:y val="3.0995151029850083E-2"/>
          <c:w val="0.13873473917869028"/>
          <c:h val="0.9216965167489658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7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802.11-12/xxxxr1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39433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930049" y="8982075"/>
            <a:ext cx="13882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altLang="en-US"/>
              <a:t>Page </a:t>
            </a:r>
            <a:fld id="{36529394-E395-40E9-8CDC-A4132978430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0318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802.11-12/xxxxr1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39433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</a:t>
            </a:r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431873" y="8985250"/>
            <a:ext cx="184986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Page </a:t>
            </a:r>
            <a:fld id="{75B6E629-8893-4ED0-853E-3284F5DDE2A2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93008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 smtClean="0"/>
              <a:t>doc.: IEEE 802.11-12/xxxxr1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2776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 smtClean="0"/>
              <a:t>Jan. 2015</a:t>
            </a:r>
            <a:endParaRPr lang="en-US" altLang="en-US" sz="1400" dirty="0" smtClean="0"/>
          </a:p>
        </p:txBody>
      </p:sp>
      <p:sp>
        <p:nvSpPr>
          <p:cNvPr id="16387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/>
            <a:r>
              <a:rPr lang="en-US" altLang="en-US" dirty="0" smtClean="0"/>
              <a:t>Jonathan Segev (Intel)</a:t>
            </a:r>
          </a:p>
        </p:txBody>
      </p:sp>
      <p:sp>
        <p:nvSpPr>
          <p:cNvPr id="1638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BA28F7E2-EC68-428D-9E12-BB0DE03FF11C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63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916171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 smtClean="0"/>
              <a:t>doc.: IEEE 802.11-12/xxxxr1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 smtClean="0"/>
              <a:t>May </a:t>
            </a:r>
            <a:r>
              <a:rPr lang="en-US" altLang="en-US" sz="1400" dirty="0" smtClean="0"/>
              <a:t>2015</a:t>
            </a:r>
            <a:endParaRPr lang="en-US" altLang="en-US" sz="1400" dirty="0" smtClean="0"/>
          </a:p>
        </p:txBody>
      </p:sp>
      <p:sp>
        <p:nvSpPr>
          <p:cNvPr id="26627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/>
            <a:r>
              <a:rPr lang="en-US" altLang="en-US" dirty="0" smtClean="0"/>
              <a:t>Jonathan Segev (Intel)</a:t>
            </a:r>
          </a:p>
        </p:txBody>
      </p:sp>
      <p:sp>
        <p:nvSpPr>
          <p:cNvPr id="2662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DD95C456-E260-4087-99E1-6E1F5C27EDA7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266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241166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802.11-12/xxxxr1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</a:t>
            </a:r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</p:spPr>
        <p:txBody>
          <a:bodyPr/>
          <a:lstStyle/>
          <a:p>
            <a:pPr lvl="4"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44038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FB5F22E2-07AD-4C33-A57D-25F3B7DD7A2D}" type="slidenum">
              <a:rPr lang="en-US" altLang="en-US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90142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 smtClean="0"/>
              <a:t>doc.: IEEE 802.11-12/xxxxr1</a:t>
            </a:r>
          </a:p>
        </p:txBody>
      </p:sp>
      <p:sp>
        <p:nvSpPr>
          <p:cNvPr id="5427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 smtClean="0"/>
              <a:t>May </a:t>
            </a:r>
            <a:r>
              <a:rPr lang="en-US" altLang="en-US" sz="1400" dirty="0" smtClean="0"/>
              <a:t>2015</a:t>
            </a:r>
            <a:endParaRPr lang="en-US" altLang="en-US" sz="1400" dirty="0" smtClean="0"/>
          </a:p>
        </p:txBody>
      </p:sp>
      <p:sp>
        <p:nvSpPr>
          <p:cNvPr id="54275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/>
            <a:r>
              <a:rPr lang="en-US" altLang="en-US" dirty="0" smtClean="0"/>
              <a:t>Jonathan Segev (Intel)</a:t>
            </a:r>
          </a:p>
        </p:txBody>
      </p:sp>
      <p:sp>
        <p:nvSpPr>
          <p:cNvPr id="542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7ED912AB-BDF9-4199-B334-BD96DEF2039D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542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42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395984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802.11-12/xxxxr1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</a:t>
            </a:r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</p:spPr>
        <p:txBody>
          <a:bodyPr/>
          <a:lstStyle/>
          <a:p>
            <a:pPr lvl="4"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6042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314FBF73-3EAB-418C-9B21-376FE708E63E}" type="slidenum">
              <a:rPr lang="en-US" altLang="en-US"/>
              <a:pPr/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35253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802.11-12/xxxxr1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</a:t>
            </a:r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</p:spPr>
        <p:txBody>
          <a:bodyPr/>
          <a:lstStyle/>
          <a:p>
            <a:pPr lvl="4"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62470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7BAA4928-820C-41B5-A5B2-D791594638F7}" type="slidenum">
              <a:rPr lang="en-US" altLang="en-US"/>
              <a:pPr/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141193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802.11-12/xxxxr1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</a:t>
            </a:r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</p:spPr>
        <p:txBody>
          <a:bodyPr/>
          <a:lstStyle/>
          <a:p>
            <a:pPr lvl="4"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62470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7BAA4928-820C-41B5-A5B2-D791594638F7}" type="slidenum">
              <a:rPr lang="en-US" altLang="en-US"/>
              <a:pPr/>
              <a:t>26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97377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802.11-12/xxxxr1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</a:t>
            </a:r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</p:spPr>
        <p:txBody>
          <a:bodyPr/>
          <a:lstStyle/>
          <a:p>
            <a:pPr lvl="4"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18438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3D56C145-5ECB-4843-A1C3-3DFC39C790A0}" type="slidenum">
              <a:rPr lang="en-US" altLang="en-US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18154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802.11-11/1016r10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72647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dirty="0" smtClean="0"/>
              <a:t>Jan. 2015 </a:t>
            </a:r>
            <a:endParaRPr lang="en-US" sz="1400" dirty="0" smtClean="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048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706926A6-8258-4ECD-91B0-B43CB6A91D24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04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143972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0CD3795-9980-4E68-9073-B09746F68041}" type="slidenum">
              <a:rPr lang="en-US" altLang="en-US" sz="1300"/>
              <a:pPr/>
              <a:t>6</a:t>
            </a:fld>
            <a:endParaRPr lang="en-US" altLang="en-US" sz="13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947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 smtClean="0"/>
              <a:t>doc.: IEEE 802.11-12/xxxxr1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 smtClean="0"/>
              <a:t>May </a:t>
            </a:r>
            <a:r>
              <a:rPr lang="en-US" altLang="en-US" sz="1400" dirty="0" smtClean="0"/>
              <a:t>2015</a:t>
            </a:r>
            <a:endParaRPr lang="en-US" altLang="en-US" sz="1400" dirty="0" smtClean="0"/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dirty="0" smtClean="0"/>
              <a:t>Jonathan Segev (Intel)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650B8387-5C4E-4399-8684-9398267016A5}" type="slidenum">
              <a:rPr lang="en-US" altLang="en-US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286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en-US" smtClean="0"/>
          </a:p>
        </p:txBody>
      </p:sp>
    </p:spTree>
    <p:extLst>
      <p:ext uri="{BB962C8B-B14F-4D97-AF65-F5344CB8AC3E}">
        <p14:creationId xmlns:p14="http://schemas.microsoft.com/office/powerpoint/2010/main" val="86349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7813" y="95250"/>
            <a:ext cx="2193925" cy="215900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GB" sz="1400"/>
              <a:t>doc.: IEEE 802.11-14/1031r5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72647" cy="215444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dirty="0" smtClean="0"/>
              <a:t>Jan. 2015 </a:t>
            </a:r>
            <a:endParaRPr lang="en-GB" sz="1400" dirty="0"/>
          </a:p>
        </p:txBody>
      </p:sp>
      <p:sp>
        <p:nvSpPr>
          <p:cNvPr id="3072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48175" y="8985250"/>
            <a:ext cx="1833563" cy="184150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458788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lvl="4"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3994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/>
              <a:t>Page </a:t>
            </a:r>
            <a:fld id="{A08B36B0-62B3-4EE6-8D7F-DC8824BA5674}" type="slidenum">
              <a:rPr lang="en-GB" altLang="en-US"/>
              <a:pPr/>
              <a:t>10</a:t>
            </a:fld>
            <a:endParaRPr lang="en-GB" altLang="en-US"/>
          </a:p>
        </p:txBody>
      </p:sp>
      <p:sp>
        <p:nvSpPr>
          <p:cNvPr id="399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95325"/>
            <a:ext cx="4643438" cy="3481388"/>
          </a:xfrm>
          <a:ln/>
        </p:spPr>
      </p:sp>
      <p:sp>
        <p:nvSpPr>
          <p:cNvPr id="399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738" y="4408488"/>
            <a:ext cx="5546725" cy="4176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072524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802.11-12/xxxxr1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</a:t>
            </a:r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en-US" smtClean="0"/>
              <a:t>Page </a:t>
            </a:r>
            <a:fld id="{75B6E629-8893-4ED0-853E-3284F5DDE2A2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20575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802.11-12/xxxxr1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</a:t>
            </a:r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</p:spPr>
        <p:txBody>
          <a:bodyPr/>
          <a:lstStyle/>
          <a:p>
            <a:pPr lvl="4"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22534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FF23AE01-AA0F-4D19-B16D-13A7A917785A}" type="slidenum">
              <a:rPr lang="en-US" altLang="en-US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60698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802.11-12/xxxxr1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</a:t>
            </a:r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</p:spPr>
        <p:txBody>
          <a:bodyPr/>
          <a:lstStyle/>
          <a:p>
            <a:pPr lvl="4"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2458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31546DB0-B394-4902-B345-342EDBBE1F58}" type="slidenum">
              <a:rPr lang="en-US" altLang="en-US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7170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Jan. 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8F02483-6CB9-4EDD-B5DC-2E9571431EE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209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Jan. 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F7CBC703-1F47-45FB-8C1A-11E517A907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2766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532197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Jan.  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2D68415-2515-476A-8F70-CC6537E8DD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7808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Jan.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152BCA7-89AC-46D4-818E-AB7EE2363C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0519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Jan. 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3CC989CE-3408-4D97-8E27-4599A217B5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0367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Jan. 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446E5529-AF7F-43DD-99E8-5FA51CD3AD1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8425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Jan. 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7A4F8711-2182-4E93-917F-A64048038B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8240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Jan. 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92428D76-CD5B-4012-A8EA-1F800D26C4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44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Jan. 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48AC4D-17AF-4CEE-AE36-F58382D908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1694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Jan. 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EB95E7-BA1B-4250-B528-3CF394CF2D7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5967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Jan. 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3F60165E-0A82-4B03-B861-83DFBC6460A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7937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1323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Jan. 2015 2015 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/>
              <a:t>Slide </a:t>
            </a:r>
            <a:fld id="{3876AB2F-9FEE-40B4-9C72-38E527384AF1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64813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</a:t>
            </a:r>
            <a:r>
              <a:rPr lang="en-US" altLang="en-US" sz="1800" b="1" dirty="0" smtClean="0"/>
              <a:t>802.11-14/1561r3</a:t>
            </a:r>
            <a:endParaRPr lang="en-US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  <p:sldLayoutId id="2147484047" r:id="rId3"/>
    <p:sldLayoutId id="2147484048" r:id="rId4"/>
    <p:sldLayoutId id="2147484049" r:id="rId5"/>
    <p:sldLayoutId id="2147484050" r:id="rId6"/>
    <p:sldLayoutId id="2147484051" r:id="rId7"/>
    <p:sldLayoutId id="2147484052" r:id="rId8"/>
    <p:sldLayoutId id="2147484053" r:id="rId9"/>
    <p:sldLayoutId id="2147484054" r:id="rId10"/>
    <p:sldLayoutId id="214748405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faqs/affiliationFAQ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board/pat/pat-slideset.ppt" TargetMode="External"/><Relationship Id="rId5" Type="http://schemas.openxmlformats.org/officeDocument/2006/relationships/hyperlink" Target="http://www.ieee.org/web/membership/ethics/code_ethics.html" TargetMode="External"/><Relationship Id="rId4" Type="http://schemas.openxmlformats.org/officeDocument/2006/relationships/hyperlink" Target="http://standards.ieee.org/resources/antitrust-guidelines.pdf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imat.ieee.org/attendance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5" Type="http://schemas.openxmlformats.org/officeDocument/2006/relationships/hyperlink" Target="http://standards.ieee.org/board/pat/pat-material.html" TargetMode="External"/><Relationship Id="rId4" Type="http://schemas.openxmlformats.org/officeDocument/2006/relationships/hyperlink" Target="http://standards.ieee.org/guides/opman/sect6.html#6.3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develop/policies/bylaws/sb_bylaws.pdf" TargetMode="External"/><Relationship Id="rId2" Type="http://schemas.openxmlformats.org/officeDocument/2006/relationships/hyperlink" Target="http://standards.ieee.org/develop/policies/bylaws/index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develop/policies/policy_rev.pdf" TargetMode="External"/><Relationship Id="rId5" Type="http://schemas.openxmlformats.org/officeDocument/2006/relationships/hyperlink" Target="http://standards.ieee.org/develop/policies/opman/sb_om.pdf" TargetMode="External"/><Relationship Id="rId4" Type="http://schemas.openxmlformats.org/officeDocument/2006/relationships/hyperlink" Target="http://standards.ieee.org/develop/policies/opman/index.html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802.org/11/Rules/rules.shtml" TargetMode="External"/><Relationship Id="rId3" Type="http://schemas.openxmlformats.org/officeDocument/2006/relationships/hyperlink" Target="http://grouper.ieee.org/groups/802/PNP/approved/IEEE_802_LMSC_OM_approved_120725.pdf" TargetMode="External"/><Relationship Id="rId7" Type="http://schemas.openxmlformats.org/officeDocument/2006/relationships/hyperlink" Target="https://mentor.ieee.org/802.11/dcn/13/11-13-0001-01-0000-802-11-operations-manual.docx" TargetMode="External"/><Relationship Id="rId2" Type="http://schemas.openxmlformats.org/officeDocument/2006/relationships/hyperlink" Target="http://standards.ieee.org/board/aud/LMSC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grouper.ieee.org/groups/802/PNP/approved/IEEE_802_WG_PandP_v12.pdf" TargetMode="External"/><Relationship Id="rId5" Type="http://schemas.openxmlformats.org/officeDocument/2006/relationships/hyperlink" Target="http://grouper.ieee.org/groups/802/PNP/approved/IEEE_802_LMSC_WG_PandP_approved_120604-v1.pdf" TargetMode="External"/><Relationship Id="rId4" Type="http://schemas.openxmlformats.org/officeDocument/2006/relationships/hyperlink" Target="http://grouper.ieee.org/groups/802/PNP/approved/IEEE_802_OM_v11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3615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Jan. </a:t>
            </a:r>
            <a:r>
              <a:rPr lang="en-US" altLang="en-US" sz="1800" dirty="0" smtClean="0"/>
              <a:t>2015</a:t>
            </a:r>
            <a:endParaRPr lang="en-US" altLang="en-US" sz="1800" dirty="0" smtClean="0"/>
          </a:p>
        </p:txBody>
      </p:sp>
      <p:sp>
        <p:nvSpPr>
          <p:cNvPr id="1536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  <p:sp>
        <p:nvSpPr>
          <p:cNvPr id="153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54459566-AFFC-4868-92A2-DD99D1F30848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  <a:noFill/>
        </p:spPr>
        <p:txBody>
          <a:bodyPr/>
          <a:lstStyle/>
          <a:p>
            <a:r>
              <a:rPr lang="en-US" altLang="en-US" dirty="0" smtClean="0"/>
              <a:t>NGP SG January </a:t>
            </a:r>
            <a:r>
              <a:rPr lang="en-US" altLang="en-US" dirty="0" smtClean="0"/>
              <a:t> </a:t>
            </a:r>
            <a:r>
              <a:rPr lang="en-US" altLang="en-US" dirty="0" smtClean="0"/>
              <a:t>Agenda</a:t>
            </a:r>
          </a:p>
        </p:txBody>
      </p:sp>
      <p:sp>
        <p:nvSpPr>
          <p:cNvPr id="15365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15-01-2015</a:t>
            </a:r>
            <a:endParaRPr lang="en-US" altLang="en-US" sz="2000" b="0" dirty="0" smtClean="0"/>
          </a:p>
        </p:txBody>
      </p:sp>
      <p:graphicFrame>
        <p:nvGraphicFramePr>
          <p:cNvPr id="1536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2861567"/>
              </p:ext>
            </p:extLst>
          </p:nvPr>
        </p:nvGraphicFramePr>
        <p:xfrm>
          <a:off x="677863" y="2671763"/>
          <a:ext cx="7716837" cy="935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15" name="Document" r:id="rId4" imgW="8248271" imgH="996595" progId="Word.Document.8">
                  <p:embed/>
                </p:oleObj>
              </mc:Choice>
              <mc:Fallback>
                <p:oleObj name="Document" r:id="rId4" imgW="8248271" imgH="996595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7863" y="2671763"/>
                        <a:ext cx="7716837" cy="935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7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2000" b="1"/>
              <a:t> Authors:</a:t>
            </a:r>
            <a:endParaRPr lang="en-US" alt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/>
              <a:t>Slide </a:t>
            </a:r>
            <a:fld id="{E1B09420-2B25-43B5-8E77-F98B5002837F}" type="slidenum">
              <a:rPr lang="en-GB" altLang="en-US"/>
              <a:pPr/>
              <a:t>10</a:t>
            </a:fld>
            <a:endParaRPr lang="en-GB" altLang="en-US"/>
          </a:p>
        </p:txBody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3671888"/>
          </a:xfrm>
        </p:spPr>
        <p:txBody>
          <a:bodyPr/>
          <a:lstStyle/>
          <a:p>
            <a:r>
              <a:rPr lang="en-US" altLang="en-US" sz="2000" dirty="0" smtClean="0"/>
              <a:t>Link to IEEE Disclosure of Affiliation </a:t>
            </a:r>
          </a:p>
          <a:p>
            <a:pPr lvl="1">
              <a:spcBef>
                <a:spcPct val="0"/>
              </a:spcBef>
            </a:pPr>
            <a:r>
              <a:rPr lang="en-US" altLang="en-US" dirty="0" smtClean="0">
                <a:hlinkClick r:id="rId3"/>
              </a:rPr>
              <a:t>http://standards.ieee.org/faqs/affiliationFAQ.html</a:t>
            </a:r>
            <a:endParaRPr lang="en-US" altLang="en-US" dirty="0" smtClean="0"/>
          </a:p>
          <a:p>
            <a:pPr>
              <a:spcBef>
                <a:spcPts val="1200"/>
              </a:spcBef>
            </a:pPr>
            <a:r>
              <a:rPr lang="en-US" altLang="en-US" sz="2000" dirty="0" smtClean="0"/>
              <a:t>Links to IEEE Antitrust Guidelines</a:t>
            </a:r>
          </a:p>
          <a:p>
            <a:pPr lvl="1">
              <a:spcBef>
                <a:spcPct val="0"/>
              </a:spcBef>
            </a:pPr>
            <a:r>
              <a:rPr lang="en-US" altLang="en-US" dirty="0" smtClean="0">
                <a:hlinkClick r:id="rId4"/>
              </a:rPr>
              <a:t>http://standards.ieee.org/resources/antitrust-guidelines.pdf</a:t>
            </a:r>
            <a:endParaRPr lang="en-US" altLang="en-US" dirty="0" smtClean="0"/>
          </a:p>
          <a:p>
            <a:pPr>
              <a:spcBef>
                <a:spcPts val="1200"/>
              </a:spcBef>
            </a:pPr>
            <a:r>
              <a:rPr lang="en-US" altLang="en-US" sz="2000" dirty="0" smtClean="0"/>
              <a:t>Link to IEEE Code of Ethics</a:t>
            </a:r>
          </a:p>
          <a:p>
            <a:pPr lvl="1">
              <a:spcBef>
                <a:spcPct val="0"/>
              </a:spcBef>
            </a:pPr>
            <a:r>
              <a:rPr lang="en-US" altLang="en-US" dirty="0" smtClean="0">
                <a:hlinkClick r:id="rId5"/>
              </a:rPr>
              <a:t>http://www.ieee.org/web/membership/ethics/code_ethics.html</a:t>
            </a:r>
            <a:r>
              <a:rPr lang="en-US" altLang="en-US" dirty="0" smtClean="0"/>
              <a:t> </a:t>
            </a:r>
          </a:p>
          <a:p>
            <a:pPr>
              <a:spcBef>
                <a:spcPts val="1200"/>
              </a:spcBef>
            </a:pPr>
            <a:r>
              <a:rPr lang="en-US" altLang="en-US" sz="2000" dirty="0" smtClean="0"/>
              <a:t>Link to IEEE Patent Policy</a:t>
            </a:r>
          </a:p>
          <a:p>
            <a:pPr lvl="1">
              <a:spcBef>
                <a:spcPct val="0"/>
              </a:spcBef>
            </a:pPr>
            <a:r>
              <a:rPr lang="en-US" altLang="en-US" dirty="0" smtClean="0">
                <a:hlinkClick r:id="rId6"/>
              </a:rPr>
              <a:t>http://standards.ieee.org/board/pat/pat-slideset.ppt</a:t>
            </a:r>
            <a:endParaRPr lang="en-US" altLang="en-US" dirty="0" smtClean="0"/>
          </a:p>
        </p:txBody>
      </p:sp>
      <p:sp>
        <p:nvSpPr>
          <p:cNvPr id="3891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>
                <a:solidFill>
                  <a:schemeClr val="tx2"/>
                </a:solidFill>
              </a:rPr>
              <a:t>Resources – URLs</a:t>
            </a:r>
          </a:p>
        </p:txBody>
      </p:sp>
      <p:sp>
        <p:nvSpPr>
          <p:cNvPr id="3891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9386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Jan. 2015 </a:t>
            </a:r>
            <a:endParaRPr lang="en-US" altLang="en-US" sz="1800" dirty="0" smtClean="0"/>
          </a:p>
        </p:txBody>
      </p:sp>
      <p:sp>
        <p:nvSpPr>
          <p:cNvPr id="389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  <p:extLst>
      <p:ext uri="{BB962C8B-B14F-4D97-AF65-F5344CB8AC3E}">
        <p14:creationId xmlns:p14="http://schemas.microsoft.com/office/powerpoint/2010/main" val="3082456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en-US" smtClean="0"/>
              <a:t>Reminder of SG rules</a:t>
            </a:r>
            <a:endParaRPr lang="en-US" altLang="en-US" smtClean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The Next Generation Positioning  SG operates under the rules defined in the 802 LMSC Policy &amp; Procedures </a:t>
            </a:r>
            <a:r>
              <a:rPr lang="en-US" altLang="en-US" dirty="0" err="1" smtClean="0"/>
              <a:t>subclause</a:t>
            </a:r>
            <a:r>
              <a:rPr lang="en-US" altLang="en-US" dirty="0" smtClean="0"/>
              <a:t> 5.3, 802 LMSC Operations Manual </a:t>
            </a:r>
            <a:r>
              <a:rPr lang="en-US" altLang="en-US" dirty="0" err="1" smtClean="0"/>
              <a:t>subclause</a:t>
            </a:r>
            <a:r>
              <a:rPr lang="en-US" altLang="en-US" dirty="0" smtClean="0"/>
              <a:t> 4.3, and 802.11 Operations Manual clause 5</a:t>
            </a:r>
          </a:p>
          <a:p>
            <a:pPr lvl="1"/>
            <a:r>
              <a:rPr lang="en-US" altLang="en-US" dirty="0" smtClean="0"/>
              <a:t>Participation is open to all</a:t>
            </a:r>
          </a:p>
          <a:p>
            <a:pPr lvl="1"/>
            <a:r>
              <a:rPr lang="en-US" altLang="en-US" dirty="0" smtClean="0"/>
              <a:t>802.11 voting rights is NOT required to attend, participate, motion and vote on NGP SG matters</a:t>
            </a:r>
          </a:p>
          <a:p>
            <a:pPr lvl="1"/>
            <a:r>
              <a:rPr lang="en-US" altLang="en-US" dirty="0" smtClean="0"/>
              <a:t>All votes on motions require 75% approval to pass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Jan. 2015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143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D8C5EEAF-9A8C-4F86-92DC-58D489E13B74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1650471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7BE6D980-3516-4EC6-A0B2-C3DAE4DB2089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21506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 dirty="0" smtClean="0">
                <a:solidFill>
                  <a:schemeClr val="tx2"/>
                </a:solidFill>
              </a:rPr>
              <a:t>NGP </a:t>
            </a:r>
            <a:r>
              <a:rPr lang="en-US" altLang="en-US" sz="3200" b="1" dirty="0">
                <a:solidFill>
                  <a:schemeClr val="tx2"/>
                </a:solidFill>
              </a:rPr>
              <a:t>SG Schedule in a Glance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6334247"/>
              </p:ext>
            </p:extLst>
          </p:nvPr>
        </p:nvGraphicFramePr>
        <p:xfrm>
          <a:off x="685800" y="1828800"/>
          <a:ext cx="7620000" cy="227605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70000"/>
                <a:gridCol w="1270000"/>
                <a:gridCol w="1270000"/>
                <a:gridCol w="1270000"/>
                <a:gridCol w="1270000"/>
                <a:gridCol w="1270000"/>
              </a:tblGrid>
              <a:tr h="371052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MON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TUE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WED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THU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FRI</a:t>
                      </a:r>
                      <a:endParaRPr lang="en-US" sz="1800" dirty="0"/>
                    </a:p>
                  </a:txBody>
                  <a:tcPr marT="45746" marB="45746"/>
                </a:tc>
              </a:tr>
              <a:tr h="37105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AM1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NGP</a:t>
                      </a:r>
                      <a:endParaRPr lang="en-US" sz="1800" dirty="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46" marB="45746"/>
                </a:tc>
              </a:tr>
              <a:tr h="37105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AM2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NGP</a:t>
                      </a:r>
                      <a:endParaRPr lang="en-US" sz="1800" dirty="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46" marB="45746"/>
                </a:tc>
              </a:tr>
              <a:tr h="37105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PM1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46" marB="45746"/>
                </a:tc>
              </a:tr>
              <a:tr h="42079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PM2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46" marB="45746"/>
                </a:tc>
              </a:tr>
              <a:tr h="37105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PM3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46" marB="45746"/>
                </a:tc>
              </a:tr>
            </a:tbl>
          </a:graphicData>
        </a:graphic>
      </p:graphicFrame>
      <p:sp>
        <p:nvSpPr>
          <p:cNvPr id="2155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9386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Jan. 2015 </a:t>
            </a:r>
            <a:endParaRPr lang="en-US" altLang="en-US" sz="1800" dirty="0" smtClean="0"/>
          </a:p>
        </p:txBody>
      </p:sp>
      <p:sp>
        <p:nvSpPr>
          <p:cNvPr id="2155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EB6160AC-AE34-4155-AFC8-18519305C87F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23554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>
                <a:solidFill>
                  <a:schemeClr val="tx2"/>
                </a:solidFill>
              </a:rPr>
              <a:t>Agenda Items for the Week</a:t>
            </a:r>
          </a:p>
        </p:txBody>
      </p:sp>
      <p:sp>
        <p:nvSpPr>
          <p:cNvPr id="23555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000" dirty="0" smtClean="0"/>
              <a:t>Patent policy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000" dirty="0" smtClean="0"/>
              <a:t>Elections for study group officers.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000" dirty="0" smtClean="0"/>
              <a:t>Discuss </a:t>
            </a:r>
            <a:r>
              <a:rPr lang="en-US" altLang="en-US" sz="2000" dirty="0"/>
              <a:t>SG </a:t>
            </a:r>
            <a:r>
              <a:rPr lang="en-US" altLang="en-US" sz="2000" dirty="0" smtClean="0"/>
              <a:t>deliverables and derived timelines.</a:t>
            </a:r>
            <a:endParaRPr lang="en-US" altLang="en-US" sz="2000" dirty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000" dirty="0" smtClean="0"/>
              <a:t>Presentations to inform the SG in its effort to develop PAR &amp; CSD, such as:</a:t>
            </a:r>
          </a:p>
          <a:p>
            <a:pPr lvl="1" algn="just">
              <a:spcBef>
                <a:spcPct val="20000"/>
              </a:spcBef>
              <a:buFontTx/>
              <a:buChar char="•"/>
            </a:pPr>
            <a:r>
              <a:rPr lang="en-US" altLang="en-US" sz="1800" dirty="0" smtClean="0"/>
              <a:t>Use cases</a:t>
            </a:r>
          </a:p>
          <a:p>
            <a:pPr lvl="1" algn="just">
              <a:spcBef>
                <a:spcPct val="20000"/>
              </a:spcBef>
              <a:buFontTx/>
              <a:buChar char="•"/>
            </a:pPr>
            <a:r>
              <a:rPr lang="en-US" altLang="en-US" sz="1800" dirty="0" smtClean="0"/>
              <a:t>Problems statements</a:t>
            </a:r>
          </a:p>
          <a:p>
            <a:pPr lvl="1" algn="just">
              <a:spcBef>
                <a:spcPct val="20000"/>
              </a:spcBef>
              <a:buFontTx/>
              <a:buChar char="•"/>
            </a:pPr>
            <a:r>
              <a:rPr lang="en-US" altLang="en-US" sz="1800" dirty="0" smtClean="0"/>
              <a:t>Scope and purpose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000" dirty="0" smtClean="0"/>
              <a:t>Draft PAR and CSD proposals.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000" dirty="0" smtClean="0"/>
              <a:t>Schedule teleconference times.</a:t>
            </a:r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 smtClean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</p:txBody>
      </p:sp>
      <p:sp>
        <p:nvSpPr>
          <p:cNvPr id="2355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9386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Jan. 2015 </a:t>
            </a:r>
            <a:endParaRPr lang="en-US" altLang="en-US" sz="1800" dirty="0" smtClean="0"/>
          </a:p>
        </p:txBody>
      </p:sp>
      <p:sp>
        <p:nvSpPr>
          <p:cNvPr id="2355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ACDA4F24-F3A0-498F-A3B3-1601B3055CD2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25602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</a:pPr>
            <a:r>
              <a:rPr lang="en-US" altLang="en-US" sz="3600" b="1" dirty="0"/>
              <a:t>Meeting Slot #</a:t>
            </a:r>
            <a:r>
              <a:rPr lang="en-US" altLang="en-US" sz="3600" b="1" dirty="0" smtClean="0"/>
              <a:t>1</a:t>
            </a:r>
            <a:endParaRPr lang="en-US" altLang="en-US" sz="2000" dirty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</p:txBody>
      </p:sp>
      <p:sp>
        <p:nvSpPr>
          <p:cNvPr id="2560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9386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Jan. 2015 </a:t>
            </a:r>
            <a:endParaRPr lang="en-US" altLang="en-US" sz="1800" dirty="0" smtClean="0"/>
          </a:p>
        </p:txBody>
      </p:sp>
      <p:sp>
        <p:nvSpPr>
          <p:cNvPr id="2560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462E4FA0-472C-4C8C-AB51-C96392349BB6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27650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 dirty="0" smtClean="0">
                <a:solidFill>
                  <a:schemeClr val="tx2"/>
                </a:solidFill>
              </a:rPr>
              <a:t>Meeting Slot # 1 Agenda</a:t>
            </a:r>
            <a:endParaRPr lang="en-US" altLang="en-US" sz="3200" b="1" dirty="0">
              <a:solidFill>
                <a:schemeClr val="tx2"/>
              </a:solidFill>
            </a:endParaRPr>
          </a:p>
        </p:txBody>
      </p:sp>
      <p:sp>
        <p:nvSpPr>
          <p:cNvPr id="27651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/>
              <a:t>Call Meeting to </a:t>
            </a:r>
            <a:r>
              <a:rPr lang="en-US" altLang="en-US" sz="2400" b="1" dirty="0" smtClean="0"/>
              <a:t>Order (1min)</a:t>
            </a:r>
            <a:endParaRPr lang="en-US" altLang="en-US" sz="2400" b="1" dirty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/>
              <a:t>Patent Policy and </a:t>
            </a:r>
            <a:r>
              <a:rPr lang="en-US" altLang="en-US" sz="2400" b="1" dirty="0" smtClean="0"/>
              <a:t>Logistics (5min)</a:t>
            </a:r>
            <a:endParaRPr lang="en-US" altLang="en-US" sz="2400" b="1" dirty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/>
              <a:t>Call for </a:t>
            </a:r>
            <a:r>
              <a:rPr lang="en-US" altLang="en-US" sz="2400" b="1" dirty="0" smtClean="0"/>
              <a:t>Submission (0min)</a:t>
            </a:r>
            <a:endParaRPr lang="en-US" altLang="en-US" sz="2400" b="1" dirty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/>
              <a:t>Agenda </a:t>
            </a:r>
            <a:r>
              <a:rPr lang="en-US" altLang="en-US" sz="2400" b="1" dirty="0" smtClean="0"/>
              <a:t>Setting (4min)</a:t>
            </a:r>
            <a:endParaRPr lang="en-US" altLang="en-US" sz="2400" b="1" dirty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Study Group Officers nominees presentation (10min)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Presentations (45min)</a:t>
            </a:r>
            <a:endParaRPr lang="en-US" altLang="en-US" sz="2400" b="1" dirty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PAR draft presentation (30min)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Study Group Timeline and Deliverable (ATP)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Recess</a:t>
            </a:r>
            <a:endParaRPr lang="en-US" altLang="en-US" sz="2400" b="1" dirty="0"/>
          </a:p>
          <a:p>
            <a:pPr algn="just">
              <a:spcBef>
                <a:spcPct val="20000"/>
              </a:spcBef>
              <a:buFontTx/>
              <a:buChar char="•"/>
            </a:pPr>
            <a:endParaRPr lang="en-US" altLang="en-US" sz="2400" b="1" dirty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</p:txBody>
      </p:sp>
      <p:sp>
        <p:nvSpPr>
          <p:cNvPr id="2765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9386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Jan. 2015 </a:t>
            </a:r>
            <a:endParaRPr lang="en-US" altLang="en-US" sz="1800" dirty="0" smtClean="0"/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01E99B28-9172-4ABC-8742-31E48F5585A0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43010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 dirty="0">
                <a:solidFill>
                  <a:schemeClr val="tx2"/>
                </a:solidFill>
              </a:rPr>
              <a:t>List of </a:t>
            </a:r>
            <a:r>
              <a:rPr lang="en-US" altLang="en-US" sz="3200" b="1" dirty="0" smtClean="0">
                <a:solidFill>
                  <a:schemeClr val="tx2"/>
                </a:solidFill>
              </a:rPr>
              <a:t>Submission for the week</a:t>
            </a:r>
            <a:endParaRPr lang="en-US" altLang="en-US" sz="3200" b="1" dirty="0">
              <a:solidFill>
                <a:schemeClr val="tx2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7916077"/>
              </p:ext>
            </p:extLst>
          </p:nvPr>
        </p:nvGraphicFramePr>
        <p:xfrm>
          <a:off x="685800" y="1752600"/>
          <a:ext cx="7772404" cy="278886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80624"/>
                <a:gridCol w="2124576"/>
                <a:gridCol w="2667000"/>
                <a:gridCol w="1600204"/>
              </a:tblGrid>
              <a:tr h="37076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Document No.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Presenter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Title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Topic</a:t>
                      </a:r>
                      <a:endParaRPr lang="en-US" sz="1500" dirty="0"/>
                    </a:p>
                  </a:txBody>
                  <a:tcPr marT="45712" marB="45712"/>
                </a:tc>
              </a:tr>
              <a:tr h="37076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11-14/1561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Jonathan Segev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Next Gen.</a:t>
                      </a:r>
                      <a:r>
                        <a:rPr lang="en-US" sz="1500" baseline="0" dirty="0" smtClean="0"/>
                        <a:t> Positioning 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Agenda</a:t>
                      </a:r>
                      <a:r>
                        <a:rPr lang="en-US" sz="1500" baseline="0" dirty="0" smtClean="0"/>
                        <a:t> Deck</a:t>
                      </a:r>
                      <a:endParaRPr lang="en-US" sz="1500" dirty="0"/>
                    </a:p>
                  </a:txBody>
                  <a:tcPr marT="45712" marB="45712"/>
                </a:tc>
              </a:tr>
              <a:tr h="401480">
                <a:tc>
                  <a:txBody>
                    <a:bodyPr/>
                    <a:lstStyle/>
                    <a:p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11-14/1193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Carlos </a:t>
                      </a:r>
                      <a:r>
                        <a:rPr lang="en-US" sz="15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Aldana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Beyond Indoor Navigation</a:t>
                      </a: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 cases 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</a:tr>
              <a:tr h="54862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11-15/0110</a:t>
                      </a: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Amichai</a:t>
                      </a:r>
                      <a:r>
                        <a:rPr lang="en-US" sz="1500" baseline="0" dirty="0" smtClean="0"/>
                        <a:t> Sanderovich</a:t>
                      </a:r>
                      <a:endParaRPr lang="en-US" sz="1500" dirty="0" smtClean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NGP</a:t>
                      </a:r>
                      <a:r>
                        <a:rPr lang="en-US" sz="1500" baseline="0" dirty="0" smtClean="0"/>
                        <a:t> for 60Ghz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Use cases</a:t>
                      </a:r>
                      <a:endParaRPr lang="en-US" sz="1500" dirty="0"/>
                    </a:p>
                  </a:txBody>
                  <a:tcPr marT="45712" marB="45712"/>
                </a:tc>
              </a:tr>
              <a:tr h="548621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11-15/0030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Jonathan Segev</a:t>
                      </a: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802.11 NGP SG Proposed PAR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NGP PAR Draft</a:t>
                      </a:r>
                      <a:endParaRPr lang="en-US" sz="1500" dirty="0"/>
                    </a:p>
                  </a:txBody>
                  <a:tcPr marT="45712" marB="45712"/>
                </a:tc>
              </a:tr>
              <a:tr h="548621"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 smtClean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 smtClean="0"/>
                    </a:p>
                  </a:txBody>
                  <a:tcPr marT="45712" marB="45712"/>
                </a:tc>
              </a:tr>
            </a:tbl>
          </a:graphicData>
        </a:graphic>
      </p:graphicFrame>
      <p:sp>
        <p:nvSpPr>
          <p:cNvPr id="4305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9386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Jan. 2015 </a:t>
            </a:r>
            <a:endParaRPr lang="en-US" altLang="en-US" sz="1800" dirty="0" smtClean="0"/>
          </a:p>
        </p:txBody>
      </p:sp>
      <p:sp>
        <p:nvSpPr>
          <p:cNvPr id="4305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348D5383-51DE-4EB6-8AF7-9A2E11F028E2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5632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9386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Jan. 2015 </a:t>
            </a:r>
            <a:endParaRPr lang="en-US" altLang="en-US" sz="1800" dirty="0" smtClean="0"/>
          </a:p>
        </p:txBody>
      </p:sp>
      <p:sp>
        <p:nvSpPr>
          <p:cNvPr id="563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  <p:sp>
        <p:nvSpPr>
          <p:cNvPr id="56324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 dirty="0" smtClean="0">
                <a:solidFill>
                  <a:schemeClr val="tx2"/>
                </a:solidFill>
              </a:rPr>
              <a:t>Presentations – Slot 1</a:t>
            </a:r>
            <a:endParaRPr lang="en-US" altLang="en-US" sz="2400" b="1" dirty="0">
              <a:solidFill>
                <a:schemeClr val="tx2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9091036"/>
              </p:ext>
            </p:extLst>
          </p:nvPr>
        </p:nvGraphicFramePr>
        <p:xfrm>
          <a:off x="685800" y="1752600"/>
          <a:ext cx="7772400" cy="220982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80624"/>
                <a:gridCol w="1895976"/>
                <a:gridCol w="3276600"/>
                <a:gridCol w="1219200"/>
              </a:tblGrid>
              <a:tr h="37080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Document No.</a:t>
                      </a:r>
                      <a:endParaRPr lang="en-US" sz="15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Presenter</a:t>
                      </a:r>
                      <a:endParaRPr lang="en-US" sz="15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Title</a:t>
                      </a:r>
                      <a:endParaRPr lang="en-US" sz="15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Topic</a:t>
                      </a:r>
                      <a:endParaRPr lang="en-US" sz="1500" dirty="0"/>
                    </a:p>
                  </a:txBody>
                  <a:tcPr marT="45715" marB="45715"/>
                </a:tc>
              </a:tr>
              <a:tr h="548801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11-14/1561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Jonathan Segev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Next Gen.</a:t>
                      </a:r>
                      <a:r>
                        <a:rPr lang="en-US" sz="1500" baseline="0" dirty="0" smtClean="0"/>
                        <a:t> Positioning 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Agenda</a:t>
                      </a:r>
                      <a:r>
                        <a:rPr lang="en-US" sz="1500" baseline="0" dirty="0" smtClean="0"/>
                        <a:t> Deck.</a:t>
                      </a:r>
                      <a:endParaRPr lang="en-US" sz="1500" dirty="0"/>
                    </a:p>
                  </a:txBody>
                  <a:tcPr marT="45712" marB="45712"/>
                </a:tc>
              </a:tr>
              <a:tr h="370800">
                <a:tc>
                  <a:txBody>
                    <a:bodyPr/>
                    <a:lstStyle/>
                    <a:p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11-14/1193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Carlos </a:t>
                      </a:r>
                      <a:r>
                        <a:rPr lang="en-US" sz="15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Aldana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Beyond Indoor Navigation</a:t>
                      </a: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 cases 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</a:tr>
              <a:tr h="370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11-15/0110</a:t>
                      </a: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err="1" smtClean="0"/>
                        <a:t>Amicai</a:t>
                      </a:r>
                      <a:r>
                        <a:rPr lang="en-US" sz="1500" dirty="0" smtClean="0"/>
                        <a:t> Sanderovich</a:t>
                      </a: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NGP</a:t>
                      </a:r>
                      <a:r>
                        <a:rPr lang="en-US" sz="1500" baseline="0" dirty="0" smtClean="0"/>
                        <a:t> for 60Ghz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Use cases</a:t>
                      </a:r>
                      <a:endParaRPr lang="en-US" sz="1500" dirty="0"/>
                    </a:p>
                  </a:txBody>
                  <a:tcPr marT="45712" marB="45712"/>
                </a:tc>
              </a:tr>
              <a:tr h="37080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11-15/0030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Jonathan Segev</a:t>
                      </a: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802.11 NGP SG Proposed PAR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NGP PAR Draft review</a:t>
                      </a:r>
                      <a:endParaRPr lang="en-US" sz="1500" dirty="0"/>
                    </a:p>
                  </a:txBody>
                  <a:tcPr marT="45712" marB="45712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487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SG Chair Election Nominees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Final call for nominees.</a:t>
            </a:r>
          </a:p>
          <a:p>
            <a:r>
              <a:rPr lang="en-US" dirty="0" smtClean="0"/>
              <a:t>Nominee presentation.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Jan. 2015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152BCA7-89AC-46D4-818E-AB7EE2363CCF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5862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576262"/>
            <a:ext cx="7772400" cy="1066800"/>
          </a:xfrm>
        </p:spPr>
        <p:txBody>
          <a:bodyPr/>
          <a:lstStyle/>
          <a:p>
            <a:r>
              <a:rPr lang="en-US" dirty="0" smtClean="0"/>
              <a:t>Presentations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Jan. 2015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152BCA7-89AC-46D4-818E-AB7EE2363CCF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008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>
          <a:xfrm>
            <a:off x="381000" y="990600"/>
            <a:ext cx="8382000" cy="1066800"/>
          </a:xfrm>
        </p:spPr>
        <p:txBody>
          <a:bodyPr/>
          <a:lstStyle/>
          <a:p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IEEE 802.11</a:t>
            </a:r>
            <a:b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</a:br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Next Generation Positioning </a:t>
            </a:r>
            <a:b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</a:br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Study Group</a:t>
            </a:r>
            <a:endParaRPr lang="en-CA" altLang="en-US" sz="3600" dirty="0" smtClean="0">
              <a:cs typeface="Times New Roman" panose="02020603050405020304" pitchFamily="18" charset="0"/>
            </a:endParaRP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533400" y="2971800"/>
            <a:ext cx="8305800" cy="31242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3000" dirty="0" smtClean="0">
                <a:cs typeface="Times New Roman" panose="02020603050405020304" pitchFamily="18" charset="0"/>
              </a:rPr>
              <a:t>Atlanta, GA, United States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3000" dirty="0" smtClean="0">
                <a:cs typeface="Times New Roman" panose="02020603050405020304" pitchFamily="18" charset="0"/>
              </a:rPr>
              <a:t>January 11 - 16, 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2000" dirty="0" smtClean="0"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>
                <a:cs typeface="Times New Roman" panose="02020603050405020304" pitchFamily="18" charset="0"/>
              </a:rPr>
              <a:t>Chair Pro-tem: </a:t>
            </a:r>
            <a:r>
              <a:rPr lang="en-US" altLang="en-US" sz="2000" b="0" dirty="0" smtClean="0">
                <a:cs typeface="Times New Roman" panose="02020603050405020304" pitchFamily="18" charset="0"/>
              </a:rPr>
              <a:t>Jonathan Segev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>
                <a:cs typeface="Times New Roman" panose="02020603050405020304" pitchFamily="18" charset="0"/>
              </a:rPr>
              <a:t>Secretary</a:t>
            </a:r>
            <a:r>
              <a:rPr lang="en-US" altLang="en-US" sz="2000" b="0" dirty="0" smtClean="0">
                <a:cs typeface="Times New Roman" panose="02020603050405020304" pitchFamily="18" charset="0"/>
              </a:rPr>
              <a:t>: Gabor </a:t>
            </a:r>
            <a:r>
              <a:rPr lang="en-US" altLang="en-US" sz="2000" b="0" dirty="0" err="1" smtClean="0">
                <a:cs typeface="Times New Roman" panose="02020603050405020304" pitchFamily="18" charset="0"/>
              </a:rPr>
              <a:t>Bajko</a:t>
            </a:r>
            <a:r>
              <a:rPr lang="en-US" altLang="en-US" sz="2000" b="0" dirty="0" smtClean="0">
                <a:cs typeface="Times New Roman" panose="02020603050405020304" pitchFamily="18" charset="0"/>
              </a:rPr>
              <a:t> (</a:t>
            </a:r>
            <a:r>
              <a:rPr lang="en-US" altLang="en-US" sz="2000" b="0" dirty="0" err="1" smtClean="0">
                <a:cs typeface="Times New Roman" panose="02020603050405020304" pitchFamily="18" charset="0"/>
              </a:rPr>
              <a:t>MediaTek</a:t>
            </a:r>
            <a:r>
              <a:rPr lang="en-US" altLang="en-US" sz="2000" b="0" dirty="0" smtClean="0">
                <a:cs typeface="Times New Roman" panose="02020603050405020304" pitchFamily="18" charset="0"/>
              </a:rPr>
              <a:t>)</a:t>
            </a:r>
            <a:endParaRPr lang="en-US" altLang="en-US" sz="1800" b="0" dirty="0" smtClean="0">
              <a:cs typeface="Times New Roman" panose="02020603050405020304" pitchFamily="18" charset="0"/>
            </a:endParaRPr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C0DD7BF1-6316-4B11-9FE1-A04A16D60D2F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74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  <p:sp>
        <p:nvSpPr>
          <p:cNvPr id="1741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9386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Jan. 2015 </a:t>
            </a:r>
            <a:endParaRPr lang="en-US" alt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0365E0F8-EC0D-4938-A3EB-5F40C73F6D5B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5120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9386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Jan. 2015 </a:t>
            </a:r>
            <a:endParaRPr lang="en-US" altLang="en-US" sz="1800" dirty="0" smtClean="0"/>
          </a:p>
        </p:txBody>
      </p:sp>
      <p:sp>
        <p:nvSpPr>
          <p:cNvPr id="5120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  <p:sp>
        <p:nvSpPr>
          <p:cNvPr id="51204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 dirty="0">
                <a:solidFill>
                  <a:schemeClr val="tx2"/>
                </a:solidFill>
              </a:rPr>
              <a:t>Study Group </a:t>
            </a:r>
            <a:r>
              <a:rPr lang="en-US" altLang="en-US" sz="3200" b="1" dirty="0" smtClean="0">
                <a:solidFill>
                  <a:schemeClr val="tx2"/>
                </a:solidFill>
              </a:rPr>
              <a:t>Timeline - TBD</a:t>
            </a:r>
            <a:endParaRPr lang="en-US" altLang="en-US" sz="2400" b="1" dirty="0">
              <a:solidFill>
                <a:schemeClr val="tx2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6249511"/>
              </p:ext>
            </p:extLst>
          </p:nvPr>
        </p:nvGraphicFramePr>
        <p:xfrm>
          <a:off x="685800" y="1524000"/>
          <a:ext cx="7772400" cy="4781542"/>
        </p:xfrm>
        <a:graphic>
          <a:graphicData uri="http://schemas.openxmlformats.org/drawingml/2006/table">
            <a:tbl>
              <a:tblPr/>
              <a:tblGrid>
                <a:gridCol w="2286000"/>
                <a:gridCol w="5486400"/>
              </a:tblGrid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Month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Milestone / Plan of Action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914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January </a:t>
                      </a: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 </a:t>
                      </a: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(i)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Formation meeting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Initial discussion on PAR and CSD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Presentations on use cases, usage models.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</a:tr>
              <a:tr h="6191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March </a:t>
                      </a: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 </a:t>
                      </a: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(p)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Continue discussion on PAR and CSD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Discussion supporting presentations.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</a:tr>
              <a:tr h="914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May </a:t>
                      </a: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 </a:t>
                      </a: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(i)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SG Final version of PAR and CSD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Discussion on supporting presentations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Study Group extension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Working Group Approval on PAR and CSD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PAR circulated amongst other WGs. 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</a:tr>
              <a:tr h="6397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July </a:t>
                      </a: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 </a:t>
                      </a: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(p)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Presentations.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Resolve EC feedback on PAR and CSD.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Executive Committee Approval on PAR and CSD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July </a:t>
                      </a: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 </a:t>
                      </a: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(i)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NesCom Approval on PAR and CSD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Sep. </a:t>
                      </a: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 </a:t>
                      </a: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(targeted)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Task Group formation meeting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B48914D3-121B-4B63-BECF-67A59DB1EC1F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53250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</a:pPr>
            <a:r>
              <a:rPr lang="en-US" altLang="en-US" sz="3600" b="1" dirty="0"/>
              <a:t>Meeting Slot #</a:t>
            </a:r>
            <a:r>
              <a:rPr lang="en-US" altLang="en-US" sz="3600" b="1" dirty="0" smtClean="0"/>
              <a:t>2</a:t>
            </a:r>
            <a:endParaRPr lang="en-US" altLang="en-US" sz="2000" dirty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</p:txBody>
      </p:sp>
      <p:sp>
        <p:nvSpPr>
          <p:cNvPr id="53251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9386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Jan. 2015 </a:t>
            </a:r>
            <a:endParaRPr lang="en-US" altLang="en-US" sz="1800" dirty="0" smtClean="0"/>
          </a:p>
        </p:txBody>
      </p:sp>
      <p:sp>
        <p:nvSpPr>
          <p:cNvPr id="5325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C0336074-CE23-4012-A0F8-71CE9BF84794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55298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 dirty="0" smtClean="0">
                <a:solidFill>
                  <a:schemeClr val="tx2"/>
                </a:solidFill>
              </a:rPr>
              <a:t>Meeting Slot # 2 Agenda</a:t>
            </a:r>
            <a:endParaRPr lang="en-US" altLang="en-US" sz="3200" b="1" dirty="0">
              <a:solidFill>
                <a:schemeClr val="tx2"/>
              </a:solidFill>
            </a:endParaRPr>
          </a:p>
        </p:txBody>
      </p:sp>
      <p:sp>
        <p:nvSpPr>
          <p:cNvPr id="55299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000" dirty="0"/>
              <a:t>Call Meeting to Order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000" dirty="0"/>
              <a:t>Patent Policy and Logistics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000" dirty="0" smtClean="0"/>
              <a:t>Study Group Officers elections</a:t>
            </a:r>
            <a:endParaRPr lang="en-US" altLang="en-US" sz="2000" dirty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000" dirty="0" smtClean="0"/>
              <a:t>Review PAR draft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000" dirty="0" smtClean="0"/>
              <a:t>Teleconference </a:t>
            </a:r>
            <a:r>
              <a:rPr lang="en-US" altLang="en-US" sz="2000" dirty="0"/>
              <a:t>Schedule 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000" dirty="0" smtClean="0"/>
              <a:t>Adjourn.</a:t>
            </a:r>
            <a:endParaRPr lang="en-US" altLang="en-US" sz="2000" dirty="0"/>
          </a:p>
          <a:p>
            <a:pPr algn="just">
              <a:spcBef>
                <a:spcPct val="20000"/>
              </a:spcBef>
              <a:buFontTx/>
              <a:buChar char="•"/>
            </a:pPr>
            <a:endParaRPr lang="en-US" altLang="en-US" sz="2400" b="1" dirty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</p:txBody>
      </p:sp>
      <p:sp>
        <p:nvSpPr>
          <p:cNvPr id="5530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9386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Jan. 2015 </a:t>
            </a:r>
            <a:endParaRPr lang="en-US" altLang="en-US" sz="1800" dirty="0" smtClean="0"/>
          </a:p>
        </p:txBody>
      </p:sp>
      <p:sp>
        <p:nvSpPr>
          <p:cNvPr id="5530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348D5383-51DE-4EB6-8AF7-9A2E11F028E2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5632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9386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Jan. 2015 </a:t>
            </a:r>
            <a:endParaRPr lang="en-US" altLang="en-US" sz="1800" dirty="0" smtClean="0"/>
          </a:p>
        </p:txBody>
      </p:sp>
      <p:sp>
        <p:nvSpPr>
          <p:cNvPr id="563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  <p:sp>
        <p:nvSpPr>
          <p:cNvPr id="56324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 dirty="0" smtClean="0">
                <a:solidFill>
                  <a:schemeClr val="tx2"/>
                </a:solidFill>
              </a:rPr>
              <a:t>Presentations for slot # 2</a:t>
            </a:r>
            <a:endParaRPr lang="en-US" altLang="en-US" sz="2400" b="1" dirty="0">
              <a:solidFill>
                <a:schemeClr val="tx2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6187212"/>
              </p:ext>
            </p:extLst>
          </p:nvPr>
        </p:nvGraphicFramePr>
        <p:xfrm>
          <a:off x="685800" y="1752600"/>
          <a:ext cx="7772400" cy="220982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80624"/>
                <a:gridCol w="1895976"/>
                <a:gridCol w="3276600"/>
                <a:gridCol w="1219200"/>
              </a:tblGrid>
              <a:tr h="37080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Document No.</a:t>
                      </a:r>
                      <a:endParaRPr lang="en-US" sz="15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Presenter</a:t>
                      </a:r>
                      <a:endParaRPr lang="en-US" sz="15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Title</a:t>
                      </a:r>
                      <a:endParaRPr lang="en-US" sz="15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Topic</a:t>
                      </a:r>
                      <a:endParaRPr lang="en-US" sz="1500" dirty="0"/>
                    </a:p>
                  </a:txBody>
                  <a:tcPr marT="45715" marB="45715"/>
                </a:tc>
              </a:tr>
              <a:tr h="548801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11-14/1561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Jonathan Segev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Next Gen.</a:t>
                      </a:r>
                      <a:r>
                        <a:rPr lang="en-US" sz="1500" baseline="0" dirty="0" smtClean="0"/>
                        <a:t> Positioning 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Agenda</a:t>
                      </a:r>
                      <a:r>
                        <a:rPr lang="en-US" sz="1500" baseline="0" dirty="0" smtClean="0"/>
                        <a:t> Deck.</a:t>
                      </a:r>
                      <a:endParaRPr lang="en-US" sz="1500" dirty="0"/>
                    </a:p>
                  </a:txBody>
                  <a:tcPr marT="45712" marB="45712"/>
                </a:tc>
              </a:tr>
              <a:tr h="37080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11-15/0030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Jonathan Segev</a:t>
                      </a: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802.11 NGP SG Proposed PAR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NGP PAR Draft</a:t>
                      </a:r>
                      <a:endParaRPr lang="en-US" sz="1500" dirty="0"/>
                    </a:p>
                  </a:txBody>
                  <a:tcPr marT="45712" marB="45712"/>
                </a:tc>
              </a:tr>
              <a:tr h="370800"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5" marB="45715"/>
                </a:tc>
              </a:tr>
              <a:tr h="370800"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 smtClean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5" marB="45715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A0FEA408-62FF-4705-9186-989F2FD22D62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59394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 dirty="0">
                <a:solidFill>
                  <a:schemeClr val="tx2"/>
                </a:solidFill>
              </a:rPr>
              <a:t>Goals for </a:t>
            </a:r>
            <a:r>
              <a:rPr lang="en-US" altLang="en-US" sz="3200" b="1" dirty="0" smtClean="0">
                <a:solidFill>
                  <a:schemeClr val="tx2"/>
                </a:solidFill>
              </a:rPr>
              <a:t>March </a:t>
            </a:r>
            <a:endParaRPr lang="en-US" altLang="en-US" sz="3200" b="1" dirty="0">
              <a:solidFill>
                <a:schemeClr val="tx2"/>
              </a:solidFill>
            </a:endParaRPr>
          </a:p>
        </p:txBody>
      </p:sp>
      <p:sp>
        <p:nvSpPr>
          <p:cNvPr id="59395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Continue with PAR development – call for contributions.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Present initial CSD document – call for contributions.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Entertain submissions towards CSD and PAR completion (use cases, usages, performance analysis etc.).</a:t>
            </a:r>
            <a:endParaRPr lang="en-US" altLang="en-US" sz="2400" b="1" dirty="0"/>
          </a:p>
          <a:p>
            <a:pPr lvl="1" algn="just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</p:txBody>
      </p:sp>
      <p:sp>
        <p:nvSpPr>
          <p:cNvPr id="5939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9386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Jan. 2015 </a:t>
            </a:r>
            <a:endParaRPr lang="en-US" altLang="en-US" sz="1800" dirty="0" smtClean="0"/>
          </a:p>
        </p:txBody>
      </p:sp>
      <p:sp>
        <p:nvSpPr>
          <p:cNvPr id="5939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FC41F9BA-785F-4A57-88B4-8ED217D6BC1B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61442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 dirty="0">
                <a:solidFill>
                  <a:schemeClr val="tx2"/>
                </a:solidFill>
              </a:rPr>
              <a:t>Teleconference </a:t>
            </a:r>
            <a:r>
              <a:rPr lang="en-US" altLang="en-US" sz="3200" b="1" dirty="0" smtClean="0">
                <a:solidFill>
                  <a:schemeClr val="tx2"/>
                </a:solidFill>
              </a:rPr>
              <a:t>Schedule - TBD</a:t>
            </a:r>
            <a:endParaRPr lang="en-US" altLang="en-US" sz="3200" b="1" dirty="0">
              <a:solidFill>
                <a:schemeClr val="tx2"/>
              </a:solidFill>
            </a:endParaRPr>
          </a:p>
        </p:txBody>
      </p:sp>
      <p:sp>
        <p:nvSpPr>
          <p:cNvPr id="61443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February </a:t>
            </a:r>
            <a:r>
              <a:rPr lang="en-US" altLang="en-US" sz="2400" b="1" dirty="0" smtClean="0"/>
              <a:t>23</a:t>
            </a:r>
            <a:r>
              <a:rPr lang="en-US" altLang="en-US" sz="2400" b="1" baseline="30000" dirty="0" smtClean="0"/>
              <a:t>rd</a:t>
            </a:r>
            <a:r>
              <a:rPr lang="en-US" altLang="en-US" sz="2400" b="1" dirty="0" smtClean="0"/>
              <a:t>  10:00 – 11:00 EST </a:t>
            </a:r>
            <a:endParaRPr lang="en-US" altLang="en-US" sz="2400" b="1" dirty="0" smtClean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March </a:t>
            </a:r>
            <a:r>
              <a:rPr lang="en-US" altLang="en-US" sz="2400" b="1" dirty="0" smtClean="0"/>
              <a:t>2</a:t>
            </a:r>
            <a:r>
              <a:rPr lang="en-US" altLang="en-US" sz="2400" b="1" baseline="30000" dirty="0" smtClean="0"/>
              <a:t>nd</a:t>
            </a:r>
            <a:r>
              <a:rPr lang="en-US" altLang="en-US" sz="2400" b="1" dirty="0" smtClean="0"/>
              <a:t>.	10:00 – 11:00 EST</a:t>
            </a:r>
            <a:endParaRPr lang="en-US" altLang="en-US" sz="2400" b="1" dirty="0" smtClean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Do we need anymore calls?</a:t>
            </a:r>
            <a:endParaRPr lang="en-US" altLang="en-US" sz="2400" b="1" dirty="0"/>
          </a:p>
          <a:p>
            <a:pPr marL="0" indent="0">
              <a:spcBef>
                <a:spcPct val="20000"/>
              </a:spcBef>
            </a:pPr>
            <a:endParaRPr lang="en-US" altLang="en-US" sz="2000" dirty="0" smtClean="0"/>
          </a:p>
          <a:p>
            <a:pPr marL="0" indent="0">
              <a:spcBef>
                <a:spcPct val="20000"/>
              </a:spcBef>
            </a:pPr>
            <a:r>
              <a:rPr lang="en-US" altLang="en-US" sz="2000" dirty="0" err="1" smtClean="0"/>
              <a:t>Strawpoll</a:t>
            </a:r>
            <a:r>
              <a:rPr lang="en-US" altLang="en-US" sz="2000" dirty="0" smtClean="0"/>
              <a:t>:</a:t>
            </a:r>
          </a:p>
          <a:p>
            <a:pPr marL="0" indent="0">
              <a:spcBef>
                <a:spcPct val="20000"/>
              </a:spcBef>
            </a:pPr>
            <a:r>
              <a:rPr lang="en-US" altLang="en-US" sz="2000" dirty="0" smtClean="0"/>
              <a:t>We agree to the conference call schedule depicted above.</a:t>
            </a:r>
          </a:p>
          <a:p>
            <a:pPr marL="0" indent="0">
              <a:spcBef>
                <a:spcPct val="20000"/>
              </a:spcBef>
            </a:pPr>
            <a:r>
              <a:rPr lang="en-US" altLang="en-US" sz="2000" dirty="0" smtClean="0"/>
              <a:t>Approved unanimously.</a:t>
            </a:r>
            <a:endParaRPr lang="en-US" altLang="en-US" sz="2000" dirty="0"/>
          </a:p>
          <a:p>
            <a:pPr marL="0" indent="0">
              <a:spcBef>
                <a:spcPct val="20000"/>
              </a:spcBef>
            </a:pPr>
            <a:r>
              <a:rPr lang="en-US" altLang="en-US" sz="2000" dirty="0" smtClean="0"/>
              <a:t>Y: </a:t>
            </a:r>
          </a:p>
          <a:p>
            <a:pPr marL="0" indent="0">
              <a:spcBef>
                <a:spcPct val="20000"/>
              </a:spcBef>
            </a:pPr>
            <a:r>
              <a:rPr lang="en-US" altLang="en-US" sz="2000" dirty="0" smtClean="0"/>
              <a:t>N:</a:t>
            </a:r>
          </a:p>
          <a:p>
            <a:pPr marL="0" indent="0">
              <a:spcBef>
                <a:spcPct val="20000"/>
              </a:spcBef>
            </a:pPr>
            <a:r>
              <a:rPr lang="en-US" altLang="en-US" sz="2000" dirty="0" smtClean="0"/>
              <a:t>A:</a:t>
            </a:r>
          </a:p>
          <a:p>
            <a:pPr marL="0" indent="0">
              <a:spcBef>
                <a:spcPct val="20000"/>
              </a:spcBef>
            </a:pPr>
            <a:endParaRPr lang="en-US" altLang="en-US" sz="2000" dirty="0" smtClean="0"/>
          </a:p>
        </p:txBody>
      </p:sp>
      <p:sp>
        <p:nvSpPr>
          <p:cNvPr id="6144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9386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Jan. 2015 </a:t>
            </a:r>
            <a:endParaRPr lang="en-US" altLang="en-US" sz="1800" dirty="0" smtClean="0"/>
          </a:p>
        </p:txBody>
      </p:sp>
      <p:sp>
        <p:nvSpPr>
          <p:cNvPr id="6144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FC41F9BA-785F-4A57-88B4-8ED217D6BC1B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61442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 dirty="0">
                <a:solidFill>
                  <a:schemeClr val="tx2"/>
                </a:solidFill>
              </a:rPr>
              <a:t>Teleconference </a:t>
            </a:r>
            <a:r>
              <a:rPr lang="en-US" altLang="en-US" sz="3200" b="1" dirty="0" smtClean="0">
                <a:solidFill>
                  <a:schemeClr val="tx2"/>
                </a:solidFill>
              </a:rPr>
              <a:t>Schedule - TBD</a:t>
            </a:r>
            <a:endParaRPr lang="en-US" altLang="en-US" sz="3200" b="1" dirty="0">
              <a:solidFill>
                <a:schemeClr val="tx2"/>
              </a:solidFill>
            </a:endParaRPr>
          </a:p>
        </p:txBody>
      </p:sp>
      <p:sp>
        <p:nvSpPr>
          <p:cNvPr id="61443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February </a:t>
            </a:r>
            <a:r>
              <a:rPr lang="en-US" altLang="en-US" sz="2400" b="1" dirty="0" smtClean="0"/>
              <a:t>23</a:t>
            </a:r>
            <a:r>
              <a:rPr lang="en-US" altLang="en-US" sz="2400" b="1" baseline="30000" dirty="0" smtClean="0"/>
              <a:t>rd</a:t>
            </a:r>
            <a:r>
              <a:rPr lang="en-US" altLang="en-US" sz="2400" b="1" dirty="0" smtClean="0"/>
              <a:t>  10:00 – 11:00 EST </a:t>
            </a:r>
            <a:endParaRPr lang="en-US" altLang="en-US" sz="2400" b="1" dirty="0" smtClean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March </a:t>
            </a:r>
            <a:r>
              <a:rPr lang="en-US" altLang="en-US" sz="2400" b="1" dirty="0" smtClean="0"/>
              <a:t>2</a:t>
            </a:r>
            <a:r>
              <a:rPr lang="en-US" altLang="en-US" sz="2400" b="1" baseline="30000" dirty="0" smtClean="0"/>
              <a:t>nd</a:t>
            </a:r>
            <a:r>
              <a:rPr lang="en-US" altLang="en-US" sz="2400" b="1" dirty="0" smtClean="0"/>
              <a:t>.	10:00 – 11:00 EST</a:t>
            </a:r>
            <a:endParaRPr lang="en-US" altLang="en-US" sz="2400" b="1" dirty="0" smtClean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Do we need anymore calls?</a:t>
            </a:r>
            <a:endParaRPr lang="en-US" altLang="en-US" sz="2400" b="1" dirty="0"/>
          </a:p>
          <a:p>
            <a:pPr marL="0" indent="0">
              <a:spcBef>
                <a:spcPct val="20000"/>
              </a:spcBef>
            </a:pPr>
            <a:endParaRPr lang="en-US" altLang="en-US" sz="2000" dirty="0" smtClean="0"/>
          </a:p>
          <a:p>
            <a:pPr marL="0" indent="0">
              <a:spcBef>
                <a:spcPct val="20000"/>
              </a:spcBef>
            </a:pPr>
            <a:r>
              <a:rPr lang="en-US" altLang="en-US" sz="2000" dirty="0" smtClean="0"/>
              <a:t>Motion:</a:t>
            </a:r>
          </a:p>
          <a:p>
            <a:pPr marL="0" indent="0">
              <a:spcBef>
                <a:spcPct val="20000"/>
              </a:spcBef>
            </a:pPr>
            <a:r>
              <a:rPr lang="en-US" altLang="en-US" sz="2000" dirty="0" smtClean="0"/>
              <a:t>We agree to the conference call schedule depicted above.</a:t>
            </a:r>
          </a:p>
          <a:p>
            <a:pPr marL="0" indent="0">
              <a:spcBef>
                <a:spcPct val="20000"/>
              </a:spcBef>
            </a:pPr>
            <a:r>
              <a:rPr lang="en-US" altLang="en-US" sz="2000" dirty="0" smtClean="0"/>
              <a:t>Move: Alan Zhu</a:t>
            </a:r>
          </a:p>
          <a:p>
            <a:pPr marL="0" indent="0">
              <a:spcBef>
                <a:spcPct val="20000"/>
              </a:spcBef>
            </a:pPr>
            <a:r>
              <a:rPr lang="en-US" altLang="en-US" sz="2000" dirty="0" smtClean="0"/>
              <a:t>2</a:t>
            </a:r>
            <a:r>
              <a:rPr lang="en-US" altLang="en-US" sz="2000" baseline="30000" dirty="0" smtClean="0"/>
              <a:t>nd</a:t>
            </a:r>
            <a:r>
              <a:rPr lang="en-US" altLang="en-US" sz="2000" dirty="0" smtClean="0"/>
              <a:t>: Jonathan Segev</a:t>
            </a:r>
          </a:p>
          <a:p>
            <a:pPr marL="0" indent="0">
              <a:spcBef>
                <a:spcPct val="20000"/>
              </a:spcBef>
            </a:pPr>
            <a:r>
              <a:rPr lang="en-US" altLang="en-US" sz="2000" dirty="0" smtClean="0"/>
              <a:t>Y: </a:t>
            </a:r>
          </a:p>
          <a:p>
            <a:pPr marL="0" indent="0">
              <a:spcBef>
                <a:spcPct val="20000"/>
              </a:spcBef>
            </a:pPr>
            <a:r>
              <a:rPr lang="en-US" altLang="en-US" sz="2000" dirty="0" smtClean="0"/>
              <a:t>N:</a:t>
            </a:r>
          </a:p>
          <a:p>
            <a:pPr marL="0" indent="0">
              <a:spcBef>
                <a:spcPct val="20000"/>
              </a:spcBef>
            </a:pPr>
            <a:r>
              <a:rPr lang="en-US" altLang="en-US" sz="2000" dirty="0" smtClean="0"/>
              <a:t>A:</a:t>
            </a:r>
          </a:p>
          <a:p>
            <a:pPr marL="0" indent="0">
              <a:spcBef>
                <a:spcPct val="20000"/>
              </a:spcBef>
            </a:pPr>
            <a:r>
              <a:rPr lang="en-US" altLang="en-US" sz="2000" dirty="0" smtClean="0"/>
              <a:t>Approved unanimously.</a:t>
            </a:r>
          </a:p>
        </p:txBody>
      </p:sp>
      <p:sp>
        <p:nvSpPr>
          <p:cNvPr id="6144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9386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Jan. 2015 </a:t>
            </a:r>
            <a:endParaRPr lang="en-US" altLang="en-US" sz="1800" dirty="0" smtClean="0"/>
          </a:p>
        </p:txBody>
      </p:sp>
      <p:sp>
        <p:nvSpPr>
          <p:cNvPr id="6144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  <p:extLst>
      <p:ext uri="{BB962C8B-B14F-4D97-AF65-F5344CB8AC3E}">
        <p14:creationId xmlns:p14="http://schemas.microsoft.com/office/powerpoint/2010/main" val="239745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Remainder to do 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Jan. 2015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152BCA7-89AC-46D4-818E-AB7EE2363CCF}" type="slidenum">
              <a:rPr lang="en-US" altLang="en-US" smtClean="0"/>
              <a:pPr/>
              <a:t>27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86373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AOB?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Jan. 2015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152BCA7-89AC-46D4-818E-AB7EE2363CCF}" type="slidenum">
              <a:rPr lang="en-US" altLang="en-US" smtClean="0"/>
              <a:pPr/>
              <a:t>28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792936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Jan. 2015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152BCA7-89AC-46D4-818E-AB7EE2363CCF}" type="slidenum">
              <a:rPr lang="en-US" altLang="en-US" smtClean="0"/>
              <a:pPr/>
              <a:t>29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5037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0DF4F4C1-1DB8-4661-868B-D1F31CE9BFBC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9458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</a:pPr>
            <a:r>
              <a:rPr lang="en-US" altLang="en-US" sz="2400" b="1" dirty="0"/>
              <a:t>This presentation contains the IEEE 802.11 </a:t>
            </a:r>
            <a:r>
              <a:rPr lang="en-US" altLang="en-US" sz="2400" b="1" dirty="0" smtClean="0"/>
              <a:t>NGP (Next Generation Positioning) Study </a:t>
            </a:r>
            <a:r>
              <a:rPr lang="en-US" altLang="en-US" sz="2400" b="1" dirty="0"/>
              <a:t>Group agenda for the </a:t>
            </a:r>
            <a:r>
              <a:rPr lang="en-US" altLang="en-US" sz="2400" b="1" dirty="0" smtClean="0"/>
              <a:t>January </a:t>
            </a:r>
            <a:r>
              <a:rPr lang="en-US" altLang="en-US" sz="2400" b="1" dirty="0" smtClean="0"/>
              <a:t> </a:t>
            </a:r>
            <a:r>
              <a:rPr lang="en-US" altLang="en-US" sz="2400" b="1" dirty="0" smtClean="0"/>
              <a:t>session</a:t>
            </a:r>
            <a:r>
              <a:rPr lang="en-US" altLang="en-US" sz="2400" b="1" dirty="0"/>
              <a:t>.</a:t>
            </a:r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>
                <a:solidFill>
                  <a:schemeClr val="tx2"/>
                </a:solidFill>
              </a:rPr>
              <a:t>Abstract</a:t>
            </a:r>
          </a:p>
        </p:txBody>
      </p:sp>
      <p:sp>
        <p:nvSpPr>
          <p:cNvPr id="1946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9386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Jan. 2015 </a:t>
            </a:r>
            <a:endParaRPr lang="en-US" altLang="en-US" sz="1800" dirty="0" smtClean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Some history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Jan. 2015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152BCA7-89AC-46D4-818E-AB7EE2363CCF}" type="slidenum">
              <a:rPr lang="en-US" altLang="en-US" smtClean="0"/>
              <a:pPr/>
              <a:t>30</a:t>
            </a:fld>
            <a:endParaRPr lang="en-US" alt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2918996"/>
              </p:ext>
            </p:extLst>
          </p:nvPr>
        </p:nvGraphicFramePr>
        <p:xfrm>
          <a:off x="0" y="1219199"/>
          <a:ext cx="9144000" cy="5256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97591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4BC39666-1D8A-4A99-B298-3D26DD768C8E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/>
          </a:p>
        </p:txBody>
      </p:sp>
      <p:sp>
        <p:nvSpPr>
          <p:cNvPr id="4099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0715A751-83D8-4AAE-BCB8-0604CB515304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altLang="en-US" smtClean="0"/>
              <a:t>Attendance, Voting &amp; Document Status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1752600"/>
            <a:ext cx="8686800" cy="4724400"/>
          </a:xfrm>
        </p:spPr>
        <p:txBody>
          <a:bodyPr/>
          <a:lstStyle/>
          <a:p>
            <a:r>
              <a:rPr lang="en-US" altLang="en-US" sz="2000" b="0" dirty="0" smtClean="0"/>
              <a:t>Make sure your badges are correct </a:t>
            </a:r>
          </a:p>
          <a:p>
            <a:endParaRPr lang="en-US" altLang="en-US" sz="2000" b="0" dirty="0" smtClean="0"/>
          </a:p>
          <a:p>
            <a:r>
              <a:rPr lang="en-US" altLang="en-US" sz="2000" b="0" dirty="0" smtClean="0"/>
              <a:t>Please announce your affiliation when you first address the group during a meeting slot</a:t>
            </a:r>
          </a:p>
          <a:p>
            <a:endParaRPr lang="en-US" altLang="en-US" sz="2000" b="0" dirty="0" smtClean="0"/>
          </a:p>
          <a:p>
            <a:r>
              <a:rPr lang="en-US" altLang="en-US" sz="2000" b="0" dirty="0" smtClean="0"/>
              <a:t>If you plan to make a submission be sure it does not contain company logos or advertising</a:t>
            </a:r>
          </a:p>
          <a:p>
            <a:endParaRPr lang="en-US" altLang="en-US" sz="2000" b="0" dirty="0" smtClean="0"/>
          </a:p>
          <a:p>
            <a:r>
              <a:rPr lang="en-US" altLang="en-US" sz="2000" b="0" dirty="0" smtClean="0"/>
              <a:t>Questions on Voting status, Ballot pool, Access to Reflector, Documentation,  member</a:t>
            </a:r>
            <a:r>
              <a:rPr lang="ja-JP" altLang="en-US" sz="2000" b="0" dirty="0" smtClean="0"/>
              <a:t>’</a:t>
            </a:r>
            <a:r>
              <a:rPr lang="en-US" altLang="ja-JP" sz="2000" b="0" dirty="0" smtClean="0"/>
              <a:t>s area</a:t>
            </a:r>
          </a:p>
          <a:p>
            <a:pPr lvl="1"/>
            <a:r>
              <a:rPr lang="en-US" altLang="en-US" dirty="0" smtClean="0"/>
              <a:t>see Jon Rosdahl – Jon.Rosdahl@csr.com</a:t>
            </a:r>
            <a:endParaRPr lang="en-US" altLang="en-US" sz="1800" dirty="0" smtClean="0"/>
          </a:p>
          <a:p>
            <a:pPr lvl="1"/>
            <a:endParaRPr lang="en-US" altLang="en-US" sz="1800" dirty="0" smtClean="0"/>
          </a:p>
          <a:p>
            <a:r>
              <a:rPr lang="en-US" altLang="en-US" sz="2000" b="0" dirty="0" smtClean="0"/>
              <a:t>Cell Phones Silent or Off</a:t>
            </a:r>
          </a:p>
          <a:p>
            <a:pPr lvl="1"/>
            <a:endParaRPr lang="en-US" altLang="en-US" sz="1800" dirty="0" smtClean="0"/>
          </a:p>
        </p:txBody>
      </p:sp>
      <p:sp>
        <p:nvSpPr>
          <p:cNvPr id="410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Jonathan Segev (Intel)</a:t>
            </a:r>
          </a:p>
        </p:txBody>
      </p:sp>
      <p:sp>
        <p:nvSpPr>
          <p:cNvPr id="410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9386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Jan. 2015 </a:t>
            </a:r>
            <a:endParaRPr lang="en-US" alt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361259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8EFA5A62-D7B0-4208-A932-9928D69165AB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/>
          </a:p>
        </p:txBody>
      </p:sp>
      <p:sp>
        <p:nvSpPr>
          <p:cNvPr id="5123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70791D5A-D10E-445B-8C5C-84CD74A60AC3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Attendance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600200"/>
            <a:ext cx="8077200" cy="4495800"/>
          </a:xfrm>
        </p:spPr>
        <p:txBody>
          <a:bodyPr/>
          <a:lstStyle/>
          <a:p>
            <a:pPr marL="457200" indent="-457200"/>
            <a:r>
              <a:rPr lang="en-US" altLang="en-US" dirty="0" smtClean="0">
                <a:hlinkClick r:id="rId2"/>
              </a:rPr>
              <a:t>https://imat.ieee.org/attendance</a:t>
            </a:r>
            <a:r>
              <a:rPr lang="en-US" altLang="en-US" dirty="0" smtClean="0"/>
              <a:t> </a:t>
            </a:r>
            <a:endParaRPr lang="en-US" altLang="en-US" sz="3600" dirty="0" smtClean="0"/>
          </a:p>
          <a:p>
            <a:pPr marL="0" indent="0">
              <a:buNone/>
            </a:pPr>
            <a:endParaRPr lang="en-US" altLang="en-US" b="0" kern="1200" dirty="0" smtClean="0">
              <a:ea typeface="+mn-ea"/>
              <a:cs typeface="+mn-cs"/>
            </a:endParaRPr>
          </a:p>
          <a:p>
            <a:pPr lvl="1"/>
            <a:r>
              <a:rPr lang="en-US" altLang="en-US" dirty="0" smtClean="0"/>
              <a:t>You must register before logging attendance.</a:t>
            </a:r>
          </a:p>
          <a:p>
            <a:pPr lvl="1"/>
            <a:r>
              <a:rPr lang="en-US" altLang="en-US" dirty="0" smtClean="0"/>
              <a:t>You must log attendance during each 2 hour session.</a:t>
            </a:r>
          </a:p>
          <a:p>
            <a:pPr marL="457200" indent="-457200">
              <a:spcBef>
                <a:spcPct val="0"/>
              </a:spcBef>
              <a:buFontTx/>
              <a:buNone/>
            </a:pPr>
            <a:endParaRPr lang="en-US" altLang="en-US" sz="2000" dirty="0" smtClean="0"/>
          </a:p>
        </p:txBody>
      </p:sp>
      <p:sp>
        <p:nvSpPr>
          <p:cNvPr id="512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Jonathan Segev (Intel)</a:t>
            </a:r>
          </a:p>
        </p:txBody>
      </p:sp>
      <p:sp>
        <p:nvSpPr>
          <p:cNvPr id="51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9386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Jan. 2015 </a:t>
            </a:r>
            <a:endParaRPr lang="en-US" alt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135022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458200" cy="609600"/>
          </a:xfrm>
        </p:spPr>
        <p:txBody>
          <a:bodyPr/>
          <a:lstStyle/>
          <a:p>
            <a:r>
              <a:rPr lang="en-US" altLang="en-US" sz="3200" u="sng" dirty="0" smtClean="0"/>
              <a:t>Guidelines for IEEE-SA Meetings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GB" altLang="en-US" b="1" u="sng">
              <a:solidFill>
                <a:srgbClr val="000099"/>
              </a:solidFill>
              <a:latin typeface="Helvetica" panose="020B0604020202020204" pitchFamily="34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533400" y="1295400"/>
            <a:ext cx="8229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630238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altLang="en-US" sz="700" u="sng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 b="1" dirty="0">
                <a:solidFill>
                  <a:srgbClr val="000099"/>
                </a:solidFill>
                <a:latin typeface="Arial" panose="020B0604020202020204" pitchFamily="34" charset="0"/>
              </a:rPr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 b="1" dirty="0">
                <a:solidFill>
                  <a:srgbClr val="000099"/>
                </a:solidFill>
                <a:latin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 b="1" dirty="0">
                <a:solidFill>
                  <a:srgbClr val="000099"/>
                </a:solidFill>
                <a:latin typeface="Arial" panose="020B0604020202020204" pitchFamily="34" charset="0"/>
              </a:rPr>
              <a:t>Don’t discuss specific license rates, terms, or conditions.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300" dirty="0">
                <a:solidFill>
                  <a:srgbClr val="000099"/>
                </a:solidFill>
                <a:latin typeface="Arial" panose="020B0604020202020204" pitchFamily="34" charset="0"/>
              </a:rPr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GB" altLang="en-US" sz="1300" dirty="0">
                <a:solidFill>
                  <a:srgbClr val="000099"/>
                </a:solidFill>
                <a:latin typeface="Arial" panose="020B0604020202020204" pitchFamily="34" charset="0"/>
              </a:rPr>
              <a:t>Technical considerations remain primary focus</a:t>
            </a:r>
            <a:endParaRPr lang="en-US" altLang="en-US" sz="1300" dirty="0">
              <a:solidFill>
                <a:srgbClr val="000099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 b="1" dirty="0">
                <a:solidFill>
                  <a:srgbClr val="000099"/>
                </a:solidFill>
                <a:latin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 b="1" dirty="0">
                <a:solidFill>
                  <a:srgbClr val="000099"/>
                </a:solidFill>
                <a:latin typeface="Arial" panose="020B0604020202020204" pitchFamily="34" charset="0"/>
              </a:rPr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 b="1" dirty="0">
                <a:solidFill>
                  <a:srgbClr val="000099"/>
                </a:solidFill>
                <a:latin typeface="Arial" panose="020B0604020202020204" pitchFamily="34" charset="0"/>
              </a:rPr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000" b="1" dirty="0">
                <a:solidFill>
                  <a:srgbClr val="000099"/>
                </a:solidFill>
                <a:latin typeface="Arial" panose="020B060402020202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200" b="1" dirty="0">
                <a:solidFill>
                  <a:srgbClr val="000099"/>
                </a:solidFill>
                <a:latin typeface="Arial" panose="020B0604020202020204" pitchFamily="34" charset="0"/>
              </a:rPr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200" b="1" dirty="0">
                <a:solidFill>
                  <a:srgbClr val="000099"/>
                </a:solidFill>
                <a:latin typeface="Arial" panose="020B0604020202020204" pitchFamily="34" charset="0"/>
              </a:rPr>
            </a:br>
            <a:endParaRPr lang="en-US" altLang="en-US" sz="1200" b="1" dirty="0">
              <a:solidFill>
                <a:srgbClr val="000099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200" b="1" dirty="0">
                <a:solidFill>
                  <a:srgbClr val="000099"/>
                </a:solidFill>
                <a:latin typeface="Arial" panose="020B0604020202020204" pitchFamily="34" charset="0"/>
              </a:rPr>
              <a:t>See </a:t>
            </a:r>
            <a:r>
              <a:rPr lang="en-US" altLang="en-US" sz="1200" b="1" i="1" dirty="0">
                <a:solidFill>
                  <a:srgbClr val="000099"/>
                </a:solidFill>
                <a:latin typeface="Arial" panose="020B0604020202020204" pitchFamily="34" charset="0"/>
              </a:rPr>
              <a:t>IEEE-SA Standards Board Operations Manual</a:t>
            </a:r>
            <a:r>
              <a:rPr lang="en-US" altLang="en-US" sz="1200" b="1" dirty="0">
                <a:solidFill>
                  <a:srgbClr val="000099"/>
                </a:solidFill>
                <a:latin typeface="Arial" panose="020B0604020202020204" pitchFamily="34" charset="0"/>
              </a:rPr>
              <a:t>, clause 5.3.10 and </a:t>
            </a:r>
            <a:r>
              <a:rPr lang="en-GB" altLang="en-US" sz="1200" b="1" dirty="0">
                <a:solidFill>
                  <a:srgbClr val="000099"/>
                </a:solidFill>
                <a:latin typeface="Arial" panose="020B0604020202020204" pitchFamily="34" charset="0"/>
              </a:rPr>
              <a:t>“Promoting Competition and Innovation: What You Need to Know about the IEEE Standards Association's Antitrust and Competition Policy”</a:t>
            </a:r>
            <a:r>
              <a:rPr lang="en-US" altLang="en-US" sz="1200" b="1" dirty="0">
                <a:solidFill>
                  <a:srgbClr val="000099"/>
                </a:solidFill>
                <a:latin typeface="Arial" panose="020B0604020202020204" pitchFamily="34" charset="0"/>
              </a:rPr>
              <a:t> for more details.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None/>
            </a:pPr>
            <a:endParaRPr lang="en-US" altLang="en-US" sz="1200" b="1" dirty="0">
              <a:solidFill>
                <a:srgbClr val="000099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200" b="1" dirty="0">
                <a:solidFill>
                  <a:srgbClr val="000099"/>
                </a:solidFill>
                <a:latin typeface="Arial" panose="020B0604020202020204" pitchFamily="34" charset="0"/>
              </a:rPr>
              <a:t>This slide set is available </a:t>
            </a:r>
            <a:br>
              <a:rPr lang="en-US" altLang="en-US" sz="1200" b="1" dirty="0">
                <a:solidFill>
                  <a:srgbClr val="000099"/>
                </a:solidFill>
                <a:latin typeface="Arial" panose="020B0604020202020204" pitchFamily="34" charset="0"/>
              </a:rPr>
            </a:br>
            <a:r>
              <a:rPr lang="en-US" altLang="en-US" sz="1200" b="1" dirty="0">
                <a:solidFill>
                  <a:srgbClr val="000099"/>
                </a:solidFill>
                <a:latin typeface="Arial" panose="020B0604020202020204" pitchFamily="34" charset="0"/>
              </a:rPr>
              <a:t>at https://development.standards.ieee.org/myproject/Public/mytools/mob/slideset.ppt</a:t>
            </a:r>
          </a:p>
        </p:txBody>
      </p:sp>
    </p:spTree>
    <p:extLst>
      <p:ext uri="{BB962C8B-B14F-4D97-AF65-F5344CB8AC3E}">
        <p14:creationId xmlns:p14="http://schemas.microsoft.com/office/powerpoint/2010/main" val="33004227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1F138EE4-3382-406F-9854-CB251A2B3E28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u="sng" smtClean="0"/>
              <a:t>Patent Related Links</a:t>
            </a:r>
            <a:endParaRPr lang="en-US" altLang="en-US" u="sng" smtClean="0"/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76400"/>
            <a:ext cx="8991600" cy="3505200"/>
          </a:xfrm>
        </p:spPr>
        <p:txBody>
          <a:bodyPr/>
          <a:lstStyle/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1800" dirty="0" smtClean="0">
                <a:cs typeface="Times New Roman" panose="02020603050405020304" pitchFamily="18" charset="0"/>
              </a:rPr>
              <a:t>	</a:t>
            </a:r>
            <a:r>
              <a:rPr lang="en-US" altLang="en-US" dirty="0" smtClean="0">
                <a:cs typeface="Times New Roman" panose="02020603050405020304" pitchFamily="18" charset="0"/>
              </a:rPr>
              <a:t>All participants should be familiar with their obligations under the IEEE-SA Policies &amp; Procedures for standards development.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dirty="0" smtClean="0">
                <a:cs typeface="Times New Roman" panose="02020603050405020304" pitchFamily="18" charset="0"/>
              </a:rPr>
              <a:t>	Patent Policy is stated in these sources: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GB" altLang="en-US" dirty="0" smtClean="0"/>
              <a:t>		IEEE-SA Standards Boards Bylaws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1900" dirty="0" smtClean="0"/>
              <a:t>		</a:t>
            </a:r>
            <a:r>
              <a:rPr lang="en-US" altLang="en-US" sz="1900" i="1" dirty="0" smtClean="0">
                <a:hlinkClick r:id="rId3"/>
              </a:rPr>
              <a:t>http://standards.ieee.org/guides/bylaws/sect6-7.html#6</a:t>
            </a:r>
            <a:r>
              <a:rPr lang="en-US" altLang="en-US" sz="1900" i="1" dirty="0" smtClean="0"/>
              <a:t>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GB" altLang="en-US" dirty="0" smtClean="0"/>
              <a:t>		IEEE-SA Standards Board Operations Manual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dirty="0" smtClean="0"/>
              <a:t>		</a:t>
            </a:r>
            <a:r>
              <a:rPr lang="en-US" altLang="en-US" sz="1900" i="1" dirty="0" smtClean="0">
                <a:hlinkClick r:id="rId4"/>
              </a:rPr>
              <a:t>http://standards.ieee.org/guides/opman/sect6.html#6.3</a:t>
            </a:r>
            <a:r>
              <a:rPr lang="en-US" altLang="en-US" sz="1900" i="1" dirty="0" smtClean="0"/>
              <a:t> </a:t>
            </a:r>
            <a:endParaRPr lang="en-US" altLang="en-US" dirty="0" smtClean="0"/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dirty="0" smtClean="0">
                <a:cs typeface="Times New Roman" panose="02020603050405020304" pitchFamily="18" charset="0"/>
              </a:rPr>
              <a:t>	Material about the patent policy is available at</a:t>
            </a:r>
            <a:r>
              <a:rPr lang="en-US" altLang="en-US" dirty="0" smtClean="0"/>
              <a:t>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dirty="0" smtClean="0"/>
              <a:t>		</a:t>
            </a:r>
            <a:r>
              <a:rPr lang="en-US" altLang="en-US" sz="1900" i="1" dirty="0" smtClean="0">
                <a:hlinkClick r:id="rId5"/>
              </a:rPr>
              <a:t>http://standards.ieee.org/board/pat/pat-material.html</a:t>
            </a:r>
            <a:r>
              <a:rPr lang="en-US" altLang="en-US" sz="1900" i="1" dirty="0" smtClean="0"/>
              <a:t> 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1295400" y="5273675"/>
            <a:ext cx="67818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000099"/>
                </a:solidFill>
                <a:latin typeface="Arial" panose="020B0604020202020204" pitchFamily="34" charset="0"/>
              </a:rPr>
              <a:t>If you have questions, contact the IEEE-SA Standards Board Patent Committee Administrator at patcom@ieee.org or visit http://standards.ieee.org/board/pat/index.html</a:t>
            </a:r>
          </a:p>
          <a:p>
            <a:pPr algn="ctr">
              <a:lnSpc>
                <a:spcPct val="80000"/>
              </a:lnSpc>
              <a:buClr>
                <a:srgbClr val="CC3300"/>
              </a:buClr>
              <a:buSzPct val="50000"/>
              <a:buFont typeface="Monotype Sorts" charset="2"/>
              <a:buNone/>
            </a:pPr>
            <a:endParaRPr lang="en-US" altLang="en-US" sz="1200">
              <a:solidFill>
                <a:srgbClr val="000099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80000"/>
              </a:lnSpc>
              <a:buClr>
                <a:srgbClr val="CC3300"/>
              </a:buClr>
              <a:buSzPct val="50000"/>
              <a:buFont typeface="Monotype Sorts" charset="2"/>
              <a:buNone/>
            </a:pPr>
            <a:r>
              <a:rPr lang="en-US" altLang="en-US" sz="1200">
                <a:solidFill>
                  <a:srgbClr val="000099"/>
                </a:solidFill>
                <a:latin typeface="Arial" panose="020B0604020202020204" pitchFamily="34" charset="0"/>
              </a:rPr>
              <a:t>This slide set is available at http://standards.ieee.org/board/pat/pat-slideset.ppt </a:t>
            </a:r>
          </a:p>
        </p:txBody>
      </p:sp>
      <p:sp>
        <p:nvSpPr>
          <p:cNvPr id="922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Jonathan Segev (Intel)</a:t>
            </a:r>
          </a:p>
        </p:txBody>
      </p:sp>
      <p:sp>
        <p:nvSpPr>
          <p:cNvPr id="922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9386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Jan. 2015 </a:t>
            </a:r>
            <a:endParaRPr lang="en-US" alt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3259179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Current IEEE-SA Rules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800600"/>
          </a:xfrm>
        </p:spPr>
        <p:txBody>
          <a:bodyPr/>
          <a:lstStyle/>
          <a:p>
            <a:r>
              <a:rPr lang="en-US" altLang="en-US" sz="1800" dirty="0" smtClean="0"/>
              <a:t>The current version of the IEEE-SA Standards Board Bylaws is available at: </a:t>
            </a:r>
            <a:endParaRPr lang="en-GB" altLang="en-US" sz="1800" dirty="0" smtClean="0"/>
          </a:p>
          <a:p>
            <a:r>
              <a:rPr lang="en-US" altLang="en-US" sz="1600" dirty="0" smtClean="0">
                <a:hlinkClick r:id="rId2"/>
              </a:rPr>
              <a:t>http://standards.ieee.org/develop/policies/bylaws/index.html</a:t>
            </a:r>
            <a:r>
              <a:rPr lang="en-US" altLang="en-US" sz="1600" dirty="0" smtClean="0"/>
              <a:t> (HTML version) </a:t>
            </a:r>
            <a:endParaRPr lang="en-GB" altLang="en-US" sz="1600" dirty="0" smtClean="0"/>
          </a:p>
          <a:p>
            <a:r>
              <a:rPr lang="en-US" altLang="en-US" sz="1600" dirty="0" smtClean="0">
                <a:hlinkClick r:id="rId3"/>
              </a:rPr>
              <a:t>http://standards.ieee.org/develop/policies/bylaws/sb_bylaws.pdf</a:t>
            </a:r>
            <a:r>
              <a:rPr lang="en-US" altLang="en-US" sz="1600" dirty="0" smtClean="0"/>
              <a:t> (PDF version) </a:t>
            </a:r>
            <a:endParaRPr lang="en-GB" altLang="en-US" sz="1600" dirty="0" smtClean="0"/>
          </a:p>
          <a:p>
            <a:pPr>
              <a:buFontTx/>
              <a:buNone/>
            </a:pPr>
            <a:endParaRPr lang="en-GB" altLang="en-US" sz="1800" dirty="0" smtClean="0"/>
          </a:p>
          <a:p>
            <a:r>
              <a:rPr lang="en-US" altLang="en-US" sz="1800" dirty="0" smtClean="0"/>
              <a:t>The current version of the IEEE-SA Standards Board Operations Manual is available at: </a:t>
            </a:r>
            <a:endParaRPr lang="en-GB" altLang="en-US" sz="1800" dirty="0" smtClean="0"/>
          </a:p>
          <a:p>
            <a:r>
              <a:rPr lang="en-US" altLang="en-US" sz="1600" dirty="0" smtClean="0">
                <a:hlinkClick r:id="rId4"/>
              </a:rPr>
              <a:t>http://standards.ieee.org/develop/policies/opman/index.html</a:t>
            </a:r>
            <a:r>
              <a:rPr lang="en-US" altLang="en-US" sz="1600" dirty="0" smtClean="0"/>
              <a:t> (HTML version) </a:t>
            </a:r>
            <a:endParaRPr lang="en-GB" altLang="en-US" sz="1600" dirty="0" smtClean="0"/>
          </a:p>
          <a:p>
            <a:r>
              <a:rPr lang="en-US" altLang="en-US" sz="1600" dirty="0" smtClean="0">
                <a:hlinkClick r:id="rId5"/>
              </a:rPr>
              <a:t>http://standards.ieee.org/develop/policies/opman/sb_om.pdf</a:t>
            </a:r>
            <a:r>
              <a:rPr lang="en-US" altLang="en-US" sz="1600" dirty="0" smtClean="0"/>
              <a:t> (PDF version) </a:t>
            </a:r>
            <a:endParaRPr lang="en-GB" altLang="en-US" sz="1600" dirty="0" smtClean="0"/>
          </a:p>
          <a:p>
            <a:endParaRPr lang="en-GB" altLang="en-US" sz="1800" dirty="0" smtClean="0"/>
          </a:p>
          <a:p>
            <a:r>
              <a:rPr lang="en-US" altLang="en-US" sz="1800" dirty="0" smtClean="0"/>
              <a:t>The text of the changes made to these documents (approved by SASB/BOG in 2012) can be found at: </a:t>
            </a:r>
            <a:endParaRPr lang="en-GB" altLang="en-US" sz="1800" dirty="0" smtClean="0"/>
          </a:p>
          <a:p>
            <a:r>
              <a:rPr lang="en-US" altLang="en-US" sz="1600" dirty="0" smtClean="0">
                <a:hlinkClick r:id="rId6"/>
              </a:rPr>
              <a:t>http://standards.ieee.org/develop/policies/policy_rev.pdf</a:t>
            </a:r>
            <a:endParaRPr lang="en-GB" altLang="en-US" sz="1600" dirty="0" smtClean="0"/>
          </a:p>
          <a:p>
            <a:pPr>
              <a:buFontTx/>
              <a:buNone/>
            </a:pPr>
            <a:endParaRPr lang="en-GB" altLang="en-US" sz="1600" dirty="0" smtClean="0"/>
          </a:p>
          <a:p>
            <a:r>
              <a:rPr lang="en-US" altLang="en-US" sz="1800" dirty="0" smtClean="0"/>
              <a:t>Please read through these changes so that you are familiar with the current P&amp;P.</a:t>
            </a:r>
          </a:p>
        </p:txBody>
      </p:sp>
      <p:sp>
        <p:nvSpPr>
          <p:cNvPr id="122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958A1160-7BF1-4532-B5E1-5B308F4EC5B3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/>
          </a:p>
        </p:txBody>
      </p:sp>
      <p:sp>
        <p:nvSpPr>
          <p:cNvPr id="1229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Jonathan Segev (Intel)</a:t>
            </a:r>
          </a:p>
        </p:txBody>
      </p:sp>
      <p:sp>
        <p:nvSpPr>
          <p:cNvPr id="1229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9386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Jan. 2015 </a:t>
            </a:r>
            <a:endParaRPr lang="en-US" alt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4073232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0AC6D41-902D-4176-9538-54E8CF609344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en-US" smtClean="0"/>
              <a:t>Current IEEE 802 Procedures 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5181600"/>
          </a:xfrm>
        </p:spPr>
        <p:txBody>
          <a:bodyPr/>
          <a:lstStyle/>
          <a:p>
            <a:r>
              <a:rPr lang="en-US" altLang="en-US" sz="2000" dirty="0" smtClean="0">
                <a:hlinkClick r:id="rId2"/>
              </a:rPr>
              <a:t>IEEE 802 Policies &amp; Procedures</a:t>
            </a:r>
            <a:r>
              <a:rPr lang="en-US" altLang="en-US" sz="2000" dirty="0" smtClean="0"/>
              <a:t> </a:t>
            </a:r>
          </a:p>
          <a:p>
            <a:pPr lvl="1"/>
            <a:r>
              <a:rPr lang="en-US" altLang="en-US" sz="1600" dirty="0" smtClean="0"/>
              <a:t>(link to </a:t>
            </a:r>
            <a:r>
              <a:rPr lang="en-US" altLang="en-US" sz="1600" dirty="0" err="1" smtClean="0"/>
              <a:t>AudCom</a:t>
            </a:r>
            <a:r>
              <a:rPr lang="en-US" altLang="en-US" sz="1600" dirty="0" smtClean="0"/>
              <a:t>, approved by IEEE-SA Standards Board Dec 2012)</a:t>
            </a:r>
            <a:r>
              <a:rPr lang="en-US" altLang="en-US" sz="1800" dirty="0" smtClean="0"/>
              <a:t> </a:t>
            </a:r>
          </a:p>
          <a:p>
            <a:pPr lvl="1"/>
            <a:r>
              <a:rPr lang="en-US" altLang="en-US" sz="1400" dirty="0" smtClean="0">
                <a:hlinkClick r:id="rId2"/>
              </a:rPr>
              <a:t>http://standards.ieee.org/board/aud/LMSC.pdf</a:t>
            </a:r>
            <a:endParaRPr lang="en-US" altLang="en-US" sz="1400" dirty="0" smtClean="0"/>
          </a:p>
          <a:p>
            <a:pPr lvl="1"/>
            <a:endParaRPr lang="en-US" altLang="en-US" sz="1400" dirty="0" smtClean="0"/>
          </a:p>
          <a:p>
            <a:r>
              <a:rPr lang="en-US" altLang="en-US" sz="2000" dirty="0" smtClean="0">
                <a:hlinkClick r:id="rId3"/>
              </a:rPr>
              <a:t>IEEE 802 Operations Manual </a:t>
            </a:r>
            <a:r>
              <a:rPr lang="en-US" altLang="en-US" sz="1600" dirty="0" smtClean="0"/>
              <a:t>(effective 16 Nov 2012), </a:t>
            </a:r>
            <a:endParaRPr lang="en-US" altLang="en-US" sz="2000" dirty="0" smtClean="0"/>
          </a:p>
          <a:p>
            <a:pPr lvl="1"/>
            <a:r>
              <a:rPr lang="en-US" altLang="en-US" sz="1200" dirty="0" smtClean="0">
                <a:hlinkClick r:id="rId4"/>
              </a:rPr>
              <a:t>http://grouper.ieee.org/groups/802/PNP/approved/IEEE_802_OM_v11.pdf</a:t>
            </a:r>
            <a:endParaRPr lang="en-US" altLang="en-US" sz="1200" dirty="0" smtClean="0"/>
          </a:p>
          <a:p>
            <a:pPr lvl="1">
              <a:buFontTx/>
              <a:buNone/>
            </a:pPr>
            <a:endParaRPr lang="en-US" altLang="en-US" sz="1200" dirty="0" smtClean="0"/>
          </a:p>
          <a:p>
            <a:r>
              <a:rPr lang="en-US" altLang="en-US" sz="2000" dirty="0" smtClean="0">
                <a:hlinkClick r:id="rId5" action="ppaction://hlinkfile"/>
              </a:rPr>
              <a:t>IEEE 802 Working Group Policies and Procedures</a:t>
            </a:r>
            <a:r>
              <a:rPr lang="en-US" altLang="en-US" sz="2000" dirty="0" smtClean="0"/>
              <a:t> </a:t>
            </a:r>
            <a:r>
              <a:rPr lang="en-US" altLang="en-US" sz="1600" dirty="0" smtClean="0"/>
              <a:t>(effective 16 Nov 2012) </a:t>
            </a:r>
            <a:endParaRPr lang="en-US" altLang="en-US" sz="2000" dirty="0" smtClean="0"/>
          </a:p>
          <a:p>
            <a:pPr lvl="1"/>
            <a:r>
              <a:rPr lang="en-US" altLang="en-US" sz="1400" dirty="0" smtClean="0">
                <a:hlinkClick r:id="rId6"/>
              </a:rPr>
              <a:t>http://grouper.ieee.org/groups/802/PNP/approved/IEEE_802_WG_PandP_v12.pdf</a:t>
            </a:r>
            <a:endParaRPr lang="en-US" altLang="en-US" sz="1400" dirty="0" smtClean="0"/>
          </a:p>
          <a:p>
            <a:pPr lvl="1"/>
            <a:endParaRPr lang="en-US" altLang="en-US" sz="1400" dirty="0" smtClean="0"/>
          </a:p>
          <a:p>
            <a:r>
              <a:rPr lang="en-US" altLang="en-US" sz="2000" dirty="0" smtClean="0">
                <a:hlinkClick r:id="rId7" tooltip="802.11 WG Operation Manual"/>
              </a:rPr>
              <a:t>IEEE 802.11 WG OM</a:t>
            </a:r>
            <a:r>
              <a:rPr lang="en-US" altLang="en-US" sz="1800" dirty="0" smtClean="0"/>
              <a:t>: (Approved January </a:t>
            </a:r>
            <a:r>
              <a:rPr lang="en-US" altLang="en-US" sz="1800" dirty="0" smtClean="0"/>
              <a:t>2015)</a:t>
            </a:r>
            <a:endParaRPr lang="en-US" altLang="en-US" sz="1800" dirty="0" smtClean="0"/>
          </a:p>
          <a:p>
            <a:pPr lvl="1"/>
            <a:r>
              <a:rPr lang="en-US" altLang="en-US" sz="1200" dirty="0" smtClean="0">
                <a:hlinkClick r:id="rId7"/>
              </a:rPr>
              <a:t>https://mentor.ieee.org/802.11/dcn/13/11-13-0001-01-0000-802-11-operations-manual.docx</a:t>
            </a:r>
            <a:endParaRPr lang="en-US" altLang="en-US" sz="1200" dirty="0" smtClean="0"/>
          </a:p>
          <a:p>
            <a:endParaRPr lang="en-US" altLang="en-US" sz="1800" dirty="0" smtClean="0"/>
          </a:p>
          <a:p>
            <a:pPr>
              <a:buFontTx/>
              <a:buNone/>
            </a:pPr>
            <a:r>
              <a:rPr lang="en-US" altLang="en-US" sz="2000" dirty="0" smtClean="0"/>
              <a:t>Policies and Procedures hierarchy</a:t>
            </a:r>
          </a:p>
          <a:p>
            <a:pPr lvl="1"/>
            <a:r>
              <a:rPr lang="en-US" altLang="en-US" sz="1800" dirty="0" smtClean="0">
                <a:hlinkClick r:id="rId8"/>
              </a:rPr>
              <a:t>http://www.ieee802.org/11/Rules/rules.shtml</a:t>
            </a:r>
            <a:endParaRPr lang="en-US" altLang="en-US" sz="1800" dirty="0" smtClean="0"/>
          </a:p>
          <a:p>
            <a:pPr lvl="1"/>
            <a:endParaRPr lang="en-US" altLang="en-US" sz="1800" dirty="0" smtClean="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Jonathan Segev (Intel)</a:t>
            </a:r>
          </a:p>
        </p:txBody>
      </p:sp>
      <p:sp>
        <p:nvSpPr>
          <p:cNvPr id="1331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9386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Jan. 2015 </a:t>
            </a:r>
            <a:endParaRPr lang="en-US" alt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2244679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27170</TotalTime>
  <Words>1494</Words>
  <Application>Microsoft Office PowerPoint</Application>
  <PresentationFormat>On-screen Show (4:3)</PresentationFormat>
  <Paragraphs>403</Paragraphs>
  <Slides>30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8" baseType="lpstr">
      <vt:lpstr>ＭＳ Ｐゴシック</vt:lpstr>
      <vt:lpstr>ＭＳ Ｐゴシック</vt:lpstr>
      <vt:lpstr>Arial</vt:lpstr>
      <vt:lpstr>Helvetica</vt:lpstr>
      <vt:lpstr>Monotype Sorts</vt:lpstr>
      <vt:lpstr>Times New Roman</vt:lpstr>
      <vt:lpstr>802-11-Submission</vt:lpstr>
      <vt:lpstr>Document</vt:lpstr>
      <vt:lpstr>NGP SG January  Agenda</vt:lpstr>
      <vt:lpstr>IEEE 802.11 Next Generation Positioning  Study Group</vt:lpstr>
      <vt:lpstr>PowerPoint Presentation</vt:lpstr>
      <vt:lpstr>Attendance, Voting &amp; Document Status</vt:lpstr>
      <vt:lpstr>Attendance</vt:lpstr>
      <vt:lpstr>Guidelines for IEEE-SA Meetings</vt:lpstr>
      <vt:lpstr>Patent Related Links</vt:lpstr>
      <vt:lpstr>Current IEEE-SA Rules</vt:lpstr>
      <vt:lpstr>Current IEEE 802 Procedures </vt:lpstr>
      <vt:lpstr>PowerPoint Presentation</vt:lpstr>
      <vt:lpstr>Reminder of SG rules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SG Chair Election Nominees Presentation</vt:lpstr>
      <vt:lpstr>Presentations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Remainder to do attendance</vt:lpstr>
      <vt:lpstr>AOB?</vt:lpstr>
      <vt:lpstr>Backup</vt:lpstr>
      <vt:lpstr>Some history</vt:lpstr>
    </vt:vector>
  </TitlesOfParts>
  <Manager/>
  <Company>Marvell Semiconductor Inc.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NGP SG January 2015 Agenda</dc:title>
  <dc:subject/>
  <dc:creator>Jonathan Segev</dc:creator>
  <cp:keywords/>
  <dc:description/>
  <cp:lastModifiedBy>Segev, Jonathan</cp:lastModifiedBy>
  <cp:revision>1406</cp:revision>
  <cp:lastPrinted>2014-11-04T15:04:57Z</cp:lastPrinted>
  <dcterms:created xsi:type="dcterms:W3CDTF">2007-04-17T18:10:23Z</dcterms:created>
  <dcterms:modified xsi:type="dcterms:W3CDTF">2015-01-15T18:53:14Z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</Properties>
</file>