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69" r:id="rId2"/>
    <p:sldId id="450" r:id="rId3"/>
    <p:sldId id="424" r:id="rId4"/>
    <p:sldId id="453" r:id="rId5"/>
    <p:sldId id="454" r:id="rId6"/>
    <p:sldId id="465" r:id="rId7"/>
    <p:sldId id="457" r:id="rId8"/>
    <p:sldId id="460" r:id="rId9"/>
    <p:sldId id="461" r:id="rId10"/>
    <p:sldId id="464" r:id="rId11"/>
    <p:sldId id="462" r:id="rId12"/>
    <p:sldId id="386" r:id="rId13"/>
    <p:sldId id="324" r:id="rId14"/>
    <p:sldId id="439" r:id="rId15"/>
    <p:sldId id="414" r:id="rId16"/>
    <p:sldId id="431" r:id="rId17"/>
    <p:sldId id="447" r:id="rId18"/>
    <p:sldId id="451" r:id="rId19"/>
    <p:sldId id="440" r:id="rId20"/>
    <p:sldId id="434" r:id="rId21"/>
    <p:sldId id="452" r:id="rId22"/>
    <p:sldId id="437" r:id="rId23"/>
    <p:sldId id="438" r:id="rId2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9AFEBC2-E566-4BD5-B577-A5ED147DA853}">
          <p14:sldIdLst>
            <p14:sldId id="269"/>
            <p14:sldId id="450"/>
            <p14:sldId id="424"/>
            <p14:sldId id="453"/>
            <p14:sldId id="454"/>
            <p14:sldId id="465"/>
            <p14:sldId id="457"/>
            <p14:sldId id="460"/>
            <p14:sldId id="461"/>
            <p14:sldId id="464"/>
            <p14:sldId id="462"/>
            <p14:sldId id="386"/>
          </p14:sldIdLst>
        </p14:section>
        <p14:section name="Meeting Slot # 1" id="{0D0A01B1-94C3-4827-AD70-68E3B663E205}">
          <p14:sldIdLst>
            <p14:sldId id="324"/>
            <p14:sldId id="439"/>
            <p14:sldId id="414"/>
            <p14:sldId id="431"/>
            <p14:sldId id="447"/>
            <p14:sldId id="451"/>
          </p14:sldIdLst>
        </p14:section>
        <p14:section name="Meeting slot # 2" id="{9FF98140-4C1B-4383-ADB2-DBEA75783455}">
          <p14:sldIdLst>
            <p14:sldId id="440"/>
            <p14:sldId id="434"/>
            <p14:sldId id="452"/>
            <p14:sldId id="437"/>
            <p14:sldId id="43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79" autoAdjust="0"/>
    <p:restoredTop sz="94660"/>
  </p:normalViewPr>
  <p:slideViewPr>
    <p:cSldViewPr>
      <p:cViewPr varScale="1">
        <p:scale>
          <a:sx n="97" d="100"/>
          <a:sy n="97" d="100"/>
        </p:scale>
        <p:origin x="102" y="13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25" d="100"/>
          <a:sy n="125" d="100"/>
        </p:scale>
        <p:origin x="978" y="16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30049" y="8982075"/>
            <a:ext cx="138820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en-US"/>
              <a:t>Page </a:t>
            </a:r>
            <a:fld id="{36529394-E395-40E9-8CDC-A4132978430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318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802.11-12/xxxxr1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431873" y="8985250"/>
            <a:ext cx="184986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en-US"/>
              <a:t>Page </a:t>
            </a:r>
            <a:fld id="{75B6E629-8893-4ED0-853E-3284F5DDE2A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300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</a:t>
            </a:r>
            <a:r>
              <a:rPr lang="en-US" altLang="en-US" sz="1400" dirty="0" smtClean="0"/>
              <a:t>802.11-12/xxxxr1</a:t>
            </a:r>
            <a:endParaRPr lang="en-US" altLang="en-US" sz="1400" dirty="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smtClean="0"/>
              <a:t>May 2013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BA28F7E2-EC68-428D-9E12-BB0DE03FF11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16171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</a:t>
            </a:r>
            <a:r>
              <a:rPr lang="en-US" altLang="en-US" sz="1400" dirty="0" smtClean="0"/>
              <a:t>802.11-12/xxxxr1</a:t>
            </a:r>
            <a:endParaRPr lang="en-US" altLang="en-US" sz="1400" dirty="0" smtClean="0"/>
          </a:p>
        </p:txBody>
      </p:sp>
      <p:sp>
        <p:nvSpPr>
          <p:cNvPr id="2662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smtClean="0"/>
              <a:t>May 2013</a:t>
            </a:r>
          </a:p>
        </p:txBody>
      </p:sp>
      <p:sp>
        <p:nvSpPr>
          <p:cNvPr id="2662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266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DD95C456-E260-4087-99E1-6E1F5C27EDA7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66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241166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40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B5F22E2-07AD-4C33-A57D-25F3B7DD7A2D}" type="slidenum">
              <a:rPr lang="en-US" altLang="en-US"/>
              <a:pPr/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9014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dirty="0" smtClean="0"/>
              <a:t>doc.: IEEE </a:t>
            </a:r>
            <a:r>
              <a:rPr lang="en-US" altLang="en-US" sz="1400" dirty="0" smtClean="0"/>
              <a:t>802.11-12/xxxxr1</a:t>
            </a:r>
            <a:endParaRPr lang="en-US" altLang="en-US" sz="1400" dirty="0" smtClean="0"/>
          </a:p>
        </p:txBody>
      </p:sp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400" smtClean="0"/>
              <a:t>May 2013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/>
            <a:r>
              <a:rPr lang="en-US" altLang="en-US" dirty="0" smtClean="0"/>
              <a:t>Jonathan Segev (Intel)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ED912AB-BDF9-4199-B334-BD96DEF2039D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395984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042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4FBF73-3EAB-418C-9B21-376FE708E63E}" type="slidenum">
              <a:rPr lang="en-US" altLang="en-US"/>
              <a:pPr/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35253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2470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BAA4928-820C-41B5-A5B2-D791594638F7}" type="slidenum">
              <a:rPr lang="en-US" altLang="en-US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1411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8438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D56C145-5ECB-4843-A1C3-3DFC39C790A0}" type="slidenum">
              <a:rPr lang="en-US" altLang="en-US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1815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06850" y="95250"/>
            <a:ext cx="2274888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802.11-11/1016r10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1187450" cy="21590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189413" y="8985250"/>
            <a:ext cx="2092325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706926A6-8258-4ECD-91B0-B43CB6A91D2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04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14397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0CD3795-9980-4E68-9073-B09746F68041}" type="slidenum">
              <a:rPr lang="en-US" altLang="en-US" sz="1300"/>
              <a:pPr/>
              <a:t>6</a:t>
            </a:fld>
            <a:endParaRPr lang="en-US" altLang="en-US" sz="13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947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 smtClean="0"/>
              <a:t>doc.: IEEE </a:t>
            </a:r>
            <a:r>
              <a:rPr lang="en-US" altLang="en-US" sz="1400" dirty="0" smtClean="0"/>
              <a:t>802.11-12/xxxxr1</a:t>
            </a:r>
            <a:endParaRPr lang="en-US" altLang="en-US" sz="1400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May 2013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 smtClean="0"/>
              <a:t>Jonathan Segev (Intel)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650B8387-5C4E-4399-8684-9398267016A5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86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fr-FR" altLang="en-US" smtClean="0"/>
          </a:p>
        </p:txBody>
      </p:sp>
    </p:spTree>
    <p:extLst>
      <p:ext uri="{BB962C8B-B14F-4D97-AF65-F5344CB8AC3E}">
        <p14:creationId xmlns:p14="http://schemas.microsoft.com/office/powerpoint/2010/main" val="86349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7813" y="95250"/>
            <a:ext cx="2193925" cy="21590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GB" sz="1400"/>
              <a:t>doc.: IEEE 802.11-14/1031r5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198983" cy="215444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November 2014</a:t>
            </a:r>
            <a:endParaRPr lang="en-GB" sz="1400" dirty="0"/>
          </a:p>
        </p:txBody>
      </p:sp>
      <p:sp>
        <p:nvSpPr>
          <p:cNvPr id="307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8175" y="8985250"/>
            <a:ext cx="1833563" cy="184150"/>
          </a:xfr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994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050" y="8985250"/>
            <a:ext cx="414338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Page </a:t>
            </a:r>
            <a:fld id="{A08B36B0-62B3-4EE6-8D7F-DC8824BA5674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99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738" y="4408488"/>
            <a:ext cx="5546725" cy="41767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72524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Jonathan Segev (Intel)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en-US" smtClean="0"/>
              <a:t>Page </a:t>
            </a:r>
            <a:fld id="{75B6E629-8893-4ED0-853E-3284F5DDE2A2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0575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2534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FF23AE01-AA0F-4D19-B16D-13A7A917785A}" type="slidenum">
              <a:rPr lang="en-US" altLang="en-US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06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doc.: IEEE </a:t>
            </a:r>
            <a:r>
              <a:rPr lang="en-US" dirty="0" smtClean="0"/>
              <a:t>802.11-12/xxxxr1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431873" y="8985250"/>
            <a:ext cx="1849865" cy="184666"/>
          </a:xfrm>
        </p:spPr>
        <p:txBody>
          <a:bodyPr/>
          <a:lstStyle/>
          <a:p>
            <a:pPr lvl="4"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2458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Page </a:t>
            </a:r>
            <a:fld id="{31546DB0-B394-4902-B345-342EDBBE1F58}" type="slidenum">
              <a:rPr lang="en-US" altLang="en-US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717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8F02483-6CB9-4EDD-B5DC-2E9571431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09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F7CBC703-1F47-45FB-8C1A-11E517A907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276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2D68415-2515-476A-8F70-CC6537E8DD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7808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152BCA7-89AC-46D4-818E-AB7EE2363C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051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CC989CE-3408-4D97-8E27-4599A217B50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367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446E5529-AF7F-43DD-99E8-5FA51CD3AD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25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7A4F8711-2182-4E93-917F-A64048038B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40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92428D76-CD5B-4012-A8EA-1F800D26C4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4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48AC4D-17AF-4CEE-AE36-F58382D90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1694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EB95E7-BA1B-4250-B528-3CF394CF2D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967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481239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Nov. 2014 </a:t>
            </a:r>
            <a:r>
              <a:rPr lang="en-US" dirty="0"/>
              <a:t>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3F60165E-0A82-4B03-B861-83DFBC6460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793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541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November 2014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en-US"/>
              <a:t>Slide </a:t>
            </a:r>
            <a:fld id="{3876AB2F-9FEE-40B4-9C72-38E527384AF1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64813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IEEE </a:t>
            </a:r>
            <a:r>
              <a:rPr lang="en-US" altLang="en-US" sz="1800" b="1" dirty="0" smtClean="0"/>
              <a:t>802.11-14/1561r1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imat.ieee.org/attendance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#6.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olicies/bylaws/sb_bylaws.pdf" TargetMode="External"/><Relationship Id="rId2" Type="http://schemas.openxmlformats.org/officeDocument/2006/relationships/hyperlink" Target="http://standards.ieee.org/develop/policies/bylaws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develop/policies/policy_rev.pdf" TargetMode="External"/><Relationship Id="rId5" Type="http://schemas.openxmlformats.org/officeDocument/2006/relationships/hyperlink" Target="http://standards.ieee.org/develop/policies/opman/sb_om.pdf" TargetMode="External"/><Relationship Id="rId4" Type="http://schemas.openxmlformats.org/officeDocument/2006/relationships/hyperlink" Target="http://standards.ieee.org/develop/policies/opman/index.html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1/Rules/rules.shtml" TargetMode="External"/><Relationship Id="rId3" Type="http://schemas.openxmlformats.org/officeDocument/2006/relationships/hyperlink" Target="http://grouper.ieee.org/groups/802/PNP/approved/IEEE_802_LMSC_OM_approved_120725.pdf" TargetMode="External"/><Relationship Id="rId7" Type="http://schemas.openxmlformats.org/officeDocument/2006/relationships/hyperlink" Target="https://mentor.ieee.org/802.11/dcn/13/11-13-0001-01-0000-802-11-operations-manual.docx" TargetMode="External"/><Relationship Id="rId2" Type="http://schemas.openxmlformats.org/officeDocument/2006/relationships/hyperlink" Target="http://standards.ieee.org/board/aud/LMSC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PNP/approved/IEEE_802_WG_PandP_v12.pdf" TargetMode="External"/><Relationship Id="rId5" Type="http://schemas.openxmlformats.org/officeDocument/2006/relationships/hyperlink" Target="http://grouper.ieee.org/groups/802/PNP/approved/IEEE_802_LMSC_WG_PandP_approved_120604-v1.pdf" TargetMode="External"/><Relationship Id="rId4" Type="http://schemas.openxmlformats.org/officeDocument/2006/relationships/hyperlink" Target="http://grouper.ieee.org/groups/802/PNP/approved/IEEE_802_OM_v1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4459566-AFFC-4868-92A2-DD99D1F30848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altLang="en-US" dirty="0" smtClean="0"/>
              <a:t>NGP SG January 2015 Agenda</a:t>
            </a:r>
          </a:p>
        </p:txBody>
      </p:sp>
      <p:sp>
        <p:nvSpPr>
          <p:cNvPr id="1536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2014-11-25</a:t>
            </a:r>
            <a:endParaRPr lang="en-US" altLang="en-US" sz="2000" b="0" dirty="0" smtClean="0"/>
          </a:p>
        </p:txBody>
      </p:sp>
      <p:graphicFrame>
        <p:nvGraphicFramePr>
          <p:cNvPr id="1536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861567"/>
              </p:ext>
            </p:extLst>
          </p:nvPr>
        </p:nvGraphicFramePr>
        <p:xfrm>
          <a:off x="677863" y="2671763"/>
          <a:ext cx="7716837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8" name="Document" r:id="rId4" imgW="8248271" imgH="996595" progId="Word.Document.8">
                  <p:embed/>
                </p:oleObj>
              </mc:Choice>
              <mc:Fallback>
                <p:oleObj name="Document" r:id="rId4" imgW="8248271" imgH="996595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3" y="2671763"/>
                        <a:ext cx="7716837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7" name="Rectangle 12"/>
          <p:cNvSpPr>
            <a:spLocks noChangeArrowheads="1"/>
          </p:cNvSpPr>
          <p:nvPr/>
        </p:nvSpPr>
        <p:spPr bwMode="auto">
          <a:xfrm>
            <a:off x="6858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000" b="1"/>
              <a:t> Authors:</a:t>
            </a: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GB" altLang="en-US"/>
              <a:t>Slide </a:t>
            </a:r>
            <a:fld id="{E1B09420-2B25-43B5-8E77-F98B5002837F}" type="slidenum">
              <a:rPr lang="en-GB" altLang="en-US"/>
              <a:pPr/>
              <a:t>10</a:t>
            </a:fld>
            <a:endParaRPr lang="en-GB" altLang="en-US"/>
          </a:p>
        </p:txBody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671888"/>
          </a:xfrm>
        </p:spPr>
        <p:txBody>
          <a:bodyPr/>
          <a:lstStyle/>
          <a:p>
            <a:r>
              <a:rPr lang="en-US" altLang="en-US" sz="2000" smtClean="0"/>
              <a:t>Link to IEEE Disclosure of Affiliation </a:t>
            </a:r>
          </a:p>
          <a:p>
            <a:pPr lvl="1">
              <a:spcBef>
                <a:spcPct val="0"/>
              </a:spcBef>
            </a:pPr>
            <a:r>
              <a:rPr lang="en-US" altLang="en-US" smtClean="0">
                <a:hlinkClick r:id="rId3"/>
              </a:rPr>
              <a:t>http://standards.ieee.org/faqs/affiliationFAQ.html</a:t>
            </a:r>
            <a:endParaRPr lang="en-US" altLang="en-US" smtClean="0"/>
          </a:p>
          <a:p>
            <a:pPr>
              <a:spcBef>
                <a:spcPts val="1200"/>
              </a:spcBef>
            </a:pPr>
            <a:r>
              <a:rPr lang="en-US" altLang="en-US" sz="2000" smtClean="0"/>
              <a:t>Links to IEEE Antitrust Guidelines</a:t>
            </a:r>
          </a:p>
          <a:p>
            <a:pPr lvl="1">
              <a:spcBef>
                <a:spcPct val="0"/>
              </a:spcBef>
            </a:pPr>
            <a:r>
              <a:rPr lang="en-US" altLang="en-US" smtClean="0">
                <a:hlinkClick r:id="rId4"/>
              </a:rPr>
              <a:t>http://standards.ieee.org/resources/antitrust-guidelines.pdf</a:t>
            </a:r>
            <a:endParaRPr lang="en-US" altLang="en-US" smtClean="0"/>
          </a:p>
          <a:p>
            <a:pPr>
              <a:spcBef>
                <a:spcPts val="1200"/>
              </a:spcBef>
            </a:pPr>
            <a:r>
              <a:rPr lang="en-US" altLang="en-US" sz="2000" smtClean="0"/>
              <a:t>Link to IEEE Code of Ethics</a:t>
            </a:r>
          </a:p>
          <a:p>
            <a:pPr lvl="1">
              <a:spcBef>
                <a:spcPct val="0"/>
              </a:spcBef>
            </a:pPr>
            <a:r>
              <a:rPr lang="en-US" altLang="en-US" smtClean="0">
                <a:hlinkClick r:id="rId5"/>
              </a:rPr>
              <a:t>http://www.ieee.org/web/membership/ethics/code_ethics.html</a:t>
            </a:r>
            <a:r>
              <a:rPr lang="en-US" altLang="en-US" smtClean="0"/>
              <a:t> </a:t>
            </a:r>
          </a:p>
          <a:p>
            <a:pPr>
              <a:spcBef>
                <a:spcPts val="1200"/>
              </a:spcBef>
            </a:pPr>
            <a:r>
              <a:rPr lang="en-US" altLang="en-US" sz="2000" smtClean="0"/>
              <a:t>Link to IEEE Patent Policy</a:t>
            </a:r>
          </a:p>
          <a:p>
            <a:pPr lvl="1">
              <a:spcBef>
                <a:spcPct val="0"/>
              </a:spcBef>
            </a:pPr>
            <a:r>
              <a:rPr lang="en-US" altLang="en-US" smtClean="0">
                <a:hlinkClick r:id="rId6"/>
              </a:rPr>
              <a:t>http://standards.ieee.org/board/pat/pat-slideset.ppt</a:t>
            </a:r>
            <a:endParaRPr lang="en-US" altLang="en-US" smtClean="0"/>
          </a:p>
        </p:txBody>
      </p:sp>
      <p:sp>
        <p:nvSpPr>
          <p:cNvPr id="3891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Resources – URLs</a:t>
            </a:r>
          </a:p>
        </p:txBody>
      </p:sp>
      <p:sp>
        <p:nvSpPr>
          <p:cNvPr id="389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98836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dirty="0" smtClean="0"/>
              <a:t>November 2014</a:t>
            </a:r>
            <a:endParaRPr lang="en-US" altLang="en-US" sz="1800" dirty="0" smtClean="0"/>
          </a:p>
        </p:txBody>
      </p:sp>
      <p:sp>
        <p:nvSpPr>
          <p:cNvPr id="389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  <p:extLst>
      <p:ext uri="{BB962C8B-B14F-4D97-AF65-F5344CB8AC3E}">
        <p14:creationId xmlns:p14="http://schemas.microsoft.com/office/powerpoint/2010/main" val="30824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altLang="en-US" smtClean="0"/>
              <a:t>Reminder of SG rules</a:t>
            </a:r>
            <a:endParaRPr lang="en-US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The </a:t>
            </a:r>
            <a:r>
              <a:rPr lang="en-US" altLang="en-US" dirty="0" smtClean="0"/>
              <a:t>Next Generation Positioning  SG </a:t>
            </a:r>
            <a:r>
              <a:rPr lang="en-US" altLang="en-US" dirty="0" smtClean="0"/>
              <a:t>operates under the rules defined in the 802 LMSC Policy &amp; Procedures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5.3, 802 LMSC Operations Manual </a:t>
            </a:r>
            <a:r>
              <a:rPr lang="en-US" altLang="en-US" dirty="0" err="1" smtClean="0"/>
              <a:t>subclause</a:t>
            </a:r>
            <a:r>
              <a:rPr lang="en-US" altLang="en-US" dirty="0" smtClean="0"/>
              <a:t> 4.3, and 802.11 Operations Manual clause 5</a:t>
            </a:r>
          </a:p>
          <a:p>
            <a:pPr lvl="1"/>
            <a:r>
              <a:rPr lang="en-US" altLang="en-US" dirty="0" smtClean="0"/>
              <a:t>Participation is open to all</a:t>
            </a:r>
          </a:p>
          <a:p>
            <a:pPr lvl="1"/>
            <a:r>
              <a:rPr lang="en-US" altLang="en-US" dirty="0" smtClean="0"/>
              <a:t>802.11 voting rights is NOT required to attend, participate, motion and vote on NGP SG matters</a:t>
            </a:r>
          </a:p>
          <a:p>
            <a:pPr lvl="1"/>
            <a:r>
              <a:rPr lang="en-US" altLang="en-US" dirty="0" smtClean="0"/>
              <a:t>All votes on motions require 75% approval to pass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</a:t>
            </a:r>
            <a:r>
              <a:rPr lang="en-US" dirty="0" smtClean="0"/>
              <a:t>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Jonathan Segev (Intel)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D8C5EEAF-9A8C-4F86-92DC-58D489E13B7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650471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7BE6D980-3516-4EC6-A0B2-C3DAE4DB2089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1506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NGP </a:t>
            </a:r>
            <a:r>
              <a:rPr lang="en-US" altLang="en-US" sz="3200" b="1" dirty="0">
                <a:solidFill>
                  <a:schemeClr val="tx2"/>
                </a:solidFill>
              </a:rPr>
              <a:t>SG Schedule in a Glance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349529"/>
              </p:ext>
            </p:extLst>
          </p:nvPr>
        </p:nvGraphicFramePr>
        <p:xfrm>
          <a:off x="685800" y="18288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PM3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215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2155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EB6160AC-AE34-4155-AFC8-18519305C87F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355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Agenda Items for the Week</a:t>
            </a: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Patent policy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Elections for study group officers.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Discuss </a:t>
            </a:r>
            <a:r>
              <a:rPr lang="en-US" altLang="en-US" sz="2000" dirty="0"/>
              <a:t>SG </a:t>
            </a:r>
            <a:r>
              <a:rPr lang="en-US" altLang="en-US" sz="2000" dirty="0" smtClean="0"/>
              <a:t>deliverables and derived timelines.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Presentations to inform the SG in its effort to develop PAR &amp; CSD, such as: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Use cases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Problems statements</a:t>
            </a:r>
          </a:p>
          <a:p>
            <a:pPr lvl="1" algn="just">
              <a:spcBef>
                <a:spcPct val="20000"/>
              </a:spcBef>
              <a:buFontTx/>
              <a:buChar char="•"/>
            </a:pPr>
            <a:r>
              <a:rPr lang="en-US" altLang="en-US" sz="1800" dirty="0" smtClean="0"/>
              <a:t>Scope and purpose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Draft PAR and CSD </a:t>
            </a:r>
            <a:r>
              <a:rPr lang="en-US" altLang="en-US" sz="2000" dirty="0" smtClean="0"/>
              <a:t>proposals.</a:t>
            </a:r>
            <a:endParaRPr lang="en-US" altLang="en-US" sz="2000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Schedule teleconference times.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 smtClean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355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CDA4F24-F3A0-498F-A3B3-1601B3055CD2}" type="slidenum">
              <a:rPr lang="en-US" altLang="en-US"/>
              <a:pPr/>
              <a:t>14</a:t>
            </a:fld>
            <a:endParaRPr lang="en-US" altLang="en-US"/>
          </a:p>
        </p:txBody>
      </p:sp>
      <p:sp>
        <p:nvSpPr>
          <p:cNvPr id="25602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1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560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462E4FA0-472C-4C8C-AB51-C96392349BB6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765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1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Meeting to Order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Patent Policy and Logistics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Call for Submission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/>
              <a:t>Agenda Setting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Study Group </a:t>
            </a:r>
            <a:r>
              <a:rPr lang="en-US" altLang="en-US" sz="2400" b="1" dirty="0" smtClean="0"/>
              <a:t>Officers nominees presentation</a:t>
            </a:r>
            <a:endParaRPr lang="en-US" altLang="en-US" sz="2400" b="1" dirty="0" smtClean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Study </a:t>
            </a:r>
            <a:r>
              <a:rPr lang="en-US" altLang="en-US" sz="2400" b="1" dirty="0"/>
              <a:t>Group Timeline and Deliverable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Presentations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Recess</a:t>
            </a:r>
            <a:endParaRPr lang="en-US" altLang="en-US" sz="2400" b="1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1E99B28-9172-4ABC-8742-31E48F5585A0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43010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List of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Submission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201028"/>
              </p:ext>
            </p:extLst>
          </p:nvPr>
        </p:nvGraphicFramePr>
        <p:xfrm>
          <a:off x="685800" y="1752600"/>
          <a:ext cx="7772400" cy="33067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76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37076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smtClean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</a:tr>
              <a:tr h="54862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2" marB="4571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2" marB="45712"/>
                </a:tc>
              </a:tr>
            </a:tbl>
          </a:graphicData>
        </a:graphic>
      </p:graphicFrame>
      <p:sp>
        <p:nvSpPr>
          <p:cNvPr id="430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4305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365E0F8-EC0D-4938-A3EB-5F40C73F6D5B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120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Study Group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Timeline - TBD</a:t>
            </a:r>
            <a:endParaRPr lang="en-US" altLang="en-US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69832"/>
              </p:ext>
            </p:extLst>
          </p:nvPr>
        </p:nvGraphicFramePr>
        <p:xfrm>
          <a:off x="685800" y="1752600"/>
          <a:ext cx="7772400" cy="4772017"/>
        </p:xfrm>
        <a:graphic>
          <a:graphicData uri="http://schemas.openxmlformats.org/drawingml/2006/table">
            <a:tbl>
              <a:tblPr/>
              <a:tblGrid>
                <a:gridCol w="2286000"/>
                <a:gridCol w="5486400"/>
              </a:tblGrid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Month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Milestone / Plan of Action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January 2015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Formation meeting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Initial discussion on PAR and CSD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Presentations on use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cases, usage models.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March 2015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Continue discussion on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presentations.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914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May 2015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Final version of PAR and 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Working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Group Approval on PAR and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CSD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Study group extension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2015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Discussion supporting presentations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Executive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Committee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July 2015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NesCom Approval on PAR and CSD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EC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Sep. 2015 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(targeted)</a:t>
                      </a:r>
                      <a:endParaRPr kumimoji="0" lang="en-US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MS PGothic" panose="020B0600070205080204" pitchFamily="34" charset="-128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PGothic" panose="020B0600070205080204" pitchFamily="34" charset="-128"/>
                        </a:rPr>
                        <a:t>Task Group formation meeting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F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5924BFE8-4DED-4B6D-9F10-E741EE8A432E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222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Presentation</a:t>
            </a:r>
            <a:endParaRPr lang="en-US" altLang="en-US" sz="2400" b="1">
              <a:solidFill>
                <a:schemeClr val="tx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118044"/>
              </p:ext>
            </p:extLst>
          </p:nvPr>
        </p:nvGraphicFramePr>
        <p:xfrm>
          <a:off x="685800" y="1752600"/>
          <a:ext cx="7772400" cy="201771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1008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41" marB="45741"/>
                </a:tc>
              </a:tr>
              <a:tr h="548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Use Case</a:t>
                      </a:r>
                    </a:p>
                    <a:p>
                      <a:r>
                        <a:rPr lang="en-US" sz="1500" dirty="0" smtClean="0"/>
                        <a:t>PAR &amp; CSD</a:t>
                      </a:r>
                      <a:endParaRPr lang="en-US" sz="1500" dirty="0"/>
                    </a:p>
                  </a:txBody>
                  <a:tcPr marT="45741" marB="45741"/>
                </a:tc>
              </a:tr>
              <a:tr h="54889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Technical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PAR &amp; CSD</a:t>
                      </a:r>
                    </a:p>
                  </a:txBody>
                  <a:tcPr marT="45741" marB="45741"/>
                </a:tc>
              </a:tr>
              <a:tr h="548893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41" marB="45741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Channel</a:t>
                      </a:r>
                      <a:r>
                        <a:rPr lang="en-US" sz="1500" baseline="0" dirty="0" smtClean="0"/>
                        <a:t> Modeling</a:t>
                      </a:r>
                      <a:endParaRPr lang="en-US" sz="1500" dirty="0"/>
                    </a:p>
                  </a:txBody>
                  <a:tcPr marT="45741" marB="45741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B48914D3-121B-4B63-BECF-67A59DB1EC1F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53250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3600" b="1" dirty="0"/>
              <a:t>Meeting Slot #</a:t>
            </a:r>
            <a:r>
              <a:rPr lang="en-US" altLang="en-US" sz="3600" b="1" dirty="0" smtClean="0"/>
              <a:t>2</a:t>
            </a: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32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325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382000" cy="10668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Next Generation Positioning 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Study Group</a:t>
            </a:r>
            <a:endParaRPr lang="en-CA" altLang="en-US" sz="3600" dirty="0" smtClean="0">
              <a:cs typeface="Times New Roman" panose="02020603050405020304" pitchFamily="18" charset="0"/>
            </a:endParaRP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305800" cy="31242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Atlanta, GA, United States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3000" dirty="0" smtClean="0">
                <a:cs typeface="Times New Roman" panose="02020603050405020304" pitchFamily="18" charset="0"/>
              </a:rPr>
              <a:t>January 11 - 16, 2015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Chair Pro-tem: 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Jonathan Segev (Intel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cs typeface="Times New Roman" panose="02020603050405020304" pitchFamily="18" charset="0"/>
              </a:rPr>
              <a:t>Secretary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: Gabor 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Bajko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 (</a:t>
            </a:r>
            <a:r>
              <a:rPr lang="en-US" altLang="en-US" sz="2000" b="0" dirty="0" err="1" smtClean="0">
                <a:cs typeface="Times New Roman" panose="02020603050405020304" pitchFamily="18" charset="0"/>
              </a:rPr>
              <a:t>MediaTek</a:t>
            </a:r>
            <a:r>
              <a:rPr lang="en-US" altLang="en-US" sz="2000" b="0" dirty="0" smtClean="0">
                <a:cs typeface="Times New Roman" panose="02020603050405020304" pitchFamily="18" charset="0"/>
              </a:rPr>
              <a:t>)</a:t>
            </a:r>
            <a:endParaRPr lang="en-US" altLang="en-US" sz="1800" b="0" dirty="0" smtClean="0">
              <a:cs typeface="Times New Roman" panose="02020603050405020304" pitchFamily="18" charset="0"/>
            </a:endParaRP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DD7BF1-6316-4B11-9FE1-A04A16D60D2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74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1741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C0336074-CE23-4012-A0F8-71CE9BF84794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55298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 smtClean="0">
                <a:solidFill>
                  <a:schemeClr val="tx2"/>
                </a:solidFill>
              </a:rPr>
              <a:t>Meeting Slot # 2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Agenda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5299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Call Meeting to Order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Patent Policy and Logistics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Study Group Officers elections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/>
              <a:t>Teleconference Schedule 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000" dirty="0" smtClean="0"/>
              <a:t>Adjourn.</a:t>
            </a:r>
            <a:endParaRPr lang="en-US" altLang="en-US" sz="2000" dirty="0"/>
          </a:p>
          <a:p>
            <a:pPr algn="just">
              <a:spcBef>
                <a:spcPct val="20000"/>
              </a:spcBef>
              <a:buFontTx/>
              <a:buChar char="•"/>
            </a:pPr>
            <a:endParaRPr lang="en-US" altLang="en-US" sz="2400" b="1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348D5383-51DE-4EB6-8AF7-9A2E11F028E2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563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632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  <p:sp>
        <p:nvSpPr>
          <p:cNvPr id="5632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Presentation</a:t>
            </a:r>
            <a:endParaRPr lang="en-US" altLang="en-US" sz="2400" b="1">
              <a:solidFill>
                <a:schemeClr val="tx2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6187212"/>
              </p:ext>
            </p:extLst>
          </p:nvPr>
        </p:nvGraphicFramePr>
        <p:xfrm>
          <a:off x="685800" y="1752600"/>
          <a:ext cx="7772400" cy="20320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80624"/>
                <a:gridCol w="1895976"/>
                <a:gridCol w="3276600"/>
                <a:gridCol w="1219200"/>
              </a:tblGrid>
              <a:tr h="37080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Document No.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Presenter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Title</a:t>
                      </a:r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Topic</a:t>
                      </a:r>
                      <a:endParaRPr lang="en-US" sz="1500" dirty="0"/>
                    </a:p>
                  </a:txBody>
                  <a:tcPr marT="45715" marB="45715"/>
                </a:tc>
              </a:tr>
              <a:tr h="548801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  <a:tr h="370800"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 smtClean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  <a:tc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T="45715" marB="45715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A0FEA408-62FF-4705-9186-989F2FD22D62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59394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Goals for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March 2015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59395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TBD</a:t>
            </a:r>
            <a:endParaRPr lang="en-US" altLang="en-US" sz="2400" b="1" dirty="0"/>
          </a:p>
          <a:p>
            <a:pPr lvl="1" algn="just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FC41F9BA-785F-4A57-88B4-8ED217D6BC1B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1442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 dirty="0">
                <a:solidFill>
                  <a:schemeClr val="tx2"/>
                </a:solidFill>
              </a:rPr>
              <a:t>Teleconference </a:t>
            </a:r>
            <a:r>
              <a:rPr lang="en-US" altLang="en-US" sz="3200" b="1" dirty="0" smtClean="0">
                <a:solidFill>
                  <a:schemeClr val="tx2"/>
                </a:solidFill>
              </a:rPr>
              <a:t>Schedule - TBD</a:t>
            </a:r>
            <a:endParaRPr lang="en-US" altLang="en-US" sz="3200" b="1" dirty="0">
              <a:solidFill>
                <a:schemeClr val="tx2"/>
              </a:solidFill>
            </a:endParaRPr>
          </a:p>
        </p:txBody>
      </p:sp>
      <p:sp>
        <p:nvSpPr>
          <p:cNvPr id="61443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February week of the 9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.</a:t>
            </a:r>
          </a:p>
          <a:p>
            <a:pPr algn="just">
              <a:spcBef>
                <a:spcPct val="20000"/>
              </a:spcBef>
              <a:buFontTx/>
              <a:buChar char="•"/>
            </a:pPr>
            <a:r>
              <a:rPr lang="en-US" altLang="en-US" sz="2400" b="1" dirty="0" smtClean="0"/>
              <a:t>February week of 23</a:t>
            </a:r>
            <a:r>
              <a:rPr lang="en-US" altLang="en-US" sz="2400" b="1" baseline="30000" dirty="0" smtClean="0"/>
              <a:t>rd</a:t>
            </a:r>
            <a:endParaRPr lang="en-US" altLang="en-US" sz="2000" dirty="0" smtClean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614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6144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Slide </a:t>
            </a:r>
            <a:fld id="{0DF4F4C1-1DB8-4661-868B-D1F31CE9BFB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458" name="Rectangle 3"/>
          <p:cNvSpPr txBox="1">
            <a:spLocks noChangeArrowheads="1"/>
          </p:cNvSpPr>
          <p:nvPr/>
        </p:nvSpPr>
        <p:spPr bwMode="auto">
          <a:xfrm>
            <a:off x="685800" y="16764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just">
              <a:spcBef>
                <a:spcPct val="20000"/>
              </a:spcBef>
            </a:pPr>
            <a:r>
              <a:rPr lang="en-US" altLang="en-US" sz="2400" b="1" dirty="0"/>
              <a:t>This presentation contains the IEEE 802.11 </a:t>
            </a:r>
            <a:r>
              <a:rPr lang="en-US" altLang="en-US" sz="2400" b="1" dirty="0" smtClean="0"/>
              <a:t>NGP (Next Generation Positioning) Study </a:t>
            </a:r>
            <a:r>
              <a:rPr lang="en-US" altLang="en-US" sz="2400" b="1" dirty="0"/>
              <a:t>Group agenda for the </a:t>
            </a:r>
            <a:r>
              <a:rPr lang="en-US" altLang="en-US" sz="2400" b="1" dirty="0" smtClean="0"/>
              <a:t>January 2015 session</a:t>
            </a:r>
            <a:r>
              <a:rPr lang="en-US" altLang="en-US" sz="2400" b="1" dirty="0"/>
              <a:t>.</a:t>
            </a:r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  <a:p>
            <a:pPr lvl="1">
              <a:spcBef>
                <a:spcPct val="20000"/>
              </a:spcBef>
              <a:buFontTx/>
              <a:buChar char="–"/>
            </a:pPr>
            <a:endParaRPr lang="en-US" altLang="en-US" sz="2000" dirty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3200" b="1">
                <a:solidFill>
                  <a:schemeClr val="tx2"/>
                </a:solidFill>
              </a:rPr>
              <a:t>Abstract</a:t>
            </a:r>
          </a:p>
        </p:txBody>
      </p:sp>
      <p:sp>
        <p:nvSpPr>
          <p:cNvPr id="1946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sz="1800" smtClean="0"/>
              <a:t>November 2014</a:t>
            </a: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48400" y="6475413"/>
            <a:ext cx="22955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 dirty="0" smtClean="0"/>
              <a:t>Jonathan Segev (Intel)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4BC39666-1D8A-4A99-B298-3D26DD768C8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099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0715A751-83D8-4AAE-BCB8-0604CB515304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altLang="en-US" smtClean="0"/>
              <a:t>Attendance, Voting &amp; Document Status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1752600"/>
            <a:ext cx="8686800" cy="4724400"/>
          </a:xfrm>
        </p:spPr>
        <p:txBody>
          <a:bodyPr/>
          <a:lstStyle/>
          <a:p>
            <a:r>
              <a:rPr lang="en-US" altLang="en-US" sz="2000" b="0" dirty="0" smtClean="0"/>
              <a:t>Make sure your badges are correct 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Please announce your affiliation when you first address the group during a meeting slot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If you plan to make a submission be sure it does not contain company logos or advertising</a:t>
            </a:r>
          </a:p>
          <a:p>
            <a:endParaRPr lang="en-US" altLang="en-US" sz="2000" b="0" dirty="0" smtClean="0"/>
          </a:p>
          <a:p>
            <a:r>
              <a:rPr lang="en-US" altLang="en-US" sz="2000" b="0" dirty="0" smtClean="0"/>
              <a:t>Questions on Voting status, Ballot pool, Access to Reflector, Documentation,  member</a:t>
            </a:r>
            <a:r>
              <a:rPr lang="ja-JP" altLang="en-US" sz="2000" b="0" dirty="0" smtClean="0"/>
              <a:t>’</a:t>
            </a:r>
            <a:r>
              <a:rPr lang="en-US" altLang="ja-JP" sz="2000" b="0" dirty="0" smtClean="0"/>
              <a:t>s area</a:t>
            </a:r>
          </a:p>
          <a:p>
            <a:pPr lvl="1"/>
            <a:r>
              <a:rPr lang="en-US" altLang="en-US" dirty="0" smtClean="0"/>
              <a:t>see Jon Rosdahl – Jon.Rosdahl@csr.com</a:t>
            </a:r>
            <a:endParaRPr lang="en-US" altLang="en-US" sz="1800" dirty="0" smtClean="0"/>
          </a:p>
          <a:p>
            <a:pPr lvl="1"/>
            <a:endParaRPr lang="en-US" altLang="en-US" sz="1800" dirty="0" smtClean="0"/>
          </a:p>
          <a:p>
            <a:r>
              <a:rPr lang="en-US" altLang="en-US" sz="2000" b="0" dirty="0" smtClean="0"/>
              <a:t>Cell Phones Silent or Off</a:t>
            </a:r>
          </a:p>
          <a:p>
            <a:pPr lvl="1"/>
            <a:endParaRPr lang="en-US" altLang="en-US" sz="1800" dirty="0" smtClean="0"/>
          </a:p>
        </p:txBody>
      </p:sp>
      <p:sp>
        <p:nvSpPr>
          <p:cNvPr id="41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410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November 2014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6125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8EFA5A62-D7B0-4208-A932-9928D69165AB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70791D5A-D10E-445B-8C5C-84CD74A60AC3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Attendance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pPr marL="457200" indent="-457200"/>
            <a:r>
              <a:rPr lang="en-US" altLang="en-US" dirty="0" smtClean="0">
                <a:hlinkClick r:id="rId2"/>
              </a:rPr>
              <a:t>https://imat.ieee.org/attendance</a:t>
            </a:r>
            <a:r>
              <a:rPr lang="en-US" altLang="en-US" dirty="0" smtClean="0"/>
              <a:t> </a:t>
            </a:r>
            <a:endParaRPr lang="en-US" altLang="en-US" sz="3600" dirty="0" smtClean="0"/>
          </a:p>
          <a:p>
            <a:pPr marL="0" indent="0">
              <a:buNone/>
            </a:pPr>
            <a:endParaRPr lang="en-US" altLang="en-US" b="0" kern="1200" dirty="0" smtClean="0">
              <a:ea typeface="+mn-ea"/>
              <a:cs typeface="+mn-cs"/>
            </a:endParaRPr>
          </a:p>
          <a:p>
            <a:pPr lvl="1"/>
            <a:r>
              <a:rPr lang="en-US" altLang="en-US" dirty="0" smtClean="0"/>
              <a:t>You must register before logging attendance.</a:t>
            </a:r>
          </a:p>
          <a:p>
            <a:pPr lvl="1"/>
            <a:r>
              <a:rPr lang="en-US" altLang="en-US" dirty="0" smtClean="0"/>
              <a:t>You must log attendance during each 2 hour session.</a:t>
            </a:r>
          </a:p>
          <a:p>
            <a:pPr marL="457200" indent="-457200">
              <a:spcBef>
                <a:spcPct val="0"/>
              </a:spcBef>
              <a:buFontTx/>
              <a:buNone/>
            </a:pPr>
            <a:endParaRPr lang="en-US" altLang="en-US" sz="2000" dirty="0" smtClean="0"/>
          </a:p>
        </p:txBody>
      </p:sp>
      <p:sp>
        <p:nvSpPr>
          <p:cNvPr id="51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51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November 2014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50221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458200" cy="609600"/>
          </a:xfrm>
        </p:spPr>
        <p:txBody>
          <a:bodyPr/>
          <a:lstStyle/>
          <a:p>
            <a:r>
              <a:rPr lang="en-US" altLang="en-US" sz="3200" u="sng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2286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 dirty="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 dirty="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 dirty="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 dirty="0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 dirty="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 dirty="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33004227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F138EE4-3382-406F-9854-CB251A2B3E28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u="sng" smtClean="0"/>
              <a:t>Patent Related Links</a:t>
            </a:r>
            <a:endParaRPr lang="en-US" altLang="en-US" u="sng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76400"/>
            <a:ext cx="8991600" cy="3505200"/>
          </a:xfrm>
        </p:spPr>
        <p:txBody>
          <a:bodyPr/>
          <a:lstStyle/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800" dirty="0" smtClean="0">
                <a:cs typeface="Times New Roman" panose="02020603050405020304" pitchFamily="18" charset="0"/>
              </a:rPr>
              <a:t>	</a:t>
            </a:r>
            <a:r>
              <a:rPr lang="en-US" altLang="en-US" dirty="0" smtClean="0">
                <a:cs typeface="Times New Roman" panose="02020603050405020304" pitchFamily="18" charset="0"/>
              </a:rPr>
              <a:t>All participants should be familiar with their obligations under the IEEE-SA Policies &amp; Procedures for standards development.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Patent Policy is stated in these sources: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Boards Bylaws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sz="1900" dirty="0" smtClean="0"/>
              <a:t>		</a:t>
            </a:r>
            <a:r>
              <a:rPr lang="en-US" altLang="en-US" sz="1900" i="1" dirty="0" smtClean="0">
                <a:hlinkClick r:id="rId3"/>
              </a:rPr>
              <a:t>http://</a:t>
            </a:r>
            <a:r>
              <a:rPr lang="en-US" altLang="en-US" sz="1900" i="1" dirty="0" smtClean="0">
                <a:hlinkClick r:id="rId3"/>
              </a:rPr>
              <a:t>standards.ieee.org/guides/bylaws/sect6-7.html#6</a:t>
            </a:r>
            <a:r>
              <a:rPr lang="en-US" altLang="en-US" sz="1900" i="1" dirty="0" smtClean="0"/>
              <a:t> </a:t>
            </a:r>
            <a:endParaRPr lang="en-US" altLang="en-US" sz="1900" i="1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GB" altLang="en-US" dirty="0" smtClean="0"/>
              <a:t>		IEEE-SA Standards Board Operations Manual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4"/>
              </a:rPr>
              <a:t>http://</a:t>
            </a:r>
            <a:r>
              <a:rPr lang="en-US" altLang="en-US" sz="1900" i="1" dirty="0" smtClean="0">
                <a:hlinkClick r:id="rId4"/>
              </a:rPr>
              <a:t>standards.ieee.org/guides/opman/sect6.html#6.3</a:t>
            </a:r>
            <a:r>
              <a:rPr lang="en-US" altLang="en-US" sz="1900" i="1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>
                <a:cs typeface="Times New Roman" panose="02020603050405020304" pitchFamily="18" charset="0"/>
              </a:rPr>
              <a:t>	Material about the patent policy is available at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altLang="en-US" dirty="0" smtClean="0"/>
              <a:t>		</a:t>
            </a:r>
            <a:r>
              <a:rPr lang="en-US" altLang="en-US" sz="1900" i="1" dirty="0" smtClean="0">
                <a:hlinkClick r:id="rId5"/>
              </a:rPr>
              <a:t>http://</a:t>
            </a:r>
            <a:r>
              <a:rPr lang="en-US" altLang="en-US" sz="1900" i="1" dirty="0" smtClean="0">
                <a:hlinkClick r:id="rId5"/>
              </a:rPr>
              <a:t>standards.ieee.org/board/pat/pat-material.html</a:t>
            </a:r>
            <a:r>
              <a:rPr lang="en-US" altLang="en-US" sz="1900" i="1" dirty="0" smtClean="0"/>
              <a:t> </a:t>
            </a:r>
            <a:endParaRPr lang="en-US" altLang="en-US" sz="1900" i="1" dirty="0" smtClean="0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1295400" y="5273675"/>
            <a:ext cx="678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http://standards.ieee.org/board/pat/index.html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endParaRPr lang="en-US" altLang="en-US" sz="12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at http://standards.ieee.org/board/pat/pat-slideset.ppt </a:t>
            </a:r>
          </a:p>
        </p:txBody>
      </p:sp>
      <p:sp>
        <p:nvSpPr>
          <p:cNvPr id="92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November 2014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259179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Current IEEE-SA Rules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00600"/>
          </a:xfrm>
        </p:spPr>
        <p:txBody>
          <a:bodyPr/>
          <a:lstStyle/>
          <a:p>
            <a:r>
              <a:rPr lang="en-US" altLang="en-US" sz="1800" dirty="0" smtClean="0"/>
              <a:t>The current version of the IEEE-SA Standards Board Bylaws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2"/>
              </a:rPr>
              <a:t>http://standards.ieee.org/develop/policies/bylaws/index.html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3"/>
              </a:rPr>
              <a:t>http://standards.ieee.org/develop/policies/bylaws/sb_bylaws.pdf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800" dirty="0" smtClean="0"/>
          </a:p>
          <a:p>
            <a:r>
              <a:rPr lang="en-US" altLang="en-US" sz="1800" dirty="0" smtClean="0"/>
              <a:t>The current version of the IEEE-SA Standards Board Operations Manual is available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4"/>
              </a:rPr>
              <a:t>http://standards.ieee.org/develop/policies/opman/index.html</a:t>
            </a:r>
            <a:r>
              <a:rPr lang="en-US" altLang="en-US" sz="1600" dirty="0" smtClean="0"/>
              <a:t> (HTML version) </a:t>
            </a:r>
            <a:endParaRPr lang="en-GB" altLang="en-US" sz="1600" dirty="0" smtClean="0"/>
          </a:p>
          <a:p>
            <a:r>
              <a:rPr lang="en-US" altLang="en-US" sz="1600" dirty="0" smtClean="0">
                <a:hlinkClick r:id="rId5"/>
              </a:rPr>
              <a:t>http://standards.ieee.org/develop/policies/opman/sb_om.pdf</a:t>
            </a:r>
            <a:r>
              <a:rPr lang="en-US" altLang="en-US" sz="1600" dirty="0" smtClean="0"/>
              <a:t> (PDF version) </a:t>
            </a:r>
            <a:endParaRPr lang="en-GB" altLang="en-US" sz="1600" dirty="0" smtClean="0"/>
          </a:p>
          <a:p>
            <a:endParaRPr lang="en-GB" altLang="en-US" sz="1800" dirty="0" smtClean="0"/>
          </a:p>
          <a:p>
            <a:r>
              <a:rPr lang="en-US" altLang="en-US" sz="1800" dirty="0" smtClean="0"/>
              <a:t>The text of the changes made to these documents (approved by SASB/BOG in 2012) can be found at: </a:t>
            </a:r>
            <a:endParaRPr lang="en-GB" altLang="en-US" sz="1800" dirty="0" smtClean="0"/>
          </a:p>
          <a:p>
            <a:r>
              <a:rPr lang="en-US" altLang="en-US" sz="1600" dirty="0" smtClean="0">
                <a:hlinkClick r:id="rId6"/>
              </a:rPr>
              <a:t>http://standards.ieee.org/develop/policies/policy_rev.pdf</a:t>
            </a:r>
            <a:endParaRPr lang="en-GB" altLang="en-US" sz="1600" dirty="0" smtClean="0"/>
          </a:p>
          <a:p>
            <a:pPr>
              <a:buFontTx/>
              <a:buNone/>
            </a:pPr>
            <a:endParaRPr lang="en-GB" altLang="en-US" sz="1600" dirty="0" smtClean="0"/>
          </a:p>
          <a:p>
            <a:r>
              <a:rPr lang="en-US" altLang="en-US" sz="1800" dirty="0" smtClean="0"/>
              <a:t>Please read through these changes so that you are familiar with the current P&amp;P.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958A1160-7BF1-4532-B5E1-5B308F4EC5B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1229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229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November 2014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7323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0AC6D41-902D-4176-9538-54E8CF60934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en-US" smtClean="0"/>
              <a:t>Current IEEE 802 Procedures 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5181600"/>
          </a:xfrm>
        </p:spPr>
        <p:txBody>
          <a:bodyPr/>
          <a:lstStyle/>
          <a:p>
            <a:r>
              <a:rPr lang="en-US" altLang="en-US" sz="2000" smtClean="0">
                <a:hlinkClick r:id="rId2"/>
              </a:rPr>
              <a:t>IEEE 802 Policies &amp; Procedures</a:t>
            </a:r>
            <a:r>
              <a:rPr lang="en-US" altLang="en-US" sz="2000" smtClean="0"/>
              <a:t> </a:t>
            </a:r>
          </a:p>
          <a:p>
            <a:pPr lvl="1"/>
            <a:r>
              <a:rPr lang="en-US" altLang="en-US" sz="1600" smtClean="0"/>
              <a:t>(link to AudCom, approved by IEEE-SA Standards Board Dec 2012)</a:t>
            </a:r>
            <a:r>
              <a:rPr lang="en-US" altLang="en-US" sz="1800" smtClean="0"/>
              <a:t> </a:t>
            </a:r>
          </a:p>
          <a:p>
            <a:pPr lvl="1"/>
            <a:r>
              <a:rPr lang="en-US" altLang="en-US" sz="1400" smtClean="0">
                <a:hlinkClick r:id="rId2"/>
              </a:rPr>
              <a:t>http://standards.ieee.org/board/aud/LMSC.pdf</a:t>
            </a:r>
            <a:endParaRPr lang="en-US" altLang="en-US" sz="1400" smtClean="0"/>
          </a:p>
          <a:p>
            <a:pPr lvl="1"/>
            <a:endParaRPr lang="en-US" altLang="en-US" sz="1400" smtClean="0"/>
          </a:p>
          <a:p>
            <a:r>
              <a:rPr lang="en-US" altLang="en-US" sz="2000" smtClean="0">
                <a:hlinkClick r:id="rId3"/>
              </a:rPr>
              <a:t>IEEE 802 Operations Manual </a:t>
            </a:r>
            <a:r>
              <a:rPr lang="en-US" altLang="en-US" sz="1600" smtClean="0"/>
              <a:t>(effective 16 Nov 2012), </a:t>
            </a:r>
            <a:endParaRPr lang="en-US" altLang="en-US" sz="2000" smtClean="0"/>
          </a:p>
          <a:p>
            <a:pPr lvl="1"/>
            <a:r>
              <a:rPr lang="en-US" altLang="en-US" sz="1200" smtClean="0">
                <a:hlinkClick r:id="rId4"/>
              </a:rPr>
              <a:t>http://grouper.ieee.org/groups/802/PNP/approved/IEEE_802_OM_v11.pdf</a:t>
            </a:r>
            <a:endParaRPr lang="en-US" altLang="en-US" sz="1200" smtClean="0"/>
          </a:p>
          <a:p>
            <a:pPr lvl="1">
              <a:buFontTx/>
              <a:buNone/>
            </a:pPr>
            <a:endParaRPr lang="en-US" altLang="en-US" sz="1200" smtClean="0"/>
          </a:p>
          <a:p>
            <a:r>
              <a:rPr lang="en-US" altLang="en-US" sz="2000" smtClean="0">
                <a:hlinkClick r:id="rId5" action="ppaction://hlinkfile"/>
              </a:rPr>
              <a:t>IEEE 802 Working Group Policies and Procedures</a:t>
            </a:r>
            <a:r>
              <a:rPr lang="en-US" altLang="en-US" sz="2000" smtClean="0"/>
              <a:t> </a:t>
            </a:r>
            <a:r>
              <a:rPr lang="en-US" altLang="en-US" sz="1600" smtClean="0"/>
              <a:t>(effective 16 Nov 2012) </a:t>
            </a:r>
            <a:endParaRPr lang="en-US" altLang="en-US" sz="2000" smtClean="0"/>
          </a:p>
          <a:p>
            <a:pPr lvl="1"/>
            <a:r>
              <a:rPr lang="en-US" altLang="en-US" sz="1400" smtClean="0">
                <a:hlinkClick r:id="rId6"/>
              </a:rPr>
              <a:t>http://grouper.ieee.org/groups/802/PNP/approved/IEEE_802_WG_PandP_v12.pdf</a:t>
            </a:r>
            <a:endParaRPr lang="en-US" altLang="en-US" sz="1400" smtClean="0"/>
          </a:p>
          <a:p>
            <a:pPr lvl="1"/>
            <a:endParaRPr lang="en-US" altLang="en-US" sz="1400" smtClean="0"/>
          </a:p>
          <a:p>
            <a:r>
              <a:rPr lang="en-US" altLang="en-US" sz="2000" smtClean="0">
                <a:hlinkClick r:id="rId7" tooltip="802.11 WG Operation Manual"/>
              </a:rPr>
              <a:t>IEEE 802.11 WG OM</a:t>
            </a:r>
            <a:r>
              <a:rPr lang="en-US" altLang="en-US" sz="1800" smtClean="0"/>
              <a:t>: (Approved January 2013)</a:t>
            </a:r>
          </a:p>
          <a:p>
            <a:pPr lvl="1"/>
            <a:r>
              <a:rPr lang="en-US" altLang="en-US" sz="1200" smtClean="0">
                <a:hlinkClick r:id="rId7"/>
              </a:rPr>
              <a:t>https://mentor.ieee.org/802.11/dcn/13/11-13-0001-01-0000-802-11-operations-manual.docx</a:t>
            </a:r>
            <a:endParaRPr lang="en-US" altLang="en-US" sz="1200" smtClean="0"/>
          </a:p>
          <a:p>
            <a:endParaRPr lang="en-US" altLang="en-US" sz="1800" smtClean="0"/>
          </a:p>
          <a:p>
            <a:pPr>
              <a:buFontTx/>
              <a:buNone/>
            </a:pPr>
            <a:r>
              <a:rPr lang="en-US" altLang="en-US" sz="2000" smtClean="0"/>
              <a:t>Policies and Procedures hierarchy</a:t>
            </a:r>
          </a:p>
          <a:p>
            <a:pPr lvl="1"/>
            <a:r>
              <a:rPr lang="en-US" altLang="en-US" sz="1800" smtClean="0">
                <a:hlinkClick r:id="rId8"/>
              </a:rPr>
              <a:t>http://www.ieee802.org/11/Rules/rules.shtml</a:t>
            </a:r>
            <a:endParaRPr lang="en-US" altLang="en-US" sz="1800" smtClean="0"/>
          </a:p>
          <a:p>
            <a:pPr lvl="1"/>
            <a:endParaRPr lang="en-US" altLang="en-US" sz="180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Jonathan Segev (Intel)</a:t>
            </a:r>
          </a:p>
        </p:txBody>
      </p:sp>
      <p:sp>
        <p:nvSpPr>
          <p:cNvPr id="1331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 smtClean="0"/>
              <a:t>November 2014</a:t>
            </a:r>
            <a:endParaRPr lang="en-US" alt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24467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22088</TotalTime>
  <Words>1172</Words>
  <Application>Microsoft Office PowerPoint</Application>
  <PresentationFormat>On-screen Show (4:3)</PresentationFormat>
  <Paragraphs>308</Paragraphs>
  <Slides>23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ＭＳ Ｐゴシック</vt:lpstr>
      <vt:lpstr>ＭＳ Ｐゴシック</vt:lpstr>
      <vt:lpstr>Arial</vt:lpstr>
      <vt:lpstr>Helvetica</vt:lpstr>
      <vt:lpstr>Monotype Sorts</vt:lpstr>
      <vt:lpstr>Times New Roman</vt:lpstr>
      <vt:lpstr>802-11-Submission</vt:lpstr>
      <vt:lpstr>Microsoft Word 97 - 2003 Document</vt:lpstr>
      <vt:lpstr>NGP SG January 2015 Agenda</vt:lpstr>
      <vt:lpstr>IEEE 802.11 Next Generation Positioning  Study Group</vt:lpstr>
      <vt:lpstr>PowerPoint Presentation</vt:lpstr>
      <vt:lpstr>Attendance, Voting &amp; Document Status</vt:lpstr>
      <vt:lpstr>Attendance</vt:lpstr>
      <vt:lpstr>Guidelines for IEEE-SA Meetings</vt:lpstr>
      <vt:lpstr>Patent Related Links</vt:lpstr>
      <vt:lpstr>Current IEEE-SA Rules</vt:lpstr>
      <vt:lpstr>Current IEEE 802 Procedures </vt:lpstr>
      <vt:lpstr>PowerPoint Presentation</vt:lpstr>
      <vt:lpstr>Reminder of SG rules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NGP SG January 2014 Agenda</dc:title>
  <dc:subject/>
  <dc:creator>Jonathan Segev</dc:creator>
  <cp:keywords/>
  <dc:description/>
  <cp:lastModifiedBy>Segev, Jonathan</cp:lastModifiedBy>
  <cp:revision>1370</cp:revision>
  <cp:lastPrinted>2014-11-04T15:04:57Z</cp:lastPrinted>
  <dcterms:created xsi:type="dcterms:W3CDTF">2007-04-17T18:10:23Z</dcterms:created>
  <dcterms:modified xsi:type="dcterms:W3CDTF">2014-11-25T12:21:14Z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</Properties>
</file>